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46"/>
  </p:notesMasterIdLst>
  <p:sldIdLst>
    <p:sldId id="536" r:id="rId2"/>
    <p:sldId id="537" r:id="rId3"/>
    <p:sldId id="538" r:id="rId4"/>
    <p:sldId id="539" r:id="rId5"/>
    <p:sldId id="540" r:id="rId6"/>
    <p:sldId id="541" r:id="rId7"/>
    <p:sldId id="542" r:id="rId8"/>
    <p:sldId id="543" r:id="rId9"/>
    <p:sldId id="544" r:id="rId10"/>
    <p:sldId id="545" r:id="rId11"/>
    <p:sldId id="546" r:id="rId12"/>
    <p:sldId id="547" r:id="rId13"/>
    <p:sldId id="548" r:id="rId14"/>
    <p:sldId id="549" r:id="rId15"/>
    <p:sldId id="550" r:id="rId16"/>
    <p:sldId id="551" r:id="rId17"/>
    <p:sldId id="523" r:id="rId18"/>
    <p:sldId id="552" r:id="rId19"/>
    <p:sldId id="467" r:id="rId20"/>
    <p:sldId id="553" r:id="rId21"/>
    <p:sldId id="554" r:id="rId22"/>
    <p:sldId id="555" r:id="rId23"/>
    <p:sldId id="556" r:id="rId24"/>
    <p:sldId id="557" r:id="rId25"/>
    <p:sldId id="558" r:id="rId26"/>
    <p:sldId id="559" r:id="rId27"/>
    <p:sldId id="560" r:id="rId28"/>
    <p:sldId id="561" r:id="rId29"/>
    <p:sldId id="562" r:id="rId30"/>
    <p:sldId id="563" r:id="rId31"/>
    <p:sldId id="564" r:id="rId32"/>
    <p:sldId id="565" r:id="rId33"/>
    <p:sldId id="566" r:id="rId34"/>
    <p:sldId id="567" r:id="rId35"/>
    <p:sldId id="568" r:id="rId36"/>
    <p:sldId id="569" r:id="rId37"/>
    <p:sldId id="570" r:id="rId38"/>
    <p:sldId id="571" r:id="rId39"/>
    <p:sldId id="572" r:id="rId40"/>
    <p:sldId id="573" r:id="rId41"/>
    <p:sldId id="574" r:id="rId42"/>
    <p:sldId id="575" r:id="rId43"/>
    <p:sldId id="576" r:id="rId44"/>
    <p:sldId id="577" r:id="rId45"/>
  </p:sldIdLst>
  <p:sldSz cx="9144000" cy="6858000" type="screen4x3"/>
  <p:notesSz cx="7099300" cy="102346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Øystein Sørborg" initials="ØS" lastIdx="6" clrIdx="0"/>
  <p:cmAuthor id="2" name="Maria Gaare Dahl" initials="MGD" lastIdx="25" clrIdx="1"/>
  <p:cmAuthor id="3" name="Kirsten Fiskum" initials="KF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4A8E6D4-2646-42E0-80F2-E700533BA42E}">
  <a:tblStyle styleId="{84A8E6D4-2646-42E0-80F2-E700533BA42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ECEC"/>
          </a:solidFill>
        </a:fill>
      </a:tcStyle>
    </a:wholeTbl>
    <a:band1H>
      <a:tcTxStyle/>
      <a:tcStyle>
        <a:tcBdr/>
        <a:fill>
          <a:solidFill>
            <a:srgbClr val="CAD7D8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D7D8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31" autoAdjust="0"/>
    <p:restoredTop sz="89785" autoAdjust="0"/>
  </p:normalViewPr>
  <p:slideViewPr>
    <p:cSldViewPr>
      <p:cViewPr varScale="1">
        <p:scale>
          <a:sx n="100" d="100"/>
          <a:sy n="100" d="100"/>
        </p:scale>
        <p:origin x="100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3076363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4021295" y="0"/>
            <a:ext cx="3076363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246188" y="1279525"/>
            <a:ext cx="4606925" cy="3454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1" y="9721107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4021295" y="9721107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900" tIns="47450" rIns="94900" bIns="474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792520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dir.no/laring-og-trivsel/lareplanverket/forsok-og-pagaende-arbeid/Lareplangrupper/Retningslinjer-for-utforming-av-lareplaner-for-fag-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900" tIns="47450" rIns="94900" bIns="47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4021295" y="9721107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900" tIns="47450" rIns="94900" bIns="474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6269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nb-NO" dirty="0"/>
              <a:t>Referanse: Overordnet del av læreplanen – verdier og prinsipper for grunnopplæringen, pkt. 2.2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x-non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92957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x-non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97681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Gi konkrete</a:t>
            </a:r>
            <a:r>
              <a:rPr lang="nb-NO" baseline="0" dirty="0"/>
              <a:t> eksempler fra naturfag. Refleksjon og kritisk tenking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x-non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41174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x-non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25531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nb-NO" dirty="0" smtClean="0"/>
              <a:t>Animeres i på</a:t>
            </a:r>
            <a:r>
              <a:rPr lang="nb-NO" baseline="0" dirty="0" smtClean="0"/>
              <a:t> en elegant måte.</a:t>
            </a:r>
            <a:endParaRPr lang="nb-NO" dirty="0" smtClean="0"/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x-non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79452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nb-NO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Realfagløyper – se </a:t>
            </a:r>
            <a:r>
              <a:rPr lang="nb-NO" sz="1200" b="0" i="0" u="none" strike="noStrike" cap="none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ppt</a:t>
            </a:r>
            <a:r>
              <a:rPr lang="nb-NO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: markere med farge - naturfagmål</a:t>
            </a: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x-non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11358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x-non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0055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x-non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44843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endParaRPr lang="nb-NO" b="0" dirty="0"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54076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50" dirty="0"/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lang="x-non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3844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554092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Husk å skrive ut bilder av</a:t>
            </a:r>
            <a:r>
              <a:rPr lang="nb-NO" baseline="0" dirty="0"/>
              <a:t> matvarer.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19502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Manglet dere informasjon for å kunne rangere matvarene?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lang="x-non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23826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DELES 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lang="x-non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19800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57336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66906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lang="x-non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024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KIRSTEN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lang="x-non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24666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/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SUBA</a:t>
            </a:r>
          </a:p>
          <a:p>
            <a:pPr lvl="0"/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 i stedet for 15 min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pga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ny læreplan/ny</a:t>
            </a:r>
            <a:r>
              <a:rPr lang="nb-NO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læreplanvisning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24856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33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56982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884973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900" tIns="47450" rIns="94900" bIns="47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4021295" y="9721107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900" tIns="47450" rIns="94900" bIns="474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25780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900" tIns="47450" rIns="94900" bIns="47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4021295" y="9721107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900" tIns="47450" rIns="94900" bIns="474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35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94639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36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57125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37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8980758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38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124958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40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92598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42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470026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113076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="1" dirty="0"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2421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7282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C61E4-D67C-2040-A9B3-42B060A8C95A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8631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38250"/>
            <a:ext cx="4457700" cy="334327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19554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/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99509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Fra </a:t>
            </a:r>
            <a:r>
              <a:rPr lang="nb-NO" dirty="0">
                <a:hlinkClick r:id="rId3"/>
              </a:rPr>
              <a:t>https://www.udir.no/laring-og-trivsel/lareplanverket/forsok-og-pagaende-arbeid/Lareplangrupper/Retningslinjer-for-utforming-av-lareplaner-for-fag-/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x-non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7207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rside">
  <p:cSld name="Forside">
    <p:bg>
      <p:bgPr>
        <a:solidFill>
          <a:srgbClr val="F5F5F5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671180" y="2409914"/>
            <a:ext cx="7801641" cy="1674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1960749" y="1912281"/>
            <a:ext cx="5280434" cy="442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" name="Shape 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4552950" y="3529411"/>
            <a:ext cx="38100" cy="1447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" name="Shape 16"/>
          <p:cNvGrpSpPr/>
          <p:nvPr/>
        </p:nvGrpSpPr>
        <p:grpSpPr>
          <a:xfrm>
            <a:off x="620590" y="5614909"/>
            <a:ext cx="7902815" cy="647295"/>
            <a:chOff x="1697880" y="5614909"/>
            <a:chExt cx="5885486" cy="647295"/>
          </a:xfrm>
        </p:grpSpPr>
        <p:pic>
          <p:nvPicPr>
            <p:cNvPr id="17" name="Shape 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784620" y="5614909"/>
              <a:ext cx="1589682" cy="6472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Shape 18"/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97880" y="5739615"/>
              <a:ext cx="1282244" cy="4429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Shape 19"/>
            <p:cNvPicPr preferRelativeResize="0"/>
            <p:nvPr/>
          </p:nvPicPr>
          <p:blipFill rotWithShape="1"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78795" y="5806202"/>
              <a:ext cx="1404571" cy="30981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vslutning">
  <p:cSld name="Avslutning">
    <p:bg>
      <p:bgPr>
        <a:solidFill>
          <a:schemeClr val="accent4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677636" y="2304637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8183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73" name="Shape 7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4595586" y="3447481"/>
            <a:ext cx="50800" cy="10858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4" name="Shape 74"/>
          <p:cNvGrpSpPr/>
          <p:nvPr/>
        </p:nvGrpSpPr>
        <p:grpSpPr>
          <a:xfrm>
            <a:off x="620590" y="5614909"/>
            <a:ext cx="7902821" cy="647295"/>
            <a:chOff x="1697878" y="5614909"/>
            <a:chExt cx="5885487" cy="647295"/>
          </a:xfrm>
        </p:grpSpPr>
        <p:pic>
          <p:nvPicPr>
            <p:cNvPr id="75" name="Shape 7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784617" y="5614909"/>
              <a:ext cx="1589681" cy="6472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Shape 76"/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97878" y="5739615"/>
              <a:ext cx="1282244" cy="4429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" name="Shape 77"/>
            <p:cNvPicPr preferRelativeResize="0"/>
            <p:nvPr/>
          </p:nvPicPr>
          <p:blipFill rotWithShape="1"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78794" y="5806202"/>
              <a:ext cx="1404571" cy="30981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9103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feranser">
  <p:cSld name="Referanser">
    <p:bg>
      <p:bgPr>
        <a:solidFill>
          <a:schemeClr val="accent4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548866" y="1262559"/>
            <a:ext cx="8046268" cy="630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ubTitle" idx="1"/>
          </p:nvPr>
        </p:nvSpPr>
        <p:spPr>
          <a:xfrm>
            <a:off x="1143000" y="2255045"/>
            <a:ext cx="6858000" cy="3392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0" name="Shape 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38601" y="213143"/>
            <a:ext cx="1066799" cy="901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Shape 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4717" y="6065422"/>
            <a:ext cx="2134567" cy="647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Shape 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4552950" y="1350233"/>
            <a:ext cx="38100" cy="1447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0044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innhold">
  <p:cSld name="Tittel og innhold"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895739" y="365126"/>
            <a:ext cx="758324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8183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895738" y="1825625"/>
            <a:ext cx="7583244" cy="418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3" name="Shape 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2125" y="0"/>
            <a:ext cx="3810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Shape 2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738" y="6206222"/>
            <a:ext cx="1417063" cy="430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innhold" preserve="1">
  <p:cSld name="1_Tittel og innhold"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895739" y="365126"/>
            <a:ext cx="758324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8183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895738" y="1825625"/>
            <a:ext cx="7583244" cy="418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3" name="Shape 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2125" y="0"/>
            <a:ext cx="38100" cy="1447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9193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pittelforside">
  <p:cSld name="Kapittelforside">
    <p:bg>
      <p:bgPr>
        <a:solidFill>
          <a:schemeClr val="accent4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548866" y="2552978"/>
            <a:ext cx="8046268" cy="90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ubTitle" idx="1"/>
          </p:nvPr>
        </p:nvSpPr>
        <p:spPr>
          <a:xfrm>
            <a:off x="1143000" y="3991427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8" name="Shape 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38601" y="1375372"/>
            <a:ext cx="1066799" cy="901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Shape 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4717" y="5851776"/>
            <a:ext cx="2134567" cy="647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Shape 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4552950" y="2897023"/>
            <a:ext cx="38100" cy="144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hold med bilde høyre">
  <p:cSld name="Innhold med bilde høyr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896400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8183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5" name="Shape 45"/>
          <p:cNvSpPr>
            <a:spLocks noGrp="1"/>
          </p:cNvSpPr>
          <p:nvPr>
            <p:ph type="pic" idx="2"/>
          </p:nvPr>
        </p:nvSpPr>
        <p:spPr>
          <a:xfrm>
            <a:off x="3967842" y="681136"/>
            <a:ext cx="4511140" cy="5179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896400" y="2239348"/>
            <a:ext cx="2949178" cy="3621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7" name="Shape 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1100" y="0"/>
            <a:ext cx="3810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Shape 4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738" y="6206222"/>
            <a:ext cx="1417063" cy="430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hold med bilde venstre">
  <p:cSld name="Innhold med bilde venstr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5455227" y="457200"/>
            <a:ext cx="302375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8183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pic" idx="2"/>
          </p:nvPr>
        </p:nvSpPr>
        <p:spPr>
          <a:xfrm>
            <a:off x="888476" y="680989"/>
            <a:ext cx="4418681" cy="5179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5455227" y="2239201"/>
            <a:ext cx="3023756" cy="3621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3" name="Shape 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1100" y="0"/>
            <a:ext cx="3810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Shape 5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738" y="6206222"/>
            <a:ext cx="1417063" cy="430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tabell">
  <p:cSld name="Tittel og tabell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896400" y="365126"/>
            <a:ext cx="758258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8183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57" name="Shape 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1100" y="0"/>
            <a:ext cx="3810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738" y="6206222"/>
            <a:ext cx="1417063" cy="430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diagram">
  <p:cSld name="Tittel og diagram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896400" y="365126"/>
            <a:ext cx="758258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8183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61" name="Shape 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1100" y="0"/>
            <a:ext cx="38100" cy="144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>
            <a:spLocks noGrp="1"/>
          </p:cNvSpPr>
          <p:nvPr>
            <p:ph type="chart" idx="2"/>
          </p:nvPr>
        </p:nvSpPr>
        <p:spPr>
          <a:xfrm>
            <a:off x="5020469" y="2000250"/>
            <a:ext cx="3458513" cy="3867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896400" y="1994960"/>
            <a:ext cx="3904200" cy="3872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738" y="6206222"/>
            <a:ext cx="1417063" cy="430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re tittel" type="titleOnly">
  <p:cSld name="TITLE_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896400" y="365126"/>
            <a:ext cx="758258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8183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67" name="Shape 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1100" y="0"/>
            <a:ext cx="3810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738" y="6206222"/>
            <a:ext cx="1417063" cy="430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96400" y="365126"/>
            <a:ext cx="761895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8183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96400" y="1825625"/>
            <a:ext cx="76189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63" r:id="rId3"/>
    <p:sldLayoutId id="2147483650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  <p:sldLayoutId id="2147483661" r:id="rId11"/>
    <p:sldLayoutId id="2147483664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gjeringen.no/no/dokumenter/meld.-st.-28-20152016/id2483955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gjeringen.no/no/dokumenter/meld.-st.-28-20152016/id2483955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ctrTitle"/>
          </p:nvPr>
        </p:nvSpPr>
        <p:spPr>
          <a:xfrm>
            <a:off x="671179" y="2556218"/>
            <a:ext cx="7801641" cy="1674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8183"/>
              </a:buClr>
              <a:buSzPts val="5400"/>
              <a:buFont typeface="Calibri"/>
              <a:buNone/>
            </a:pPr>
            <a:r>
              <a:rPr lang="nb-NO" sz="5400" b="0" i="0" u="none" strike="noStrike" cap="none" dirty="0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rPr>
              <a:t>Naturfaglig kompetanse</a:t>
            </a:r>
            <a:r>
              <a:rPr lang="x-none" sz="5400" b="0" i="0" u="none" strike="noStrike" cap="none" dirty="0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x-none" sz="5400" b="0" i="0" u="none" strike="noStrike" cap="none" dirty="0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x-none" sz="3200" b="0" i="0" u="none" strike="noStrike" cap="none" dirty="0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rPr>
              <a:t>B – Samarbeid</a:t>
            </a:r>
            <a:endParaRPr sz="5400" b="0" i="0" u="none" strike="noStrike" cap="none" dirty="0">
              <a:solidFill>
                <a:srgbClr val="26818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Shape 84"/>
          <p:cNvSpPr txBox="1">
            <a:spLocks noGrp="1"/>
          </p:cNvSpPr>
          <p:nvPr>
            <p:ph type="subTitle" idx="1"/>
          </p:nvPr>
        </p:nvSpPr>
        <p:spPr>
          <a:xfrm>
            <a:off x="1931783" y="1912281"/>
            <a:ext cx="5280434" cy="442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</a:pPr>
            <a:r>
              <a:rPr lang="x-none" sz="2400" b="0" i="0" u="none" strike="noStrike" cap="none" dirty="0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rPr>
              <a:t>Modul </a:t>
            </a:r>
            <a:r>
              <a:rPr lang="nb-NO" sz="2400" b="0" i="0" u="none" strike="noStrike" cap="none" dirty="0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rPr>
              <a:t>2N</a:t>
            </a:r>
            <a:endParaRPr sz="2400" b="0" i="0" u="none" strike="noStrike" cap="none" dirty="0">
              <a:solidFill>
                <a:srgbClr val="26818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561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Kompetanse og kompetansemål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nb-NO" sz="2200" dirty="0">
                <a:solidFill>
                  <a:schemeClr val="tx1"/>
                </a:solidFill>
              </a:rPr>
              <a:t>De enkelte kompetansemålene kan ses på som deler av kompetansen i </a:t>
            </a:r>
            <a:r>
              <a:rPr lang="nb-NO" sz="2200" dirty="0"/>
              <a:t>faget.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nb-NO" sz="2200" dirty="0"/>
              <a:t>Forståelse av kompetansebegrepet må ligge til grunn for skolens arbeid med læreplaner og vurdering av elevenes faglige kompetanse.</a:t>
            </a:r>
          </a:p>
        </p:txBody>
      </p:sp>
      <p:sp>
        <p:nvSpPr>
          <p:cNvPr id="5" name="Bildeforklaring formet som et avrundet rektangel 4"/>
          <p:cNvSpPr/>
          <p:nvPr/>
        </p:nvSpPr>
        <p:spPr>
          <a:xfrm>
            <a:off x="4503846" y="4941168"/>
            <a:ext cx="3744416" cy="1008112"/>
          </a:xfrm>
          <a:prstGeom prst="wedgeRoundRectCallout">
            <a:avLst>
              <a:gd name="adj1" fmla="val -75287"/>
              <a:gd name="adj2" fmla="val -16036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800"/>
              </a:spcAft>
            </a:pPr>
            <a:r>
              <a:rPr lang="nb-NO" sz="2000" dirty="0">
                <a:solidFill>
                  <a:schemeClr val="bg1"/>
                </a:solidFill>
              </a:rPr>
              <a:t>Hva menes med </a:t>
            </a:r>
            <a:r>
              <a:rPr lang="nb-NO" sz="2000" i="1" dirty="0"/>
              <a:t>kompetanse?</a:t>
            </a:r>
          </a:p>
        </p:txBody>
      </p:sp>
    </p:spTree>
    <p:extLst>
      <p:ext uri="{BB962C8B-B14F-4D97-AF65-F5344CB8AC3E}">
        <p14:creationId xmlns:p14="http://schemas.microsoft.com/office/powerpoint/2010/main" val="248146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menes med kompetanse?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nb-NO" sz="2200" dirty="0"/>
              <a:t>Kompetansebegrepet er komplekst. Det finnes ikke en fasit på hva som ligger i begrepet kompetanse.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endParaRPr lang="nb-NO" sz="22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nb-NO" sz="2200" dirty="0"/>
              <a:t>Læreplanene i LK20 bygger på følgende definisjon av kompetanse: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nb-NO" sz="2000" i="1" dirty="0"/>
              <a:t>Kompetanse er å kunne tilegne seg og anvende kunnskaper og ferdigheter til å mestre utfordringer og løse oppgaver i kjente og ukjente sammenhenger og situasjoner. Kompetanse innebærer forståelse og evne til refleksjon og kritisk tenkning.</a:t>
            </a:r>
          </a:p>
          <a:p>
            <a:pPr marL="457200" lvl="1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nb-NO" sz="1600" dirty="0"/>
              <a:t>(Overordnet del av læreplanen – verdier og prinsipper </a:t>
            </a:r>
          </a:p>
          <a:p>
            <a:pPr marL="457200" lvl="1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nb-NO" sz="1600" dirty="0"/>
              <a:t>for grunnopplæringen, pkt. 2.2)</a:t>
            </a:r>
            <a:endParaRPr lang="en-US" sz="1600" dirty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nb-NO" sz="1800" i="1" dirty="0"/>
          </a:p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nb-NO" sz="1800" dirty="0"/>
          </a:p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nb-NO" sz="2200" dirty="0"/>
          </a:p>
        </p:txBody>
      </p:sp>
      <p:sp>
        <p:nvSpPr>
          <p:cNvPr id="4" name="Rectangle 3"/>
          <p:cNvSpPr/>
          <p:nvPr/>
        </p:nvSpPr>
        <p:spPr>
          <a:xfrm>
            <a:off x="5796136" y="2636912"/>
            <a:ext cx="24721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1800"/>
              </a:spcAft>
            </a:pPr>
            <a:r>
              <a:rPr lang="nb-NO" dirty="0"/>
              <a:t>(</a:t>
            </a:r>
            <a:r>
              <a:rPr lang="nb-NO" dirty="0" err="1"/>
              <a:t>Knain</a:t>
            </a:r>
            <a:r>
              <a:rPr lang="nb-NO" dirty="0"/>
              <a:t>, 2005; </a:t>
            </a:r>
            <a:r>
              <a:rPr lang="nb-NO" dirty="0" err="1"/>
              <a:t>Weinert</a:t>
            </a:r>
            <a:r>
              <a:rPr lang="nb-NO" dirty="0"/>
              <a:t>, 2001)</a:t>
            </a:r>
          </a:p>
        </p:txBody>
      </p:sp>
    </p:spTree>
    <p:extLst>
      <p:ext uri="{BB962C8B-B14F-4D97-AF65-F5344CB8AC3E}">
        <p14:creationId xmlns:p14="http://schemas.microsoft.com/office/powerpoint/2010/main" val="11673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Kompetansebegrepet i LK20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buNone/>
            </a:pPr>
            <a:r>
              <a:rPr lang="nb-NO" sz="2000" i="1" dirty="0"/>
              <a:t>Kompetanse er å kunne tilegne seg og anvende kunnskaper og ferdigheter til å mestre utfordringer og løse oppgaver i kjente og ukjente sammenhenger og situasjoner. Kompetanse innebærer forståelse og evne til refleksjon og kritisk tenkning.</a:t>
            </a:r>
          </a:p>
          <a:p>
            <a:endParaRPr lang="nb-NO" sz="2000" dirty="0"/>
          </a:p>
          <a:p>
            <a:r>
              <a:rPr lang="nb-NO" sz="2000" dirty="0"/>
              <a:t>Kompetanse består av </a:t>
            </a:r>
            <a:r>
              <a:rPr lang="nb-NO" sz="2000" b="1" dirty="0"/>
              <a:t>kunnskaper </a:t>
            </a:r>
            <a:r>
              <a:rPr lang="nb-NO" sz="2000" dirty="0"/>
              <a:t>og </a:t>
            </a:r>
            <a:r>
              <a:rPr lang="nb-NO" sz="2000" b="1" dirty="0"/>
              <a:t>ferdigheter </a:t>
            </a:r>
            <a:r>
              <a:rPr lang="nb-NO" sz="2000" dirty="0">
                <a:solidFill>
                  <a:schemeClr val="tx1"/>
                </a:solidFill>
              </a:rPr>
              <a:t>som både </a:t>
            </a:r>
            <a:r>
              <a:rPr lang="nb-NO" sz="2000" dirty="0"/>
              <a:t>skal </a:t>
            </a:r>
            <a:r>
              <a:rPr lang="nb-NO" sz="2000" i="1" dirty="0"/>
              <a:t>læres</a:t>
            </a:r>
            <a:r>
              <a:rPr lang="nb-NO" sz="2000" dirty="0"/>
              <a:t> og </a:t>
            </a:r>
            <a:r>
              <a:rPr lang="nb-NO" sz="2000" i="1" dirty="0"/>
              <a:t>anvendes.</a:t>
            </a:r>
          </a:p>
          <a:p>
            <a:r>
              <a:rPr lang="nb-NO" sz="2000" dirty="0"/>
              <a:t>Kunnskaper og ferdigheter </a:t>
            </a:r>
            <a:r>
              <a:rPr lang="nb-NO" sz="2000" dirty="0">
                <a:solidFill>
                  <a:schemeClr val="tx1"/>
                </a:solidFill>
              </a:rPr>
              <a:t>kan forstås som </a:t>
            </a:r>
            <a:r>
              <a:rPr lang="nb-NO" sz="2000" b="1" dirty="0"/>
              <a:t>innholdet</a:t>
            </a:r>
            <a:r>
              <a:rPr lang="nb-NO" sz="2000" dirty="0"/>
              <a:t> i undervisningen.</a:t>
            </a:r>
          </a:p>
          <a:p>
            <a:r>
              <a:rPr lang="nb-NO" sz="2000" dirty="0">
                <a:solidFill>
                  <a:schemeClr val="tx1"/>
                </a:solidFill>
              </a:rPr>
              <a:t>Samlet sett er dette </a:t>
            </a:r>
            <a:r>
              <a:rPr lang="nb-NO" sz="2000" b="1" dirty="0">
                <a:solidFill>
                  <a:schemeClr val="tx1"/>
                </a:solidFill>
              </a:rPr>
              <a:t>læringsutbyttet </a:t>
            </a:r>
            <a:r>
              <a:rPr lang="nb-NO" sz="2000" dirty="0">
                <a:solidFill>
                  <a:schemeClr val="tx1"/>
                </a:solidFill>
              </a:rPr>
              <a:t>av undervisningen. </a:t>
            </a:r>
          </a:p>
          <a:p>
            <a:endParaRPr lang="nb-NO" sz="2000" dirty="0"/>
          </a:p>
          <a:p>
            <a:pPr marL="50800" indent="0">
              <a:buNone/>
            </a:pPr>
            <a:endParaRPr lang="nb-NO" sz="2000" i="1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0547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Kunnskaper og ferdigheter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738" y="1484784"/>
            <a:ext cx="7583244" cy="4680520"/>
          </a:xfrm>
        </p:spPr>
        <p:txBody>
          <a:bodyPr numCol="2"/>
          <a:lstStyle/>
          <a:p>
            <a:pPr marL="50800" indent="0">
              <a:buNone/>
            </a:pPr>
            <a:r>
              <a:rPr lang="nb-NO" sz="2000" b="1" dirty="0"/>
              <a:t>Kunnskap</a:t>
            </a:r>
            <a:r>
              <a:rPr lang="nb-NO" sz="2000" dirty="0"/>
              <a:t> innebærer å kjenne til og forstå fakta, begreper, teorier, ideer og sammenhenger innenfor ulike fagområder og temaer</a:t>
            </a:r>
            <a:r>
              <a:rPr lang="nb-NO" sz="2000" dirty="0" smtClean="0"/>
              <a:t>. </a:t>
            </a:r>
          </a:p>
          <a:p>
            <a:pPr marL="50800" indent="0">
              <a:buNone/>
            </a:pPr>
            <a:endParaRPr lang="nb-NO" sz="2000" dirty="0" smtClean="0"/>
          </a:p>
          <a:p>
            <a:pPr marL="50800" indent="0">
              <a:buNone/>
            </a:pPr>
            <a:endParaRPr lang="nb-NO" sz="2000" i="1" dirty="0"/>
          </a:p>
          <a:p>
            <a:pPr marL="50800" indent="0">
              <a:buNone/>
            </a:pPr>
            <a:r>
              <a:rPr lang="nb-NO" sz="2000" i="1" dirty="0" smtClean="0"/>
              <a:t>Eksempelvis å kjenne til og forstå:</a:t>
            </a:r>
            <a:endParaRPr lang="nb-NO" sz="1600" dirty="0"/>
          </a:p>
          <a:p>
            <a:r>
              <a:rPr lang="nb-NO" sz="2200" dirty="0" smtClean="0">
                <a:solidFill>
                  <a:schemeClr val="tx1"/>
                </a:solidFill>
              </a:rPr>
              <a:t>at «klimaendringer </a:t>
            </a:r>
            <a:r>
              <a:rPr lang="nb-NO" sz="2200" dirty="0">
                <a:solidFill>
                  <a:schemeClr val="tx1"/>
                </a:solidFill>
              </a:rPr>
              <a:t>pågår»</a:t>
            </a:r>
          </a:p>
          <a:p>
            <a:r>
              <a:rPr lang="nb-NO" sz="2200" dirty="0">
                <a:solidFill>
                  <a:schemeClr val="tx1"/>
                </a:solidFill>
              </a:rPr>
              <a:t>evolusjonsteorien</a:t>
            </a:r>
          </a:p>
          <a:p>
            <a:r>
              <a:rPr lang="nb-NO" sz="2200" dirty="0">
                <a:solidFill>
                  <a:schemeClr val="tx1"/>
                </a:solidFill>
              </a:rPr>
              <a:t>prinsippet om massebevaring</a:t>
            </a:r>
          </a:p>
          <a:p>
            <a:pPr marL="50800" indent="0">
              <a:buNone/>
            </a:pPr>
            <a:endParaRPr lang="nb-NO" sz="2000" b="1" dirty="0" smtClean="0"/>
          </a:p>
          <a:p>
            <a:pPr marL="50800" indent="0">
              <a:buNone/>
            </a:pPr>
            <a:endParaRPr lang="nb-NO" sz="2000" b="1" dirty="0"/>
          </a:p>
          <a:p>
            <a:pPr marL="50800" indent="0">
              <a:buNone/>
            </a:pPr>
            <a:endParaRPr lang="nb-NO" sz="2000" b="1" dirty="0" smtClean="0"/>
          </a:p>
          <a:p>
            <a:pPr marL="50800" indent="0">
              <a:buNone/>
            </a:pPr>
            <a:endParaRPr lang="nb-NO" sz="2000" b="1" dirty="0"/>
          </a:p>
          <a:p>
            <a:pPr marL="50800" indent="0">
              <a:buNone/>
            </a:pPr>
            <a:r>
              <a:rPr lang="nb-NO" sz="2000" b="1" dirty="0" smtClean="0"/>
              <a:t>Ferdigheter</a:t>
            </a:r>
            <a:r>
              <a:rPr lang="nb-NO" sz="2000" dirty="0" smtClean="0"/>
              <a:t> </a:t>
            </a:r>
            <a:r>
              <a:rPr lang="nb-NO" sz="2000" dirty="0"/>
              <a:t>er å beherske handlinger eller prosedyrer for å utføre oppgaver eller løse problemer. Det omfatter blant annet motoriske, praktiske, kognitive, sosiale og kreative ferdigheter</a:t>
            </a:r>
            <a:r>
              <a:rPr lang="nb-NO" sz="2000" dirty="0" smtClean="0"/>
              <a:t>.</a:t>
            </a:r>
            <a:r>
              <a:rPr lang="nb-NO" sz="2000" i="1" dirty="0"/>
              <a:t> </a:t>
            </a:r>
            <a:endParaRPr lang="nb-NO" sz="2000" i="1" dirty="0" smtClean="0"/>
          </a:p>
          <a:p>
            <a:pPr marL="50800" indent="0">
              <a:buNone/>
            </a:pPr>
            <a:r>
              <a:rPr lang="nb-NO" sz="2000" i="1" dirty="0" smtClean="0">
                <a:solidFill>
                  <a:schemeClr val="tx1"/>
                </a:solidFill>
              </a:rPr>
              <a:t>Eksempelvis å beherske:</a:t>
            </a:r>
            <a:endParaRPr lang="nb-NO" sz="2000" dirty="0">
              <a:solidFill>
                <a:schemeClr val="tx1"/>
              </a:solidFill>
            </a:endParaRPr>
          </a:p>
          <a:p>
            <a:r>
              <a:rPr lang="nb-NO" sz="2000" dirty="0">
                <a:solidFill>
                  <a:schemeClr val="tx1"/>
                </a:solidFill>
              </a:rPr>
              <a:t>laboratorieferdigheter</a:t>
            </a:r>
          </a:p>
          <a:p>
            <a:r>
              <a:rPr lang="nb-NO" sz="2000" dirty="0">
                <a:solidFill>
                  <a:schemeClr val="tx1"/>
                </a:solidFill>
              </a:rPr>
              <a:t>strategier for å lage en testbar hypotese</a:t>
            </a:r>
          </a:p>
          <a:p>
            <a:r>
              <a:rPr lang="nb-NO" sz="2000" dirty="0">
                <a:solidFill>
                  <a:schemeClr val="tx1"/>
                </a:solidFill>
              </a:rPr>
              <a:t>strategier for å samarbeide</a:t>
            </a:r>
          </a:p>
          <a:p>
            <a:pPr marL="50800" indent="0">
              <a:buNone/>
            </a:pPr>
            <a:endParaRPr lang="nb-NO" sz="2000" dirty="0"/>
          </a:p>
          <a:p>
            <a:endParaRPr lang="nb-NO" sz="2000" i="1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3179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Kompetansemål – deler av helheten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95739" y="1844824"/>
            <a:ext cx="7583244" cy="3748272"/>
          </a:xfrm>
        </p:spPr>
        <p:txBody>
          <a:bodyPr/>
          <a:lstStyle/>
          <a:p>
            <a:pPr marL="5080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nb-NO" sz="2200" dirty="0">
                <a:solidFill>
                  <a:schemeClr val="tx1"/>
                </a:solidFill>
              </a:rPr>
              <a:t>Når du planlegger undervisning kan det være hensiktsmessig å tenke gjennom</a:t>
            </a:r>
            <a:r>
              <a:rPr lang="nb-NO" sz="2200" dirty="0" smtClean="0">
                <a:solidFill>
                  <a:schemeClr val="tx1"/>
                </a:solidFill>
              </a:rPr>
              <a:t>:</a:t>
            </a:r>
            <a:endParaRPr lang="nb-NO" sz="2200" dirty="0">
              <a:solidFill>
                <a:schemeClr val="tx1"/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200" dirty="0">
                <a:solidFill>
                  <a:schemeClr val="tx1"/>
                </a:solidFill>
              </a:rPr>
              <a:t>Hvilken kunnskap og hvilke ferdigheter elevene trenger for å gjøre aktiviteten</a:t>
            </a:r>
            <a:r>
              <a:rPr lang="nb-NO" sz="2200" dirty="0" smtClean="0">
                <a:solidFill>
                  <a:schemeClr val="tx1"/>
                </a:solidFill>
              </a:rPr>
              <a:t>.</a:t>
            </a:r>
            <a:endParaRPr lang="nb-NO" sz="2200" dirty="0">
              <a:solidFill>
                <a:schemeClr val="tx1"/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200" dirty="0" smtClean="0">
                <a:solidFill>
                  <a:schemeClr val="tx1"/>
                </a:solidFill>
              </a:rPr>
              <a:t>Hvordan elevene skal anvende kompetansen de tilegner seg gjennom aktiviteten.</a:t>
            </a:r>
            <a:endParaRPr lang="nb-NO" sz="2200" dirty="0">
              <a:solidFill>
                <a:schemeClr val="tx1"/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nb-NO" sz="2200" dirty="0">
              <a:solidFill>
                <a:srgbClr val="FF0000"/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nb-NO" sz="2200" dirty="0">
              <a:solidFill>
                <a:srgbClr val="FF0000"/>
              </a:solidFill>
            </a:endParaRPr>
          </a:p>
          <a:p>
            <a:pPr marL="5334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nb-NO" sz="2200" i="1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nb-NO" sz="2200" dirty="0"/>
          </a:p>
        </p:txBody>
      </p:sp>
      <p:sp>
        <p:nvSpPr>
          <p:cNvPr id="5" name="Bildeforklaring formet som et avrundet rektangel 4"/>
          <p:cNvSpPr/>
          <p:nvPr/>
        </p:nvSpPr>
        <p:spPr>
          <a:xfrm>
            <a:off x="3131840" y="4581128"/>
            <a:ext cx="4896544" cy="1512168"/>
          </a:xfrm>
          <a:prstGeom prst="wedgeRoundRectCallout">
            <a:avLst>
              <a:gd name="adj1" fmla="val 60789"/>
              <a:gd name="adj2" fmla="val 788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På neste side kommer et eksempel på hvordan det kan se ut i et kompetansemål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39864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476" y="500062"/>
            <a:ext cx="7583243" cy="1325563"/>
          </a:xfrm>
        </p:spPr>
        <p:txBody>
          <a:bodyPr/>
          <a:lstStyle/>
          <a:p>
            <a:r>
              <a:rPr lang="nb-NO" dirty="0">
                <a:solidFill>
                  <a:schemeClr val="bg2"/>
                </a:solidFill>
              </a:rPr>
              <a:t>Eksempel på kunnskaper, ferdigheter og anvende, i et kompetansemål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50800" indent="0">
              <a:buNone/>
            </a:pPr>
            <a:r>
              <a:rPr lang="en-US" dirty="0" smtClean="0"/>
              <a:t>E</a:t>
            </a:r>
            <a:r>
              <a:rPr lang="nb-NO" dirty="0" smtClean="0"/>
              <a:t>leven </a:t>
            </a:r>
            <a:r>
              <a:rPr lang="nb-NO" dirty="0"/>
              <a:t>skal kunne </a:t>
            </a:r>
            <a:r>
              <a:rPr lang="nb-NO" b="1" dirty="0">
                <a:solidFill>
                  <a:schemeClr val="accent4">
                    <a:lumMod val="50000"/>
                  </a:schemeClr>
                </a:solidFill>
              </a:rPr>
              <a:t>utforske</a:t>
            </a:r>
            <a:r>
              <a:rPr lang="nb-NO" dirty="0"/>
              <a:t> et </a:t>
            </a:r>
            <a:r>
              <a:rPr lang="nb-NO" b="1" dirty="0">
                <a:solidFill>
                  <a:schemeClr val="accent6">
                    <a:lumMod val="75000"/>
                  </a:schemeClr>
                </a:solidFill>
              </a:rPr>
              <a:t>naturområde</a:t>
            </a:r>
            <a:r>
              <a:rPr lang="nb-NO" dirty="0"/>
              <a:t> og </a:t>
            </a:r>
            <a:r>
              <a:rPr lang="nb-NO" b="1" dirty="0">
                <a:solidFill>
                  <a:schemeClr val="accent4">
                    <a:lumMod val="50000"/>
                  </a:schemeClr>
                </a:solidFill>
              </a:rPr>
              <a:t>drøfte</a:t>
            </a:r>
            <a:r>
              <a:rPr lang="nb-NO" dirty="0"/>
              <a:t> </a:t>
            </a:r>
            <a:r>
              <a:rPr lang="nb-NO" b="1" dirty="0">
                <a:solidFill>
                  <a:schemeClr val="accent6">
                    <a:lumMod val="75000"/>
                  </a:schemeClr>
                </a:solidFill>
              </a:rPr>
              <a:t>bærekraftig</a:t>
            </a:r>
            <a:r>
              <a:rPr lang="nb-NO" dirty="0"/>
              <a:t> bruk av området</a:t>
            </a:r>
            <a:r>
              <a:rPr lang="en-US" dirty="0"/>
              <a:t> </a:t>
            </a:r>
            <a:endParaRPr lang="en-US" dirty="0" smtClean="0"/>
          </a:p>
          <a:p>
            <a:pPr marL="50800" indent="0" algn="r">
              <a:buNone/>
            </a:pPr>
            <a:r>
              <a:rPr lang="nb-NO" sz="2000" dirty="0" smtClean="0"/>
              <a:t>Kompetansemål </a:t>
            </a:r>
            <a:r>
              <a:rPr lang="nb-NO" sz="2000" dirty="0"/>
              <a:t>i naturfag etter 4. </a:t>
            </a:r>
            <a:r>
              <a:rPr lang="nb-NO" sz="2000" dirty="0" smtClean="0"/>
              <a:t>trinn</a:t>
            </a:r>
            <a:endParaRPr lang="nb-NO" sz="2000" dirty="0"/>
          </a:p>
          <a:p>
            <a:pPr marL="50800" indent="0">
              <a:buNone/>
            </a:pPr>
            <a:endParaRPr lang="nb-NO" dirty="0" smtClean="0"/>
          </a:p>
        </p:txBody>
      </p:sp>
      <p:sp>
        <p:nvSpPr>
          <p:cNvPr id="5" name="Bildeforklaring formet som et avrundet rektangel 4"/>
          <p:cNvSpPr/>
          <p:nvPr/>
        </p:nvSpPr>
        <p:spPr>
          <a:xfrm>
            <a:off x="1386728" y="1687479"/>
            <a:ext cx="3744416" cy="1008112"/>
          </a:xfrm>
          <a:prstGeom prst="wedgeRoundRectCallout">
            <a:avLst>
              <a:gd name="adj1" fmla="val 63095"/>
              <a:gd name="adj2" fmla="val 89474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nb-NO" sz="2000" dirty="0" smtClean="0">
                <a:solidFill>
                  <a:schemeClr val="bg1"/>
                </a:solidFill>
              </a:rPr>
              <a:t>Kunnskaper</a:t>
            </a:r>
            <a:r>
              <a:rPr lang="nb-NO" sz="2000" i="1" dirty="0" smtClean="0"/>
              <a:t>: naturområde, bærekraft, bærekraftig bruk</a:t>
            </a:r>
            <a:endParaRPr lang="nb-NO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Bildeforklaring formet som et avrundet rektangel 4"/>
          <p:cNvSpPr/>
          <p:nvPr/>
        </p:nvSpPr>
        <p:spPr>
          <a:xfrm>
            <a:off x="539552" y="5217498"/>
            <a:ext cx="3744416" cy="632729"/>
          </a:xfrm>
          <a:prstGeom prst="wedgeRoundRectCallout">
            <a:avLst>
              <a:gd name="adj1" fmla="val -8881"/>
              <a:gd name="adj2" fmla="val -265384"/>
              <a:gd name="adj3" fmla="val 16667"/>
            </a:avLst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800"/>
              </a:spcAft>
            </a:pPr>
            <a:r>
              <a:rPr lang="nb-NO" sz="2000" dirty="0" smtClean="0">
                <a:solidFill>
                  <a:schemeClr val="bg1"/>
                </a:solidFill>
              </a:rPr>
              <a:t>Ferdigheter: </a:t>
            </a:r>
            <a:r>
              <a:rPr lang="nb-NO" sz="2000" i="1" dirty="0" smtClean="0">
                <a:solidFill>
                  <a:schemeClr val="bg1"/>
                </a:solidFill>
              </a:rPr>
              <a:t>utforske, drøfte</a:t>
            </a:r>
            <a:endParaRPr lang="nb-NO" sz="2000" i="1" dirty="0"/>
          </a:p>
        </p:txBody>
      </p:sp>
      <p:sp>
        <p:nvSpPr>
          <p:cNvPr id="7" name="Bildeforklaring formet som et avrundet rektangel 4"/>
          <p:cNvSpPr/>
          <p:nvPr/>
        </p:nvSpPr>
        <p:spPr>
          <a:xfrm>
            <a:off x="5084389" y="4293096"/>
            <a:ext cx="3744416" cy="2337519"/>
          </a:xfrm>
          <a:prstGeom prst="wedgeRoundRectCallout">
            <a:avLst>
              <a:gd name="adj1" fmla="val 11255"/>
              <a:gd name="adj2" fmla="val -82078"/>
              <a:gd name="adj3" fmla="val 16667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800"/>
              </a:spcAft>
            </a:pPr>
            <a:r>
              <a:rPr lang="nb-NO" sz="2000" dirty="0">
                <a:solidFill>
                  <a:schemeClr val="bg1"/>
                </a:solidFill>
              </a:rPr>
              <a:t>Anvende: </a:t>
            </a:r>
            <a:r>
              <a:rPr lang="nb-NO" sz="2000" dirty="0" smtClean="0">
                <a:solidFill>
                  <a:schemeClr val="bg1"/>
                </a:solidFill>
              </a:rPr>
              <a:t>Bruke </a:t>
            </a:r>
            <a:r>
              <a:rPr lang="nb-NO" sz="2000" dirty="0">
                <a:solidFill>
                  <a:schemeClr val="bg1"/>
                </a:solidFill>
              </a:rPr>
              <a:t>kunnskapen om hva et naturområde er og hva bærekraftig bruk betyr for å  kunne utforske området og drøfte hva som kan være bærekraftig bruk av området</a:t>
            </a:r>
            <a:r>
              <a:rPr lang="nb-NO" sz="2000" dirty="0" smtClean="0">
                <a:solidFill>
                  <a:schemeClr val="bg1"/>
                </a:solidFill>
              </a:rPr>
              <a:t>.</a:t>
            </a:r>
            <a:endParaRPr lang="nb-NO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2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474FFE2-D1A7-5149-A47E-622DDB4B6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chemeClr val="bg2"/>
                </a:solidFill>
              </a:rPr>
              <a:t>Kunnskaper</a:t>
            </a:r>
            <a:r>
              <a:rPr lang="nb-NO" dirty="0">
                <a:solidFill>
                  <a:schemeClr val="bg2"/>
                </a:solidFill>
              </a:rPr>
              <a:t>, ferdigheter og anvende, i </a:t>
            </a:r>
            <a:r>
              <a:rPr lang="nb-NO" dirty="0" smtClean="0">
                <a:solidFill>
                  <a:schemeClr val="bg2"/>
                </a:solidFill>
              </a:rPr>
              <a:t>kompetansemål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6E2F8AB-5BD1-3049-AB92-3BDD0B09BB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738" y="1484784"/>
            <a:ext cx="7583244" cy="4180320"/>
          </a:xfrm>
        </p:spPr>
        <p:txBody>
          <a:bodyPr/>
          <a:lstStyle/>
          <a:p>
            <a:pPr marL="50800" indent="0">
              <a:buNone/>
            </a:pPr>
            <a:r>
              <a:rPr lang="nb-NO" sz="2200" dirty="0" smtClean="0"/>
              <a:t>Skjemaet kan brukes til å kartlegge hvilke kunnskaper og ferdigheter elevene </a:t>
            </a:r>
            <a:r>
              <a:rPr lang="nb-NO" sz="2200" dirty="0" smtClean="0">
                <a:solidFill>
                  <a:schemeClr val="tx1"/>
                </a:solidFill>
              </a:rPr>
              <a:t>skal lære og vurdere hvordan dette skal anvendes.</a:t>
            </a:r>
            <a:endParaRPr lang="nb-NO" sz="2200" dirty="0"/>
          </a:p>
        </p:txBody>
      </p:sp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37CEA032-F44D-3D44-B0B9-C8BB2E8DA45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92580" y="3155447"/>
          <a:ext cx="8640960" cy="2834640"/>
        </p:xfrm>
        <a:graphic>
          <a:graphicData uri="http://schemas.openxmlformats.org/drawingml/2006/table">
            <a:tbl>
              <a:tblPr firstRow="1" bandRow="1">
                <a:tableStyleId>{84A8E6D4-2646-42E0-80F2-E700533BA42E}</a:tableStyleId>
              </a:tblPr>
              <a:tblGrid>
                <a:gridCol w="3384376">
                  <a:extLst>
                    <a:ext uri="{9D8B030D-6E8A-4147-A177-3AD203B41FA5}">
                      <a16:colId xmlns:a16="http://schemas.microsoft.com/office/drawing/2014/main" val="4185118015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61399145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1487215635"/>
                    </a:ext>
                  </a:extLst>
                </a:gridCol>
              </a:tblGrid>
              <a:tr h="323483">
                <a:tc>
                  <a:txBody>
                    <a:bodyPr/>
                    <a:lstStyle/>
                    <a:p>
                      <a:pPr algn="ctr"/>
                      <a:endParaRPr lang="nb-NO" sz="1400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noProof="0" dirty="0" smtClean="0">
                          <a:solidFill>
                            <a:schemeClr val="bg1"/>
                          </a:solidFill>
                        </a:rPr>
                        <a:t>Hva skal elevene lære seg?</a:t>
                      </a:r>
                      <a:endParaRPr lang="nb-NO" sz="1400" noProof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noProof="0" dirty="0" smtClean="0">
                          <a:solidFill>
                            <a:schemeClr val="bg1"/>
                          </a:solidFill>
                        </a:rPr>
                        <a:t>Hva skal elevene anvende kunnskapene og ferdighetene</a:t>
                      </a:r>
                      <a:r>
                        <a:rPr lang="nb-NO" sz="1400" baseline="0" noProof="0" dirty="0" smtClean="0">
                          <a:solidFill>
                            <a:schemeClr val="bg1"/>
                          </a:solidFill>
                        </a:rPr>
                        <a:t> til?</a:t>
                      </a:r>
                      <a:endParaRPr lang="nb-NO" sz="1400" noProof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2968056"/>
                  </a:ext>
                </a:extLst>
              </a:tr>
              <a:tr h="7787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nb-NO" sz="1400" b="1" noProof="0" dirty="0" smtClean="0"/>
                        <a:t>Kunnskaper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nb-NO" sz="1400" noProof="0" dirty="0" smtClean="0"/>
                        <a:t>(å kjenne til og forstå fakta, begreper, teorier, ideer og sammenhenger innenfor ulike fagområder og temaer)</a:t>
                      </a:r>
                    </a:p>
                    <a:p>
                      <a:pPr algn="l"/>
                      <a:endParaRPr lang="nb-NO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nb-NO" sz="14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nb-NO" sz="14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32722690"/>
                  </a:ext>
                </a:extLst>
              </a:tr>
              <a:tr h="8198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nb-NO" sz="1400" b="1" noProof="0" dirty="0" smtClean="0"/>
                        <a:t>Ferdigheter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nb-NO" sz="1400" noProof="0" dirty="0" smtClean="0"/>
                        <a:t>(å beherske handlinger eller prosedyrer for å utføre oppgaver eller løse problemer. Det omfatter blant annet motoriske, praktiske, kognitive, sosiale og kreative ferdigheter)</a:t>
                      </a:r>
                      <a:endParaRPr lang="nb-NO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nb-NO" sz="14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6155863"/>
                  </a:ext>
                </a:extLst>
              </a:tr>
            </a:tbl>
          </a:graphicData>
        </a:graphic>
      </p:graphicFrame>
      <p:sp>
        <p:nvSpPr>
          <p:cNvPr id="5" name="TextBox 3">
            <a:extLst>
              <a:ext uri="{FF2B5EF4-FFF2-40B4-BE49-F238E27FC236}">
                <a16:creationId xmlns:a16="http://schemas.microsoft.com/office/drawing/2014/main" id="{926EC9E5-71C6-C842-B9FD-F2B08F50E794}"/>
              </a:ext>
            </a:extLst>
          </p:cNvPr>
          <p:cNvSpPr txBox="1"/>
          <p:nvPr/>
        </p:nvSpPr>
        <p:spPr>
          <a:xfrm>
            <a:off x="3777847" y="3933056"/>
            <a:ext cx="22645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Hva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naturområde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er</a:t>
            </a:r>
            <a:endParaRPr lang="nb-NO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t"/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Hva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bærekraftig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bruk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betyr</a:t>
            </a:r>
            <a:endParaRPr lang="nb-NO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i="1" dirty="0"/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395F1660-9FA3-A949-848B-23EA858156D3}"/>
              </a:ext>
            </a:extLst>
          </p:cNvPr>
          <p:cNvSpPr txBox="1"/>
          <p:nvPr/>
        </p:nvSpPr>
        <p:spPr>
          <a:xfrm>
            <a:off x="3777847" y="5220966"/>
            <a:ext cx="20882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Hvordan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man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utforsker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nb-NO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t"/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Hvordan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 man </a:t>
            </a:r>
            <a:r>
              <a:rPr 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drøfter</a:t>
            </a:r>
            <a:endParaRPr lang="nb-NO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i="1" dirty="0"/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30C31CE5-E4FD-904D-BF8E-FA5688351843}"/>
              </a:ext>
            </a:extLst>
          </p:cNvPr>
          <p:cNvSpPr txBox="1"/>
          <p:nvPr/>
        </p:nvSpPr>
        <p:spPr>
          <a:xfrm>
            <a:off x="6180599" y="4086944"/>
            <a:ext cx="273630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i="1" dirty="0">
                <a:latin typeface="Calibri" panose="020F0502020204030204" pitchFamily="34" charset="0"/>
                <a:cs typeface="Calibri" panose="020F0502020204030204" pitchFamily="34" charset="0"/>
              </a:rPr>
              <a:t>Bruke kunnskapen om hva et naturområde er og hva bærekraftig bruk betyr for å  kunne utforske området og drøfte hva som kan være bærekraftig bruk av området.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6672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Jobb</a:t>
            </a:r>
            <a:r>
              <a:rPr lang="en-US" dirty="0"/>
              <a:t> </a:t>
            </a:r>
            <a:r>
              <a:rPr lang="en-US" dirty="0" err="1"/>
              <a:t>sammen</a:t>
            </a:r>
            <a:r>
              <a:rPr lang="en-US" dirty="0"/>
              <a:t> to og to (5 </a:t>
            </a:r>
            <a:r>
              <a:rPr lang="en-US" dirty="0" err="1"/>
              <a:t>minutter</a:t>
            </a:r>
            <a:r>
              <a:rPr lang="en-US" dirty="0"/>
              <a:t>)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95738" y="1340768"/>
            <a:ext cx="7583244" cy="4252328"/>
          </a:xfrm>
        </p:spPr>
        <p:txBody>
          <a:bodyPr/>
          <a:lstStyle/>
          <a:p>
            <a:pPr marL="50800" indent="0">
              <a:buNone/>
            </a:pPr>
            <a:r>
              <a:rPr lang="nb-NO" sz="2200" dirty="0"/>
              <a:t>Les kompetansemålet og bruk skjemaet til å kartlegge:</a:t>
            </a:r>
          </a:p>
          <a:p>
            <a:r>
              <a:rPr lang="nb-NO" sz="2200" dirty="0" smtClean="0"/>
              <a:t>Hvilke </a:t>
            </a:r>
            <a:r>
              <a:rPr lang="nb-NO" sz="2200" dirty="0"/>
              <a:t>kunnskaper og ferdigheter skal eleven skal lære? Hva skal elevene anvende disse til? </a:t>
            </a:r>
          </a:p>
          <a:p>
            <a:pPr marL="50800" indent="0">
              <a:buNone/>
            </a:pPr>
            <a:r>
              <a:rPr lang="nb-NO" sz="2200" i="1" dirty="0" smtClean="0"/>
              <a:t>Elevene </a:t>
            </a:r>
            <a:r>
              <a:rPr lang="nb-NO" sz="2200" i="1" dirty="0"/>
              <a:t>skal kunne beskrive hvordan forskere har kommet fram til evolusjonsteorien og bruke denne til å forklare utvikling av biologisk </a:t>
            </a:r>
            <a:r>
              <a:rPr lang="nb-NO" sz="2200" i="1" dirty="0" smtClean="0"/>
              <a:t>mangfold</a:t>
            </a:r>
          </a:p>
          <a:p>
            <a:pPr marL="50800" indent="0" algn="r">
              <a:buNone/>
            </a:pPr>
            <a:r>
              <a:rPr lang="nb-NO" sz="1800" dirty="0" smtClean="0"/>
              <a:t>Kompetansemål </a:t>
            </a:r>
            <a:r>
              <a:rPr lang="nb-NO" sz="1800" dirty="0"/>
              <a:t>i naturfag etter 10. trinn</a:t>
            </a:r>
          </a:p>
          <a:p>
            <a:endParaRPr lang="nb-NO" sz="2400" dirty="0"/>
          </a:p>
          <a:p>
            <a:pPr marL="50800" indent="0">
              <a:buNone/>
            </a:pPr>
            <a:endParaRPr lang="nb-NO" sz="2400" dirty="0"/>
          </a:p>
          <a:p>
            <a:pPr marL="50800" indent="0">
              <a:buNone/>
            </a:pPr>
            <a:endParaRPr lang="nb-NO" sz="2400" dirty="0"/>
          </a:p>
        </p:txBody>
      </p:sp>
      <p:graphicFrame>
        <p:nvGraphicFramePr>
          <p:cNvPr id="7" name="Tabell 6">
            <a:extLst>
              <a:ext uri="{FF2B5EF4-FFF2-40B4-BE49-F238E27FC236}">
                <a16:creationId xmlns:a16="http://schemas.microsoft.com/office/drawing/2014/main" id="{919AE95F-E564-DF4B-8F4A-875C5CD331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883962"/>
              </p:ext>
            </p:extLst>
          </p:nvPr>
        </p:nvGraphicFramePr>
        <p:xfrm>
          <a:off x="251520" y="3978736"/>
          <a:ext cx="8640960" cy="2834640"/>
        </p:xfrm>
        <a:graphic>
          <a:graphicData uri="http://schemas.openxmlformats.org/drawingml/2006/table">
            <a:tbl>
              <a:tblPr firstRow="1" bandRow="1">
                <a:tableStyleId>{84A8E6D4-2646-42E0-80F2-E700533BA42E}</a:tableStyleId>
              </a:tblPr>
              <a:tblGrid>
                <a:gridCol w="3384376">
                  <a:extLst>
                    <a:ext uri="{9D8B030D-6E8A-4147-A177-3AD203B41FA5}">
                      <a16:colId xmlns:a16="http://schemas.microsoft.com/office/drawing/2014/main" val="4185118015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61399145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1487215635"/>
                    </a:ext>
                  </a:extLst>
                </a:gridCol>
              </a:tblGrid>
              <a:tr h="323483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bg1"/>
                          </a:solidFill>
                        </a:rPr>
                        <a:t>Hva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</a:rPr>
                        <a:t>skal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</a:rPr>
                        <a:t>elevene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</a:rPr>
                        <a:t>lære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</a:rPr>
                        <a:t>seg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bg1"/>
                          </a:solidFill>
                        </a:rPr>
                        <a:t>Hva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</a:rPr>
                        <a:t>skal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</a:rPr>
                        <a:t>elevene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</a:rPr>
                        <a:t>anvende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</a:rPr>
                        <a:t>kunnskapene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</a:rPr>
                        <a:t>og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</a:rPr>
                        <a:t>ferdighetene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bg1"/>
                          </a:solidFill>
                        </a:rPr>
                        <a:t>til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2968056"/>
                  </a:ext>
                </a:extLst>
              </a:tr>
              <a:tr h="7787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1" dirty="0" err="1"/>
                        <a:t>Kunnskaper</a:t>
                      </a:r>
                      <a:endParaRPr lang="en-US" sz="14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nb-NO" sz="1400" dirty="0"/>
                        <a:t>(å kjenne til og forstå fakta, begreper, teorier, ideer og sammenhenger innenfor ulike fagområder og temaer)</a:t>
                      </a:r>
                    </a:p>
                    <a:p>
                      <a:pPr algn="l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nb-NO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nb-NO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32722690"/>
                  </a:ext>
                </a:extLst>
              </a:tr>
              <a:tr h="8198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1" dirty="0" err="1"/>
                        <a:t>Ferdigheter</a:t>
                      </a:r>
                      <a:endParaRPr lang="en-US" sz="14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nb-NO" sz="1400" dirty="0"/>
                        <a:t>(å beherske handlinger eller prosedyrer for å utføre oppgaver eller løse problemer. Det omfatter blant annet motoriske, praktiske, kognitive, sosiale og kreative ferdigheter)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nb-NO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61558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624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 </a:t>
            </a:r>
            <a:r>
              <a:rPr lang="en-US" dirty="0" err="1"/>
              <a:t>i</a:t>
            </a:r>
            <a:r>
              <a:rPr lang="en-US" dirty="0"/>
              <a:t> plenum (5 </a:t>
            </a:r>
            <a:r>
              <a:rPr lang="en-US" dirty="0" smtClean="0"/>
              <a:t>min)</a:t>
            </a:r>
            <a:endParaRPr lang="en-US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95738" y="1412776"/>
            <a:ext cx="7583244" cy="4180320"/>
          </a:xfrm>
        </p:spPr>
        <p:txBody>
          <a:bodyPr/>
          <a:lstStyle/>
          <a:p>
            <a:pPr marL="50800" indent="0">
              <a:buNone/>
            </a:pPr>
            <a:r>
              <a:rPr lang="nb-NO" sz="2200" dirty="0" smtClean="0"/>
              <a:t>Gruppene deler  sine forslag. </a:t>
            </a:r>
            <a:endParaRPr lang="nb-NO" sz="2200" dirty="0"/>
          </a:p>
          <a:p>
            <a:pPr marL="50800" indent="0">
              <a:buNone/>
            </a:pPr>
            <a:endParaRPr lang="nb-NO" sz="2200" dirty="0"/>
          </a:p>
          <a:p>
            <a:pPr marL="50800" indent="0">
              <a:buNone/>
            </a:pPr>
            <a:endParaRPr lang="nb-NO" sz="2200" dirty="0"/>
          </a:p>
        </p:txBody>
      </p:sp>
      <p:graphicFrame>
        <p:nvGraphicFramePr>
          <p:cNvPr id="7" name="Tabell 6">
            <a:extLst>
              <a:ext uri="{FF2B5EF4-FFF2-40B4-BE49-F238E27FC236}">
                <a16:creationId xmlns:a16="http://schemas.microsoft.com/office/drawing/2014/main" id="{919AE95F-E564-DF4B-8F4A-875C5CD331D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51520" y="3978736"/>
          <a:ext cx="8640960" cy="2834640"/>
        </p:xfrm>
        <a:graphic>
          <a:graphicData uri="http://schemas.openxmlformats.org/drawingml/2006/table">
            <a:tbl>
              <a:tblPr firstRow="1" bandRow="1">
                <a:tableStyleId>{84A8E6D4-2646-42E0-80F2-E700533BA42E}</a:tableStyleId>
              </a:tblPr>
              <a:tblGrid>
                <a:gridCol w="3384376">
                  <a:extLst>
                    <a:ext uri="{9D8B030D-6E8A-4147-A177-3AD203B41FA5}">
                      <a16:colId xmlns:a16="http://schemas.microsoft.com/office/drawing/2014/main" val="4185118015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61399145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1487215635"/>
                    </a:ext>
                  </a:extLst>
                </a:gridCol>
              </a:tblGrid>
              <a:tr h="323483">
                <a:tc>
                  <a:txBody>
                    <a:bodyPr/>
                    <a:lstStyle/>
                    <a:p>
                      <a:pPr algn="ctr"/>
                      <a:endParaRPr lang="nb-NO" sz="1400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noProof="0" dirty="0" smtClean="0">
                          <a:solidFill>
                            <a:schemeClr val="bg1"/>
                          </a:solidFill>
                        </a:rPr>
                        <a:t>Hva skal elevene lære seg?</a:t>
                      </a:r>
                      <a:endParaRPr lang="nb-NO" sz="1400" noProof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noProof="0" dirty="0" smtClean="0">
                          <a:solidFill>
                            <a:schemeClr val="bg1"/>
                          </a:solidFill>
                        </a:rPr>
                        <a:t>Hva skal elevene anvende kunnskapene og ferdighetene</a:t>
                      </a:r>
                      <a:r>
                        <a:rPr lang="nb-NO" sz="1400" baseline="0" noProof="0" dirty="0" smtClean="0">
                          <a:solidFill>
                            <a:schemeClr val="bg1"/>
                          </a:solidFill>
                        </a:rPr>
                        <a:t> til?</a:t>
                      </a:r>
                      <a:endParaRPr lang="nb-NO" sz="1400" noProof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2968056"/>
                  </a:ext>
                </a:extLst>
              </a:tr>
              <a:tr h="7787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nb-NO" sz="1400" b="1" noProof="0" dirty="0" smtClean="0"/>
                        <a:t>Kunnskaper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nb-NO" sz="1400" noProof="0" dirty="0" smtClean="0"/>
                        <a:t>(å kjenne til og forstå fakta, begreper, teorier, ideer og sammenhenger innenfor ulike fagområder og temaer)</a:t>
                      </a:r>
                    </a:p>
                    <a:p>
                      <a:pPr algn="l"/>
                      <a:endParaRPr lang="nb-NO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nb-NO" sz="14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nb-NO" sz="14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32722690"/>
                  </a:ext>
                </a:extLst>
              </a:tr>
              <a:tr h="8198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nb-NO" sz="1400" b="1" noProof="0" dirty="0" smtClean="0"/>
                        <a:t>Ferdigheter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nb-NO" sz="1400" noProof="0" dirty="0" smtClean="0"/>
                        <a:t>(å beherske handlinger eller prosedyrer for å utføre oppgaver eller løse problemer. Det omfatter blant annet motoriske, praktiske, kognitive, sosiale og kreative ferdigheter)</a:t>
                      </a:r>
                      <a:endParaRPr lang="nb-NO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nb-NO" sz="14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6155863"/>
                  </a:ext>
                </a:extLst>
              </a:tr>
            </a:tbl>
          </a:graphicData>
        </a:graphic>
      </p:graphicFrame>
      <p:sp>
        <p:nvSpPr>
          <p:cNvPr id="8" name="Bildeforklaring formet som et avrundet rektangel 7"/>
          <p:cNvSpPr/>
          <p:nvPr/>
        </p:nvSpPr>
        <p:spPr>
          <a:xfrm>
            <a:off x="5760640" y="908720"/>
            <a:ext cx="3203848" cy="2016224"/>
          </a:xfrm>
          <a:prstGeom prst="wedgeRoundRectCallout">
            <a:avLst>
              <a:gd name="adj1" fmla="val 3539"/>
              <a:gd name="adj2" fmla="val 7727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800" dirty="0" smtClean="0"/>
              <a:t>På neste side kommer et eksempel på hvordan skjemaet kan fylles ut</a:t>
            </a:r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268381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Eksempel</a:t>
            </a:r>
            <a:endParaRPr lang="en-US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95738" y="1412776"/>
            <a:ext cx="7583244" cy="4180320"/>
          </a:xfrm>
        </p:spPr>
        <p:txBody>
          <a:bodyPr/>
          <a:lstStyle/>
          <a:p>
            <a:r>
              <a:rPr lang="nb-NO" sz="2400" i="1" dirty="0"/>
              <a:t>Elevene skal kunne beskrive hvordan forskere har kommet fram til evolusjonsteorien og bruke denne til å forklare utvikling av biologisk mangfold</a:t>
            </a:r>
          </a:p>
          <a:p>
            <a:pPr marL="50800" indent="0">
              <a:buNone/>
            </a:pPr>
            <a:endParaRPr lang="nb-NO" sz="2400" dirty="0"/>
          </a:p>
          <a:p>
            <a:pPr marL="50800" indent="0">
              <a:buNone/>
            </a:pPr>
            <a:endParaRPr lang="nb-NO" sz="2400" dirty="0"/>
          </a:p>
        </p:txBody>
      </p:sp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D04D25CB-7664-1E45-9454-AFFCB38DB5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754203"/>
              </p:ext>
            </p:extLst>
          </p:nvPr>
        </p:nvGraphicFramePr>
        <p:xfrm>
          <a:off x="251520" y="3284984"/>
          <a:ext cx="8640960" cy="2496256"/>
        </p:xfrm>
        <a:graphic>
          <a:graphicData uri="http://schemas.openxmlformats.org/drawingml/2006/table">
            <a:tbl>
              <a:tblPr firstRow="1" bandRow="1">
                <a:tableStyleId>{84A8E6D4-2646-42E0-80F2-E700533BA42E}</a:tableStyleId>
              </a:tblPr>
              <a:tblGrid>
                <a:gridCol w="3384376">
                  <a:extLst>
                    <a:ext uri="{9D8B030D-6E8A-4147-A177-3AD203B41FA5}">
                      <a16:colId xmlns:a16="http://schemas.microsoft.com/office/drawing/2014/main" val="4185118015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61399145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1487215635"/>
                    </a:ext>
                  </a:extLst>
                </a:gridCol>
              </a:tblGrid>
              <a:tr h="179467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bg1"/>
                          </a:solidFill>
                        </a:rPr>
                        <a:t>Hva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</a:rPr>
                        <a:t>skal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</a:rPr>
                        <a:t>elevene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</a:rPr>
                        <a:t>lære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</a:rPr>
                        <a:t>seg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bg1"/>
                          </a:solidFill>
                        </a:rPr>
                        <a:t>Hva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</a:rPr>
                        <a:t>skal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</a:rPr>
                        <a:t>elevene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</a:rPr>
                        <a:t>anvende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</a:rPr>
                        <a:t>kunnskapene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</a:rPr>
                        <a:t>og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</a:rPr>
                        <a:t>ferdighetene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bg1"/>
                          </a:solidFill>
                        </a:rPr>
                        <a:t>til</a:t>
                      </a:r>
                      <a:r>
                        <a:rPr lang="en-US" sz="1400" baseline="0" dirty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2968056"/>
                  </a:ext>
                </a:extLst>
              </a:tr>
              <a:tr h="7787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1" dirty="0" err="1"/>
                        <a:t>Kunnskaper</a:t>
                      </a:r>
                      <a:endParaRPr lang="en-US" sz="14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nb-NO" sz="1000" dirty="0"/>
                        <a:t>(å kjenne til og forstå fakta, begreper, teorier, ideer og sammenhenger innenfor ulike fagområder og temaer)</a:t>
                      </a:r>
                    </a:p>
                    <a:p>
                      <a:pPr algn="l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b-NO" sz="1400" i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Kjenne</a:t>
                      </a:r>
                      <a:r>
                        <a:rPr lang="nb-NO" sz="1400" i="1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til </a:t>
                      </a:r>
                      <a:r>
                        <a:rPr lang="nb-NO" sz="1400" i="1" dirty="0" smtClean="0">
                          <a:solidFill>
                            <a:schemeClr val="tx1"/>
                          </a:solidFill>
                        </a:rPr>
                        <a:t>evolusjonsteorien og dens</a:t>
                      </a:r>
                      <a:r>
                        <a:rPr lang="nb-NO" sz="1400" i="1" baseline="0" dirty="0" smtClean="0">
                          <a:solidFill>
                            <a:schemeClr val="tx1"/>
                          </a:solidFill>
                        </a:rPr>
                        <a:t> utvikling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nb-NO" sz="1400" i="1" dirty="0" smtClean="0">
                          <a:solidFill>
                            <a:schemeClr val="tx1"/>
                          </a:solidFill>
                        </a:rPr>
                        <a:t>Vite hva biologisk mangfold er og hvordan</a:t>
                      </a:r>
                      <a:r>
                        <a:rPr lang="nb-NO" sz="1400" i="1" baseline="0" dirty="0" smtClean="0">
                          <a:solidFill>
                            <a:schemeClr val="tx1"/>
                          </a:solidFill>
                        </a:rPr>
                        <a:t> det utvikler seg</a:t>
                      </a:r>
                      <a:endParaRPr lang="nb-NO" sz="1400" i="1" dirty="0" smtClean="0">
                        <a:solidFill>
                          <a:schemeClr val="tx1"/>
                        </a:solidFill>
                      </a:endParaRPr>
                    </a:p>
                    <a:p>
                      <a:pPr fontAlgn="t"/>
                      <a:endParaRPr lang="nb-NO" sz="1400" i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nb-NO" i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Bruke kunnskapen </a:t>
                      </a:r>
                      <a:r>
                        <a:rPr lang="nb-NO" i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evolusjonsteorien til å forklare utvikling av biologisk mangfold</a:t>
                      </a:r>
                      <a:endParaRPr lang="nb-NO" i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32722690"/>
                  </a:ext>
                </a:extLst>
              </a:tr>
              <a:tr h="8198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1" dirty="0" err="1"/>
                        <a:t>Ferdigheter</a:t>
                      </a:r>
                      <a:endParaRPr lang="en-US" sz="14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nb-NO" sz="1000" dirty="0"/>
                        <a:t>(å beherske handlinger eller prosedyrer for å utføre oppgaver eller løse problemer. Det omfatter blant annet motoriske, praktiske, kognitive, sosiale og kreative ferdigheter)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b-NO" sz="1400" i="1" dirty="0" smtClean="0">
                          <a:solidFill>
                            <a:schemeClr val="tx1"/>
                          </a:solidFill>
                        </a:rPr>
                        <a:t>Kunne beskrive </a:t>
                      </a:r>
                    </a:p>
                    <a:p>
                      <a:pPr fontAlgn="t"/>
                      <a:r>
                        <a:rPr lang="nb-NO" sz="1400" i="1" dirty="0" smtClean="0">
                          <a:solidFill>
                            <a:schemeClr val="tx1"/>
                          </a:solidFill>
                        </a:rPr>
                        <a:t>Forklare utvikling </a:t>
                      </a:r>
                      <a:endParaRPr lang="nb-NO" sz="1400" i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6155863"/>
                  </a:ext>
                </a:extLst>
              </a:tr>
            </a:tbl>
          </a:graphicData>
        </a:graphic>
      </p:graphicFrame>
      <p:sp>
        <p:nvSpPr>
          <p:cNvPr id="7" name="Bildeforklaring formet som et avrundet rektangel 6"/>
          <p:cNvSpPr/>
          <p:nvPr/>
        </p:nvSpPr>
        <p:spPr>
          <a:xfrm>
            <a:off x="4860032" y="19795"/>
            <a:ext cx="4032448" cy="1392981"/>
          </a:xfrm>
          <a:prstGeom prst="wedgeRoundRectCallout">
            <a:avLst>
              <a:gd name="adj1" fmla="val 29272"/>
              <a:gd name="adj2" fmla="val 12964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800" dirty="0" smtClean="0"/>
              <a:t>Hvordan stemmer det overens med skjemaet deres?</a:t>
            </a:r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401181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5739" y="376701"/>
            <a:ext cx="7583243" cy="1325563"/>
          </a:xfrm>
        </p:spPr>
        <p:txBody>
          <a:bodyPr>
            <a:normAutofit/>
          </a:bodyPr>
          <a:lstStyle/>
          <a:p>
            <a:pPr algn="l"/>
            <a:r>
              <a:rPr lang="nb-NO" dirty="0">
                <a:solidFill>
                  <a:srgbClr val="268183"/>
                </a:solidFill>
              </a:rPr>
              <a:t>Mål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nb-NO" sz="2200" dirty="0">
                <a:solidFill>
                  <a:schemeClr val="tx1"/>
                </a:solidFill>
              </a:rPr>
              <a:t>Målet med denne modulen er bli bevisst på hva naturfaglig kompetanse er og reflektere over hvordan undervisningen kan gi elevene naturfaglig kompetanse. </a:t>
            </a:r>
          </a:p>
          <a:p>
            <a:pPr marL="0" indent="0">
              <a:lnSpc>
                <a:spcPct val="100000"/>
              </a:lnSpc>
              <a:buNone/>
            </a:pPr>
            <a:endParaRPr lang="nb-NO" sz="2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2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Jobb sammen to og to (5 min)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95738" y="1412776"/>
            <a:ext cx="7583244" cy="4180320"/>
          </a:xfrm>
        </p:spPr>
        <p:txBody>
          <a:bodyPr/>
          <a:lstStyle/>
          <a:p>
            <a:pPr marL="50800" indent="0">
              <a:buNone/>
            </a:pPr>
            <a:r>
              <a:rPr lang="nb-NO" sz="2200" dirty="0" smtClean="0"/>
              <a:t>Det er viktig å kunne lese innholdet i hvert enkelt </a:t>
            </a:r>
            <a:r>
              <a:rPr lang="nb-NO" sz="2200" dirty="0" smtClean="0">
                <a:solidFill>
                  <a:schemeClr val="tx1"/>
                </a:solidFill>
              </a:rPr>
              <a:t>kompetansemål, det er enda viktigere å se fagenes kompetansemål i </a:t>
            </a:r>
            <a:r>
              <a:rPr lang="nb-NO" sz="2200" b="1" dirty="0" smtClean="0">
                <a:solidFill>
                  <a:schemeClr val="tx1"/>
                </a:solidFill>
              </a:rPr>
              <a:t>sammenheng </a:t>
            </a:r>
            <a:r>
              <a:rPr lang="nb-NO" sz="2200" dirty="0" smtClean="0">
                <a:solidFill>
                  <a:schemeClr val="tx1"/>
                </a:solidFill>
              </a:rPr>
              <a:t>med hverandre.</a:t>
            </a:r>
            <a:endParaRPr lang="nb-NO" sz="2200" b="1" dirty="0" smtClean="0">
              <a:solidFill>
                <a:schemeClr val="tx1"/>
              </a:solidFill>
            </a:endParaRPr>
          </a:p>
          <a:p>
            <a:pPr marL="50800" indent="0">
              <a:buNone/>
            </a:pPr>
            <a:endParaRPr lang="nb-NO" sz="2200" dirty="0" smtClean="0">
              <a:solidFill>
                <a:schemeClr val="tx1"/>
              </a:solidFill>
            </a:endParaRPr>
          </a:p>
          <a:p>
            <a:pPr marL="50800" indent="0">
              <a:buNone/>
            </a:pPr>
            <a:r>
              <a:rPr lang="nb-NO" sz="2200" dirty="0" smtClean="0">
                <a:solidFill>
                  <a:schemeClr val="tx1"/>
                </a:solidFill>
              </a:rPr>
              <a:t>Diskuter hvordan kompetansen dere har beskrevet bidrar til at elevene både kan </a:t>
            </a:r>
            <a:r>
              <a:rPr lang="nb-NO" sz="2200" i="1" dirty="0" smtClean="0">
                <a:solidFill>
                  <a:schemeClr val="tx1"/>
                </a:solidFill>
              </a:rPr>
              <a:t>mestre utfordringer og løse oppgaver ulike sammenhenger og til forståelse, evne til refleksjon og kritisk tenkning.</a:t>
            </a:r>
            <a:endParaRPr lang="nb-NO" sz="2200" dirty="0" smtClean="0">
              <a:solidFill>
                <a:schemeClr val="tx1"/>
              </a:solidFill>
            </a:endParaRPr>
          </a:p>
          <a:p>
            <a:endParaRPr lang="nb-NO" sz="2200" dirty="0" smtClean="0"/>
          </a:p>
          <a:p>
            <a:pPr marL="50800" indent="0">
              <a:buNone/>
            </a:pPr>
            <a:endParaRPr lang="nb-NO" sz="2200" dirty="0" smtClean="0"/>
          </a:p>
          <a:p>
            <a:pPr marL="50800" indent="0">
              <a:buNone/>
            </a:pP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409976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Hvilken mat er mest klimavennlig?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A883D46C-4712-4EFB-BB3D-1EF2FC8AE2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30 minutter</a:t>
            </a:r>
          </a:p>
        </p:txBody>
      </p:sp>
    </p:spTree>
    <p:extLst>
      <p:ext uri="{BB962C8B-B14F-4D97-AF65-F5344CB8AC3E}">
        <p14:creationId xmlns:p14="http://schemas.microsoft.com/office/powerpoint/2010/main" val="15297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chemeClr val="accent2">
                    <a:lumMod val="75000"/>
                  </a:schemeClr>
                </a:solidFill>
              </a:rPr>
              <a:t>Læringsmål for oppgaven 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6103" y="1556792"/>
            <a:ext cx="7583244" cy="4347232"/>
          </a:xfrm>
        </p:spPr>
        <p:txBody>
          <a:bodyPr/>
          <a:lstStyle/>
          <a:p>
            <a:r>
              <a:rPr lang="nb-NO" sz="2200" dirty="0">
                <a:solidFill>
                  <a:schemeClr val="tx1"/>
                </a:solidFill>
              </a:rPr>
              <a:t>drøfte hvordan ulike energikilder og energibruk påvirker miljøet</a:t>
            </a:r>
          </a:p>
          <a:p>
            <a:pPr fontAlgn="base"/>
            <a:r>
              <a:rPr lang="nb-NO" sz="2200" dirty="0">
                <a:solidFill>
                  <a:schemeClr val="tx1"/>
                </a:solidFill>
              </a:rPr>
              <a:t>gi eksempler på hvordan vi kan redusere CO</a:t>
            </a:r>
            <a:r>
              <a:rPr lang="nb-NO" sz="2200" baseline="-25000" dirty="0">
                <a:solidFill>
                  <a:schemeClr val="tx1"/>
                </a:solidFill>
              </a:rPr>
              <a:t>2</a:t>
            </a:r>
            <a:r>
              <a:rPr lang="nb-NO" sz="2200" dirty="0">
                <a:solidFill>
                  <a:schemeClr val="tx1"/>
                </a:solidFill>
              </a:rPr>
              <a:t>-utslipp ved å skifte fra fossile til fornybare energikilder og redusere forbruk</a:t>
            </a:r>
          </a:p>
          <a:p>
            <a:pPr lvl="1"/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355922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5877272"/>
            <a:ext cx="1872208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Diskuter i grupper </a:t>
            </a:r>
            <a:r>
              <a:rPr lang="nb-NO" dirty="0" smtClean="0"/>
              <a:t>(10 min)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484784"/>
            <a:ext cx="8064896" cy="4180320"/>
          </a:xfrm>
        </p:spPr>
        <p:txBody>
          <a:bodyPr/>
          <a:lstStyle/>
          <a:p>
            <a:pPr marL="0" lvl="1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nb-NO" sz="2200" dirty="0"/>
              <a:t>Problemstillin</a:t>
            </a:r>
            <a:r>
              <a:rPr lang="nb-NO" sz="2200" dirty="0">
                <a:solidFill>
                  <a:schemeClr val="tx1"/>
                </a:solidFill>
              </a:rPr>
              <a:t>gen</a:t>
            </a:r>
            <a:r>
              <a:rPr lang="nb-NO" sz="2200" dirty="0"/>
              <a:t> er: </a:t>
            </a:r>
            <a:r>
              <a:rPr lang="nb-NO" sz="2200" i="1" dirty="0"/>
              <a:t>Hvordan velge klimasmart mat</a:t>
            </a:r>
            <a:r>
              <a:rPr lang="nb-NO" sz="2200" dirty="0"/>
              <a:t>? </a:t>
            </a:r>
          </a:p>
          <a:p>
            <a:pPr marL="457200" lvl="1" indent="-45720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nb-NO" sz="2200" dirty="0"/>
              <a:t>Se på bildene i konvolutten dere får utdelt. </a:t>
            </a:r>
          </a:p>
          <a:p>
            <a:pPr marL="800100" lvl="2" indent="-342900">
              <a:spcBef>
                <a:spcPts val="0"/>
              </a:spcBef>
              <a:spcAft>
                <a:spcPts val="1800"/>
              </a:spcAft>
            </a:pPr>
            <a:r>
              <a:rPr lang="nb-NO" sz="2200" dirty="0"/>
              <a:t>Hvilken matvare er mest </a:t>
            </a:r>
            <a:r>
              <a:rPr lang="nb-NO" sz="2200" dirty="0">
                <a:solidFill>
                  <a:schemeClr val="tx1"/>
                </a:solidFill>
              </a:rPr>
              <a:t>klimavennlig? Hvorfor tror dere det?</a:t>
            </a:r>
          </a:p>
          <a:p>
            <a:pPr marL="800100" lvl="2" indent="-342900">
              <a:spcBef>
                <a:spcPts val="0"/>
              </a:spcBef>
              <a:spcAft>
                <a:spcPts val="1800"/>
              </a:spcAft>
            </a:pPr>
            <a:r>
              <a:rPr lang="nb-NO" sz="2200" dirty="0">
                <a:solidFill>
                  <a:schemeClr val="tx1"/>
                </a:solidFill>
              </a:rPr>
              <a:t>Hvilken er minst klimavennlig? Hvorfor tror dere det?</a:t>
            </a:r>
          </a:p>
          <a:p>
            <a:pPr marL="457200" lvl="1" indent="-45720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nb-NO" sz="2200" dirty="0"/>
              <a:t>Ranger matvarene fra mest til minst klimavennlig. </a:t>
            </a:r>
          </a:p>
          <a:p>
            <a:pPr marL="0" lvl="1" indent="0">
              <a:spcBef>
                <a:spcPts val="0"/>
              </a:spcBef>
              <a:spcAft>
                <a:spcPts val="1800"/>
              </a:spcAft>
              <a:buNone/>
            </a:pPr>
            <a:endParaRPr lang="nb-NO" sz="2200" dirty="0"/>
          </a:p>
          <a:p>
            <a:pPr marL="0" lvl="1" indent="0">
              <a:spcBef>
                <a:spcPts val="0"/>
              </a:spcBef>
              <a:spcAft>
                <a:spcPts val="1800"/>
              </a:spcAft>
              <a:buNone/>
            </a:pPr>
            <a:endParaRPr lang="nb-NO" sz="2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3545" y="4618423"/>
            <a:ext cx="1435554" cy="1090795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8059" y="5605501"/>
            <a:ext cx="1397904" cy="989758"/>
          </a:xfrm>
          <a:prstGeom prst="rect">
            <a:avLst/>
          </a:prstGeom>
          <a:ln w="19050">
            <a:solidFill>
              <a:schemeClr val="accent1">
                <a:shade val="50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136" y="4707803"/>
            <a:ext cx="1426134" cy="988187"/>
          </a:xfrm>
          <a:prstGeom prst="rect">
            <a:avLst/>
          </a:prstGeom>
          <a:ln w="19050">
            <a:solidFill>
              <a:schemeClr val="accent1">
                <a:shade val="50000"/>
              </a:schemeClr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7575" y="4707803"/>
            <a:ext cx="1550315" cy="1047674"/>
          </a:xfrm>
          <a:prstGeom prst="rect">
            <a:avLst/>
          </a:prstGeom>
          <a:ln w="19050">
            <a:solidFill>
              <a:schemeClr val="accent1">
                <a:shade val="50000"/>
              </a:schemeClr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7374" y="4707803"/>
            <a:ext cx="1200560" cy="1001415"/>
          </a:xfrm>
          <a:prstGeom prst="rect">
            <a:avLst/>
          </a:prstGeom>
          <a:ln w="19050">
            <a:solidFill>
              <a:schemeClr val="accent1">
                <a:shade val="50000"/>
              </a:schemeClr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68098" y="5605501"/>
            <a:ext cx="1470477" cy="991851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/>
          <a:srcRect l="806" t="392"/>
          <a:stretch/>
        </p:blipFill>
        <p:spPr>
          <a:xfrm>
            <a:off x="1580496" y="5605501"/>
            <a:ext cx="1270459" cy="961801"/>
          </a:xfrm>
          <a:prstGeom prst="rect">
            <a:avLst/>
          </a:prstGeom>
          <a:ln w="19050"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0377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Del i plenum (5 minutter)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buNone/>
            </a:pPr>
            <a:r>
              <a:rPr lang="nb-NO" sz="2200" dirty="0"/>
              <a:t>Hvilke matvarer har dere rangert som mest og minst klimavennlig</a:t>
            </a:r>
            <a:r>
              <a:rPr lang="nb-NO" sz="2200" dirty="0" smtClean="0"/>
              <a:t>?</a:t>
            </a:r>
          </a:p>
          <a:p>
            <a:pPr marL="50800" indent="0">
              <a:buNone/>
            </a:pPr>
            <a:endParaRPr lang="nb-NO" sz="2200" dirty="0"/>
          </a:p>
          <a:p>
            <a:pPr marL="50800" indent="0">
              <a:buNone/>
            </a:pPr>
            <a:endParaRPr lang="nb-NO" sz="2200" dirty="0"/>
          </a:p>
          <a:p>
            <a:pPr marL="50800" indent="0">
              <a:buNone/>
            </a:pPr>
            <a:endParaRPr lang="nb-NO" sz="2200" dirty="0"/>
          </a:p>
          <a:p>
            <a:pPr marL="50800" indent="0">
              <a:buNone/>
            </a:pPr>
            <a:endParaRPr lang="nb-NO" sz="2200" dirty="0"/>
          </a:p>
          <a:p>
            <a:pPr marL="50800" indent="0">
              <a:buNone/>
            </a:pPr>
            <a:endParaRPr lang="en-US" sz="2200" dirty="0"/>
          </a:p>
        </p:txBody>
      </p:sp>
      <p:sp>
        <p:nvSpPr>
          <p:cNvPr id="4" name="Avrundet rektangel 3"/>
          <p:cNvSpPr/>
          <p:nvPr/>
        </p:nvSpPr>
        <p:spPr>
          <a:xfrm>
            <a:off x="1115616" y="3501008"/>
            <a:ext cx="6552728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Dere skal nå få litt informasjon om matproduksjon som kanskje kan hjelpe til rangere.</a:t>
            </a: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172844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95739" y="216270"/>
            <a:ext cx="7583243" cy="1325563"/>
          </a:xfrm>
        </p:spPr>
        <p:txBody>
          <a:bodyPr/>
          <a:lstStyle/>
          <a:p>
            <a:r>
              <a:rPr lang="nb-NO" dirty="0" smtClean="0"/>
              <a:t>Informasjon om matproduksjon</a:t>
            </a:r>
            <a:endParaRPr lang="nb-NO" i="1" dirty="0"/>
          </a:p>
        </p:txBody>
      </p:sp>
      <p:sp>
        <p:nvSpPr>
          <p:cNvPr id="6" name="Plassholder for innhold 4"/>
          <p:cNvSpPr>
            <a:spLocks noGrp="1"/>
          </p:cNvSpPr>
          <p:nvPr>
            <p:ph idx="1"/>
          </p:nvPr>
        </p:nvSpPr>
        <p:spPr>
          <a:xfrm>
            <a:off x="827584" y="1340768"/>
            <a:ext cx="7776864" cy="5392266"/>
          </a:xfrm>
          <a:solidFill>
            <a:schemeClr val="bg1"/>
          </a:solidFill>
        </p:spPr>
        <p:txBody>
          <a:bodyPr>
            <a:noAutofit/>
          </a:bodyPr>
          <a:lstStyle/>
          <a:p>
            <a:pPr fontAlgn="base"/>
            <a:r>
              <a:rPr lang="nb-NO" sz="2200" dirty="0">
                <a:solidFill>
                  <a:schemeClr val="tx1"/>
                </a:solidFill>
              </a:rPr>
              <a:t>Grønnsaker dyrket utendørs gir lavest klimagassutslipp.</a:t>
            </a:r>
          </a:p>
          <a:p>
            <a:pPr fontAlgn="base"/>
            <a:r>
              <a:rPr lang="nb-NO" sz="2200" dirty="0">
                <a:solidFill>
                  <a:schemeClr val="tx1"/>
                </a:solidFill>
              </a:rPr>
              <a:t>Frukt dyrket utendørs, korn, bønner og nøtter gir lave klimagassutslipp.</a:t>
            </a:r>
          </a:p>
          <a:p>
            <a:pPr fontAlgn="base"/>
            <a:r>
              <a:rPr lang="nb-NO" sz="2200" dirty="0">
                <a:solidFill>
                  <a:schemeClr val="tx1"/>
                </a:solidFill>
              </a:rPr>
              <a:t>Kjøtt gir høye klimagassutslipp fordi dyr lever av planter og det er et stort energitap mellom hvert ledd i næringskjeden.</a:t>
            </a:r>
          </a:p>
          <a:p>
            <a:pPr fontAlgn="base"/>
            <a:r>
              <a:rPr lang="nb-NO" sz="2200" dirty="0">
                <a:solidFill>
                  <a:schemeClr val="tx1"/>
                </a:solidFill>
              </a:rPr>
              <a:t>Storfe gir ekstra høye utslipp av klimagasser fordi storfe spiser mye mat før dyrene blir klare for slakting.</a:t>
            </a:r>
          </a:p>
          <a:p>
            <a:pPr fontAlgn="base"/>
            <a:r>
              <a:rPr lang="nb-NO" sz="2200" dirty="0">
                <a:solidFill>
                  <a:schemeClr val="tx1"/>
                </a:solidFill>
              </a:rPr>
              <a:t>Fisk fanget fra små fartøy gir mindre utslipp enn fisk fanget fra store fartøy. </a:t>
            </a:r>
          </a:p>
          <a:p>
            <a:pPr fontAlgn="base"/>
            <a:r>
              <a:rPr lang="nb-NO" sz="2200" dirty="0">
                <a:solidFill>
                  <a:schemeClr val="tx1"/>
                </a:solidFill>
              </a:rPr>
              <a:t>Produksjon av oppdrettsfisk fører til mindre CO</a:t>
            </a:r>
            <a:r>
              <a:rPr lang="nb-NO" sz="2200" baseline="-25000" dirty="0">
                <a:solidFill>
                  <a:schemeClr val="tx1"/>
                </a:solidFill>
              </a:rPr>
              <a:t>2</a:t>
            </a:r>
            <a:r>
              <a:rPr lang="nb-NO" sz="2200" dirty="0">
                <a:solidFill>
                  <a:schemeClr val="tx1"/>
                </a:solidFill>
              </a:rPr>
              <a:t>-utslipp enn produksjon av kjøtt, men det gir høyere utslipp enn havfiske.</a:t>
            </a:r>
          </a:p>
          <a:p>
            <a:pPr fontAlgn="base"/>
            <a:r>
              <a:rPr lang="nb-NO" sz="2200" dirty="0">
                <a:solidFill>
                  <a:schemeClr val="tx1"/>
                </a:solidFill>
              </a:rPr>
              <a:t>Norske drivhus er vanligvis varmet opp av fossile energikilder. </a:t>
            </a:r>
          </a:p>
          <a:p>
            <a:pPr fontAlgn="base"/>
            <a:r>
              <a:rPr lang="nb-NO" sz="2200" dirty="0">
                <a:solidFill>
                  <a:schemeClr val="tx1"/>
                </a:solidFill>
              </a:rPr>
              <a:t>Hvor langt varen er transportert, og på hvilken måte, har betydning for hvor klimavennlig varen er</a:t>
            </a:r>
            <a:r>
              <a:rPr lang="nb-NO" sz="2200" dirty="0" smtClean="0">
                <a:solidFill>
                  <a:schemeClr val="tx1"/>
                </a:solidFill>
              </a:rPr>
              <a:t>.</a:t>
            </a:r>
            <a:endParaRPr lang="nb-NO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81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Diskuter i grupper </a:t>
            </a:r>
            <a:r>
              <a:rPr lang="nb-NO" dirty="0" smtClean="0"/>
              <a:t>(10 min)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738" y="1916832"/>
            <a:ext cx="7583244" cy="4089113"/>
          </a:xfrm>
        </p:spPr>
        <p:txBody>
          <a:bodyPr/>
          <a:lstStyle/>
          <a:p>
            <a:pPr marL="0" lvl="1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nb-NO" sz="2200" dirty="0"/>
              <a:t>Bruk </a:t>
            </a:r>
            <a:r>
              <a:rPr lang="nb-NO" sz="2200" dirty="0" smtClean="0"/>
              <a:t>informasjonen om matproduksjon </a:t>
            </a:r>
            <a:r>
              <a:rPr lang="nb-NO" sz="2200" dirty="0"/>
              <a:t>og vurder om dere vil rangere matvarene annerledes</a:t>
            </a:r>
            <a:r>
              <a:rPr lang="nb-NO" sz="2200" dirty="0" smtClean="0"/>
              <a:t>.</a:t>
            </a:r>
          </a:p>
          <a:p>
            <a:pPr marL="0" lvl="1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nb-NO" sz="2200" dirty="0" smtClean="0"/>
              <a:t>Diskuter:</a:t>
            </a:r>
            <a:endParaRPr lang="nb-NO" sz="2200" dirty="0"/>
          </a:p>
          <a:p>
            <a:pPr marL="342900" lvl="1" indent="-342900">
              <a:spcBef>
                <a:spcPts val="0"/>
              </a:spcBef>
              <a:spcAft>
                <a:spcPts val="1800"/>
              </a:spcAft>
            </a:pPr>
            <a:r>
              <a:rPr lang="nb-NO" sz="2200" dirty="0"/>
              <a:t>Hvorfor er det viktig å kunne velge klimasmart mat? </a:t>
            </a:r>
          </a:p>
          <a:p>
            <a:pPr marL="342900" lvl="1" indent="-342900">
              <a:spcBef>
                <a:spcPts val="0"/>
              </a:spcBef>
              <a:spcAft>
                <a:spcPts val="1800"/>
              </a:spcAft>
            </a:pPr>
            <a:r>
              <a:rPr lang="nb-NO" sz="2200" dirty="0" smtClean="0"/>
              <a:t>Hvordan kan vi anvende kunnskapen vi har lært i </a:t>
            </a:r>
            <a:r>
              <a:rPr lang="nb-NO" sz="2200" dirty="0"/>
              <a:t>hverdagen</a:t>
            </a:r>
            <a:r>
              <a:rPr lang="nb-NO" sz="2200" dirty="0" smtClean="0"/>
              <a:t>?</a:t>
            </a: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399490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Del i plenum (5 </a:t>
            </a:r>
            <a:r>
              <a:rPr lang="nb-NO" dirty="0" smtClean="0"/>
              <a:t>min)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738" y="2190307"/>
            <a:ext cx="7583244" cy="3815638"/>
          </a:xfrm>
        </p:spPr>
        <p:txBody>
          <a:bodyPr/>
          <a:lstStyle/>
          <a:p>
            <a:pPr marL="342900" lvl="1" indent="-342900">
              <a:spcBef>
                <a:spcPts val="0"/>
              </a:spcBef>
              <a:spcAft>
                <a:spcPts val="1800"/>
              </a:spcAft>
            </a:pPr>
            <a:r>
              <a:rPr lang="nb-NO" sz="2200" dirty="0"/>
              <a:t>Hvorfor er det viktig å kunne velge klimasmart mat? </a:t>
            </a:r>
          </a:p>
          <a:p>
            <a:pPr marL="342900" lvl="1" indent="-342900">
              <a:spcBef>
                <a:spcPts val="0"/>
              </a:spcBef>
              <a:spcAft>
                <a:spcPts val="1800"/>
              </a:spcAft>
            </a:pPr>
            <a:r>
              <a:rPr lang="nb-NO" sz="2200" dirty="0"/>
              <a:t>Hvordan kan vi anvende kunnskapen vi har lært i hverdagen?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108393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96400" y="1994960"/>
            <a:ext cx="4251664" cy="3872441"/>
          </a:xfrm>
        </p:spPr>
        <p:txBody>
          <a:bodyPr/>
          <a:lstStyle/>
          <a:p>
            <a:pPr marL="50800" indent="0">
              <a:buNone/>
            </a:pPr>
            <a:r>
              <a:rPr lang="nb-NO" sz="2200" dirty="0"/>
              <a:t>Oppgaven er en del av undervisningsopplegget </a:t>
            </a:r>
            <a:r>
              <a:rPr lang="nb-NO" sz="2200" i="1" dirty="0"/>
              <a:t>Klimaendringer</a:t>
            </a:r>
            <a:r>
              <a:rPr lang="nb-NO" sz="2200" dirty="0"/>
              <a:t> på viten.no (naturfag 8.–10. trinn)</a:t>
            </a:r>
            <a:endParaRPr lang="en-US" sz="22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1994960"/>
            <a:ext cx="3445335" cy="345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88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Refleksjon</a:t>
            </a:r>
          </a:p>
        </p:txBody>
      </p:sp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15 </a:t>
            </a:r>
            <a:r>
              <a:rPr lang="en-US" dirty="0" err="1"/>
              <a:t>minutter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67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895739" y="365126"/>
            <a:ext cx="758324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8183"/>
              </a:buClr>
              <a:buSzPts val="3600"/>
              <a:buFont typeface="Calibri"/>
              <a:buNone/>
            </a:pPr>
            <a:r>
              <a:rPr lang="x-none" sz="36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Tidsplan for denne økta</a:t>
            </a:r>
            <a:endParaRPr sz="36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98" name="Shape 98"/>
          <p:cNvGraphicFramePr/>
          <p:nvPr>
            <p:extLst/>
          </p:nvPr>
        </p:nvGraphicFramePr>
        <p:xfrm>
          <a:off x="467544" y="1825625"/>
          <a:ext cx="8208912" cy="2987110"/>
        </p:xfrm>
        <a:graphic>
          <a:graphicData uri="http://schemas.openxmlformats.org/drawingml/2006/table">
            <a:tbl>
              <a:tblPr firstRow="1" bandRow="1">
                <a:noFill/>
                <a:tableStyleId>{84A8E6D4-2646-42E0-80F2-E700533BA42E}</a:tableStyleId>
              </a:tblPr>
              <a:tblGrid>
                <a:gridCol w="5976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sz="2200" b="0" u="none" strike="noStrike" cap="none" dirty="0"/>
                        <a:t>Aktivitet</a:t>
                      </a:r>
                      <a:endParaRPr sz="2200" b="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sz="2200" b="0" dirty="0"/>
                        <a:t>Tid</a:t>
                      </a:r>
                      <a:endParaRPr sz="2200" b="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sz="2200" dirty="0"/>
                        <a:t>Oppsummer forarbeidet</a:t>
                      </a:r>
                      <a:endParaRPr sz="22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 dirty="0"/>
                        <a:t>15</a:t>
                      </a:r>
                      <a:r>
                        <a:rPr lang="x-none" sz="2200" dirty="0"/>
                        <a:t> minutter</a:t>
                      </a:r>
                      <a:endParaRPr sz="22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x-none" sz="2200" dirty="0"/>
                        <a:t>Faglig påfyll </a:t>
                      </a:r>
                      <a:endParaRPr sz="22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 dirty="0"/>
                        <a:t>15</a:t>
                      </a:r>
                      <a:r>
                        <a:rPr lang="x-none" sz="2200" dirty="0"/>
                        <a:t> minutter</a:t>
                      </a:r>
                      <a:endParaRPr sz="22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 dirty="0"/>
                        <a:t>Aktivitet: Hvilken mat er mest klimavennlig?</a:t>
                      </a:r>
                      <a:endParaRPr sz="22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 dirty="0"/>
                        <a:t>30</a:t>
                      </a:r>
                      <a:r>
                        <a:rPr lang="x-none" sz="2200" dirty="0"/>
                        <a:t> minutter</a:t>
                      </a:r>
                      <a:endParaRPr sz="22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/>
                        <a:t>Refleksjon</a:t>
                      </a:r>
                      <a:endParaRPr sz="22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 dirty="0"/>
                        <a:t>15 </a:t>
                      </a:r>
                      <a:r>
                        <a:rPr lang="x-none" sz="2200" dirty="0"/>
                        <a:t>minutter</a:t>
                      </a:r>
                      <a:endParaRPr sz="22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7630381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 dirty="0"/>
                        <a:t>Planlegg egen undervisning</a:t>
                      </a:r>
                      <a:endParaRPr sz="22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 dirty="0" smtClean="0"/>
                        <a:t>15 </a:t>
                      </a:r>
                      <a:r>
                        <a:rPr lang="x-none" sz="2200" dirty="0"/>
                        <a:t>minutter</a:t>
                      </a:r>
                      <a:endParaRPr sz="22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5736723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 b="1" dirty="0"/>
                        <a:t>Totalt</a:t>
                      </a:r>
                      <a:endParaRPr sz="2200" b="1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2200" b="1" dirty="0" smtClean="0"/>
                        <a:t>90 </a:t>
                      </a:r>
                      <a:r>
                        <a:rPr lang="nb-NO" sz="2200" b="1" dirty="0"/>
                        <a:t>minutter</a:t>
                      </a:r>
                      <a:endParaRPr sz="2200" b="1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5006637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043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Diskuter i grupper (</a:t>
            </a:r>
            <a:r>
              <a:rPr lang="nb-NO" dirty="0" smtClean="0"/>
              <a:t>10 min)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739" y="1419234"/>
            <a:ext cx="7583244" cy="418032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nb-NO" sz="2200" dirty="0" smtClean="0"/>
              <a:t>Ta utgangspunkt i aktiviteten </a:t>
            </a:r>
            <a:r>
              <a:rPr lang="nb-NO" sz="2200" i="1" dirty="0" smtClean="0"/>
              <a:t>Hvordan velge klimasmart mat? </a:t>
            </a:r>
            <a:r>
              <a:rPr lang="nb-NO" sz="2200" dirty="0" smtClean="0"/>
              <a:t>og bruk skjemaet til å vurdere</a:t>
            </a:r>
          </a:p>
          <a:p>
            <a:pPr indent="-457200">
              <a:lnSpc>
                <a:spcPct val="100000"/>
              </a:lnSpc>
              <a:buFont typeface="+mj-lt"/>
              <a:buAutoNum type="arabicPeriod"/>
            </a:pPr>
            <a:r>
              <a:rPr lang="nb-NO" sz="2200" dirty="0" smtClean="0">
                <a:solidFill>
                  <a:schemeClr val="tx1"/>
                </a:solidFill>
              </a:rPr>
              <a:t>Hva skal elevene lære? </a:t>
            </a:r>
          </a:p>
          <a:p>
            <a:pPr indent="-457200">
              <a:lnSpc>
                <a:spcPct val="100000"/>
              </a:lnSpc>
              <a:buFont typeface="+mj-lt"/>
              <a:buAutoNum type="arabicPeriod"/>
            </a:pPr>
            <a:r>
              <a:rPr lang="nb-NO" sz="2200" dirty="0" smtClean="0">
                <a:solidFill>
                  <a:schemeClr val="tx1"/>
                </a:solidFill>
              </a:rPr>
              <a:t>Hva skal elevene anvende kunnskapene og ferdighetene til?</a:t>
            </a:r>
          </a:p>
          <a:p>
            <a:endParaRPr lang="nb-NO" sz="2200" dirty="0"/>
          </a:p>
        </p:txBody>
      </p:sp>
      <p:graphicFrame>
        <p:nvGraphicFramePr>
          <p:cNvPr id="4" name="Tabell 6">
            <a:extLst>
              <a:ext uri="{FF2B5EF4-FFF2-40B4-BE49-F238E27FC236}">
                <a16:creationId xmlns:a16="http://schemas.microsoft.com/office/drawing/2014/main" id="{919AE95F-E564-DF4B-8F4A-875C5CD331D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71600" y="3645024"/>
          <a:ext cx="7344816" cy="2116736"/>
        </p:xfrm>
        <a:graphic>
          <a:graphicData uri="http://schemas.openxmlformats.org/drawingml/2006/table">
            <a:tbl>
              <a:tblPr firstRow="1" bandRow="1">
                <a:tableStyleId>{84A8E6D4-2646-42E0-80F2-E700533BA42E}</a:tableStyleId>
              </a:tblPr>
              <a:tblGrid>
                <a:gridCol w="1336667">
                  <a:extLst>
                    <a:ext uri="{9D8B030D-6E8A-4147-A177-3AD203B41FA5}">
                      <a16:colId xmlns:a16="http://schemas.microsoft.com/office/drawing/2014/main" val="4185118015"/>
                    </a:ext>
                  </a:extLst>
                </a:gridCol>
                <a:gridCol w="2983813">
                  <a:extLst>
                    <a:ext uri="{9D8B030D-6E8A-4147-A177-3AD203B41FA5}">
                      <a16:colId xmlns:a16="http://schemas.microsoft.com/office/drawing/2014/main" val="261399145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1487215635"/>
                    </a:ext>
                  </a:extLst>
                </a:gridCol>
              </a:tblGrid>
              <a:tr h="323483">
                <a:tc>
                  <a:txBody>
                    <a:bodyPr/>
                    <a:lstStyle/>
                    <a:p>
                      <a:pPr algn="ctr"/>
                      <a:endParaRPr lang="nb-NO" sz="1400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noProof="0" dirty="0" smtClean="0">
                          <a:solidFill>
                            <a:schemeClr val="bg1"/>
                          </a:solidFill>
                        </a:rPr>
                        <a:t>Hva skal elevene lære seg?</a:t>
                      </a:r>
                      <a:endParaRPr lang="nb-NO" sz="1400" noProof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noProof="0" dirty="0" smtClean="0">
                          <a:solidFill>
                            <a:schemeClr val="bg1"/>
                          </a:solidFill>
                        </a:rPr>
                        <a:t>Hva skal elevene anvende kunnskapene og ferdighetene</a:t>
                      </a:r>
                      <a:r>
                        <a:rPr lang="nb-NO" sz="1400" baseline="0" noProof="0" dirty="0" smtClean="0">
                          <a:solidFill>
                            <a:schemeClr val="bg1"/>
                          </a:solidFill>
                        </a:rPr>
                        <a:t> til?</a:t>
                      </a:r>
                      <a:endParaRPr lang="nb-NO" sz="1400" noProof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2968056"/>
                  </a:ext>
                </a:extLst>
              </a:tr>
              <a:tr h="7787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nb-NO" sz="1400" b="1" noProof="0" dirty="0" smtClean="0"/>
                        <a:t>Kunnskaper</a:t>
                      </a:r>
                    </a:p>
                    <a:p>
                      <a:pPr algn="l"/>
                      <a:endParaRPr lang="nb-NO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nb-NO" sz="14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nb-NO" sz="14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32722690"/>
                  </a:ext>
                </a:extLst>
              </a:tr>
              <a:tr h="8198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nb-NO" sz="1400" b="1" noProof="0" dirty="0" smtClean="0"/>
                        <a:t>Ferdigheter</a:t>
                      </a:r>
                      <a:endParaRPr lang="nb-NO" sz="14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nb-NO" sz="14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61558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092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Del i plenum (5 </a:t>
            </a:r>
            <a:r>
              <a:rPr lang="nb-NO" dirty="0" smtClean="0"/>
              <a:t>min)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739" y="1419234"/>
            <a:ext cx="7583244" cy="418032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nb-NO" sz="2200" dirty="0" smtClean="0"/>
              <a:t>Ta utgangspunkt i aktiviteten </a:t>
            </a:r>
            <a:r>
              <a:rPr lang="nb-NO" sz="2200" i="1" dirty="0" smtClean="0"/>
              <a:t>Hvordan velge klimasmart mat? </a:t>
            </a:r>
            <a:r>
              <a:rPr lang="nb-NO" sz="2200" dirty="0" smtClean="0"/>
              <a:t>og bruk skjemaet til å vurdere</a:t>
            </a:r>
          </a:p>
          <a:p>
            <a:pPr indent="-457200">
              <a:lnSpc>
                <a:spcPct val="100000"/>
              </a:lnSpc>
              <a:buFont typeface="+mj-lt"/>
              <a:buAutoNum type="arabicPeriod"/>
            </a:pPr>
            <a:r>
              <a:rPr lang="nb-NO" sz="2200" dirty="0" smtClean="0">
                <a:solidFill>
                  <a:schemeClr val="tx1"/>
                </a:solidFill>
              </a:rPr>
              <a:t>Hva skal elevene lære? </a:t>
            </a:r>
          </a:p>
          <a:p>
            <a:pPr indent="-457200">
              <a:lnSpc>
                <a:spcPct val="100000"/>
              </a:lnSpc>
              <a:buFont typeface="+mj-lt"/>
              <a:buAutoNum type="arabicPeriod"/>
            </a:pPr>
            <a:r>
              <a:rPr lang="nb-NO" sz="2200" dirty="0" smtClean="0">
                <a:solidFill>
                  <a:schemeClr val="tx1"/>
                </a:solidFill>
              </a:rPr>
              <a:t>Hva skal elevene anvende kunnskapene og ferdighetene til?</a:t>
            </a:r>
          </a:p>
          <a:p>
            <a:endParaRPr lang="nb-NO" sz="2200" dirty="0"/>
          </a:p>
        </p:txBody>
      </p:sp>
      <p:graphicFrame>
        <p:nvGraphicFramePr>
          <p:cNvPr id="5" name="Tabell 6">
            <a:extLst>
              <a:ext uri="{FF2B5EF4-FFF2-40B4-BE49-F238E27FC236}">
                <a16:creationId xmlns:a16="http://schemas.microsoft.com/office/drawing/2014/main" id="{919AE95F-E564-DF4B-8F4A-875C5CD331D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71600" y="3645024"/>
          <a:ext cx="7344816" cy="2116736"/>
        </p:xfrm>
        <a:graphic>
          <a:graphicData uri="http://schemas.openxmlformats.org/drawingml/2006/table">
            <a:tbl>
              <a:tblPr firstRow="1" bandRow="1">
                <a:tableStyleId>{84A8E6D4-2646-42E0-80F2-E700533BA42E}</a:tableStyleId>
              </a:tblPr>
              <a:tblGrid>
                <a:gridCol w="1336667">
                  <a:extLst>
                    <a:ext uri="{9D8B030D-6E8A-4147-A177-3AD203B41FA5}">
                      <a16:colId xmlns:a16="http://schemas.microsoft.com/office/drawing/2014/main" val="4185118015"/>
                    </a:ext>
                  </a:extLst>
                </a:gridCol>
                <a:gridCol w="2983813">
                  <a:extLst>
                    <a:ext uri="{9D8B030D-6E8A-4147-A177-3AD203B41FA5}">
                      <a16:colId xmlns:a16="http://schemas.microsoft.com/office/drawing/2014/main" val="261399145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1487215635"/>
                    </a:ext>
                  </a:extLst>
                </a:gridCol>
              </a:tblGrid>
              <a:tr h="323483">
                <a:tc>
                  <a:txBody>
                    <a:bodyPr/>
                    <a:lstStyle/>
                    <a:p>
                      <a:pPr algn="ctr"/>
                      <a:endParaRPr lang="nb-NO" sz="1400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noProof="0" dirty="0" smtClean="0">
                          <a:solidFill>
                            <a:schemeClr val="bg1"/>
                          </a:solidFill>
                        </a:rPr>
                        <a:t>Hva skal elevene lære seg?</a:t>
                      </a:r>
                      <a:endParaRPr lang="nb-NO" sz="1400" noProof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noProof="0" dirty="0" smtClean="0">
                          <a:solidFill>
                            <a:schemeClr val="bg1"/>
                          </a:solidFill>
                        </a:rPr>
                        <a:t>Hva skal elevene anvende kunnskapene og ferdighetene</a:t>
                      </a:r>
                      <a:r>
                        <a:rPr lang="nb-NO" sz="1400" baseline="0" noProof="0" dirty="0" smtClean="0">
                          <a:solidFill>
                            <a:schemeClr val="bg1"/>
                          </a:solidFill>
                        </a:rPr>
                        <a:t> til?</a:t>
                      </a:r>
                      <a:endParaRPr lang="nb-NO" sz="1400" noProof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2968056"/>
                  </a:ext>
                </a:extLst>
              </a:tr>
              <a:tr h="7787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nb-NO" sz="1400" b="1" noProof="0" dirty="0" smtClean="0"/>
                        <a:t>Kunnskaper</a:t>
                      </a:r>
                    </a:p>
                    <a:p>
                      <a:pPr algn="l"/>
                      <a:endParaRPr lang="nb-NO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nb-NO" sz="14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nb-NO" sz="14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32722690"/>
                  </a:ext>
                </a:extLst>
              </a:tr>
              <a:tr h="8198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nb-NO" sz="1400" b="1" noProof="0" dirty="0" smtClean="0"/>
                        <a:t>Ferdigheter</a:t>
                      </a:r>
                      <a:endParaRPr lang="nb-NO" sz="14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nb-NO" sz="14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61558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198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Planlegg egen undervisning 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A883D46C-4712-4EFB-BB3D-1EF2FC8AE2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15 </a:t>
            </a:r>
            <a:r>
              <a:rPr lang="nb-NO" dirty="0"/>
              <a:t>minutter</a:t>
            </a:r>
          </a:p>
        </p:txBody>
      </p:sp>
    </p:spTree>
    <p:extLst>
      <p:ext uri="{BB962C8B-B14F-4D97-AF65-F5344CB8AC3E}">
        <p14:creationId xmlns:p14="http://schemas.microsoft.com/office/powerpoint/2010/main" val="427922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Planlegg egen undervisning </a:t>
            </a:r>
            <a:r>
              <a:rPr lang="nb-NO" dirty="0" smtClean="0"/>
              <a:t>(15 min)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indent="-457200">
              <a:spcBef>
                <a:spcPts val="0"/>
              </a:spcBef>
              <a:spcAft>
                <a:spcPts val="1200"/>
              </a:spcAft>
              <a:buSzPct val="120000"/>
              <a:buFont typeface="+mj-lt"/>
              <a:buAutoNum type="arabicPeriod"/>
            </a:pPr>
            <a:r>
              <a:rPr lang="nb-NO" sz="2000" dirty="0" smtClean="0">
                <a:solidFill>
                  <a:schemeClr val="tx1"/>
                </a:solidFill>
              </a:rPr>
              <a:t>Lag en rangeringsoppgave knyttet til et eller flere kompetansemål for valgt tema og trinn (eller bruk aktiviteten </a:t>
            </a:r>
            <a:r>
              <a:rPr lang="nb-NO" sz="2000" i="1" dirty="0" smtClean="0">
                <a:solidFill>
                  <a:schemeClr val="tx1"/>
                </a:solidFill>
              </a:rPr>
              <a:t>klimavennlig mat</a:t>
            </a:r>
            <a:r>
              <a:rPr lang="nb-NO" sz="2000" dirty="0" smtClean="0">
                <a:solidFill>
                  <a:schemeClr val="tx1"/>
                </a:solidFill>
              </a:rPr>
              <a:t>).</a:t>
            </a:r>
          </a:p>
          <a:p>
            <a:pPr indent="-457200">
              <a:spcBef>
                <a:spcPts val="0"/>
              </a:spcBef>
              <a:spcAft>
                <a:spcPts val="1200"/>
              </a:spcAft>
              <a:buSzPct val="120000"/>
              <a:buFont typeface="+mj-lt"/>
              <a:buAutoNum type="arabicPeriod"/>
            </a:pPr>
            <a:r>
              <a:rPr lang="nb-NO" sz="2000" dirty="0" smtClean="0">
                <a:solidFill>
                  <a:schemeClr val="tx1"/>
                </a:solidFill>
              </a:rPr>
              <a:t>Bruk </a:t>
            </a:r>
            <a:r>
              <a:rPr lang="nb-NO" sz="2000" dirty="0">
                <a:solidFill>
                  <a:schemeClr val="tx1"/>
                </a:solidFill>
              </a:rPr>
              <a:t>skjemaet og bestem hvilke kunnskaper og ferdigheter elevene skal tilegne seg og hvordan de skal anvende disse. </a:t>
            </a:r>
            <a:endParaRPr lang="nb-NO" sz="2000" dirty="0" smtClean="0">
              <a:solidFill>
                <a:schemeClr val="tx1"/>
              </a:solidFill>
            </a:endParaRPr>
          </a:p>
          <a:p>
            <a:pPr indent="-457200">
              <a:spcBef>
                <a:spcPts val="0"/>
              </a:spcBef>
              <a:spcAft>
                <a:spcPts val="1200"/>
              </a:spcAft>
              <a:buSzPct val="120000"/>
              <a:buFont typeface="+mj-lt"/>
              <a:buAutoNum type="arabicPeriod"/>
            </a:pPr>
            <a:endParaRPr lang="nb-NO" sz="20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SzPct val="120000"/>
              <a:buNone/>
            </a:pPr>
            <a:r>
              <a:rPr lang="nb-NO" sz="2000" dirty="0" smtClean="0"/>
              <a:t>Oppgaven skal gjennomføres </a:t>
            </a:r>
            <a:r>
              <a:rPr lang="nb-NO" sz="2000" dirty="0"/>
              <a:t>med elever før neste samling. </a:t>
            </a:r>
            <a:endParaRPr lang="nb-NO" sz="20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120000"/>
              <a:buNone/>
            </a:pPr>
            <a:endParaRPr lang="nb-NO" sz="20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SzPct val="120000"/>
              <a:buNone/>
            </a:pPr>
            <a:endParaRPr lang="nb-NO" sz="20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nb-NO" sz="2000" b="1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nb-NO" sz="2000" b="1" dirty="0"/>
          </a:p>
        </p:txBody>
      </p:sp>
    </p:spTree>
    <p:extLst>
      <p:ext uri="{BB962C8B-B14F-4D97-AF65-F5344CB8AC3E}">
        <p14:creationId xmlns:p14="http://schemas.microsoft.com/office/powerpoint/2010/main" val="358662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x-none" sz="36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Kilder</a:t>
            </a:r>
            <a:endParaRPr sz="36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Shape 269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1463" indent="-271463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1800" dirty="0" err="1"/>
              <a:t>Knain</a:t>
            </a:r>
            <a:r>
              <a:rPr lang="en-US" sz="1800" dirty="0"/>
              <a:t>, E. (2005). </a:t>
            </a:r>
            <a:r>
              <a:rPr lang="en-US" sz="1800" dirty="0" err="1"/>
              <a:t>Definering</a:t>
            </a:r>
            <a:r>
              <a:rPr lang="en-US" sz="1800" dirty="0"/>
              <a:t> og </a:t>
            </a:r>
            <a:r>
              <a:rPr lang="en-US" sz="1800" dirty="0" err="1"/>
              <a:t>valg</a:t>
            </a:r>
            <a:r>
              <a:rPr lang="en-US" sz="1800" dirty="0"/>
              <a:t> </a:t>
            </a:r>
            <a:r>
              <a:rPr lang="en-US" sz="1800" dirty="0" err="1"/>
              <a:t>av</a:t>
            </a:r>
            <a:r>
              <a:rPr lang="en-US" sz="1800" dirty="0"/>
              <a:t> </a:t>
            </a:r>
            <a:r>
              <a:rPr lang="en-US" sz="1800" dirty="0" err="1"/>
              <a:t>kompetanser</a:t>
            </a:r>
            <a:r>
              <a:rPr lang="en-US" sz="1800" dirty="0"/>
              <a:t> – </a:t>
            </a:r>
            <a:r>
              <a:rPr lang="en-US" sz="1800" dirty="0" err="1"/>
              <a:t>DeSeCo</a:t>
            </a:r>
            <a:r>
              <a:rPr lang="en-US" sz="1800" dirty="0"/>
              <a:t>. </a:t>
            </a:r>
            <a:r>
              <a:rPr lang="en-US" sz="1800" i="1" dirty="0"/>
              <a:t>Norsk </a:t>
            </a:r>
            <a:r>
              <a:rPr lang="en-US" sz="1800" i="1" dirty="0" err="1"/>
              <a:t>pedagogisk</a:t>
            </a:r>
            <a:r>
              <a:rPr lang="en-US" sz="1800" i="1" dirty="0"/>
              <a:t> </a:t>
            </a:r>
            <a:r>
              <a:rPr lang="en-US" sz="1800" i="1" dirty="0" err="1"/>
              <a:t>tidsskrift</a:t>
            </a:r>
            <a:r>
              <a:rPr lang="en-US" sz="1800" dirty="0"/>
              <a:t>, </a:t>
            </a:r>
            <a:r>
              <a:rPr lang="en-US" sz="1800" i="1" dirty="0"/>
              <a:t>89</a:t>
            </a:r>
            <a:r>
              <a:rPr lang="en-US" sz="1800" dirty="0"/>
              <a:t>(01), 45–54. </a:t>
            </a:r>
          </a:p>
          <a:p>
            <a:pPr marL="271463" indent="-271463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nb-NO" sz="1800" dirty="0"/>
              <a:t>Meld. St. 28 (2015–2016). (2016). </a:t>
            </a:r>
            <a:r>
              <a:rPr lang="nb-NO" sz="1800" i="1" dirty="0"/>
              <a:t>Fag </a:t>
            </a:r>
            <a:r>
              <a:rPr lang="en-US" sz="1800" dirty="0"/>
              <a:t>–</a:t>
            </a:r>
            <a:r>
              <a:rPr lang="nb-NO" sz="1800" i="1" dirty="0"/>
              <a:t> Fordypning </a:t>
            </a:r>
            <a:r>
              <a:rPr lang="en-US" sz="1800" dirty="0"/>
              <a:t>–</a:t>
            </a:r>
            <a:r>
              <a:rPr lang="nb-NO" sz="1800" i="1" dirty="0"/>
              <a:t> Forståelse. En fornyelse av Kunnskapsløftet</a:t>
            </a:r>
            <a:r>
              <a:rPr lang="nb-NO" sz="1800" dirty="0"/>
              <a:t>. </a:t>
            </a:r>
            <a:r>
              <a:rPr lang="en-US" sz="1800" dirty="0" err="1" smtClean="0"/>
              <a:t>Kunnskapsdepartementet</a:t>
            </a:r>
            <a:r>
              <a:rPr lang="en-US" sz="1800" dirty="0" smtClean="0"/>
              <a:t>. </a:t>
            </a:r>
            <a:r>
              <a:rPr lang="en-US" sz="1800" dirty="0" err="1"/>
              <a:t>Hentet</a:t>
            </a:r>
            <a:r>
              <a:rPr lang="en-US" sz="1800" dirty="0"/>
              <a:t> </a:t>
            </a:r>
            <a:r>
              <a:rPr lang="en-US" sz="1800" dirty="0" err="1"/>
              <a:t>fra</a:t>
            </a:r>
            <a:r>
              <a:rPr lang="en-US" sz="1800" dirty="0"/>
              <a:t> </a:t>
            </a:r>
            <a:r>
              <a:rPr lang="en-US" sz="1800" u="sng" dirty="0">
                <a:hlinkClick r:id="rId3"/>
              </a:rPr>
              <a:t>https://www.regjeringen.no/no/dokumenter/meld.-st.-28-20152016/id2483955/</a:t>
            </a:r>
            <a:r>
              <a:rPr lang="en-US" sz="1800" dirty="0"/>
              <a:t>.</a:t>
            </a:r>
          </a:p>
          <a:p>
            <a:pPr marL="271463" indent="-271463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1800" dirty="0" err="1"/>
              <a:t>Weinert</a:t>
            </a:r>
            <a:r>
              <a:rPr lang="en-US" sz="1800" dirty="0"/>
              <a:t>, F. E. (2001). Concept of competence: a conceptual clarification, in: D. S. </a:t>
            </a:r>
            <a:r>
              <a:rPr lang="en-US" sz="1800" dirty="0" err="1"/>
              <a:t>Rychen</a:t>
            </a:r>
            <a:r>
              <a:rPr lang="en-US" sz="1800" dirty="0"/>
              <a:t> and L. H. </a:t>
            </a:r>
            <a:r>
              <a:rPr lang="en-US" sz="1800" dirty="0" err="1"/>
              <a:t>Salganik</a:t>
            </a:r>
            <a:r>
              <a:rPr lang="en-US" sz="1800" dirty="0"/>
              <a:t> (</a:t>
            </a:r>
            <a:r>
              <a:rPr lang="en-US" sz="1800" dirty="0" err="1"/>
              <a:t>Eds</a:t>
            </a:r>
            <a:r>
              <a:rPr lang="en-US" sz="1800" dirty="0"/>
              <a:t>) Defining and Selecting key Competencies, pp. 45–66 (Göttingen: </a:t>
            </a:r>
            <a:r>
              <a:rPr lang="en-US" sz="1800" dirty="0" err="1"/>
              <a:t>Hogrefe</a:t>
            </a:r>
            <a:r>
              <a:rPr lang="en-US" sz="18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14232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ctrTitle"/>
          </p:nvPr>
        </p:nvSpPr>
        <p:spPr>
          <a:xfrm>
            <a:off x="671179" y="2556218"/>
            <a:ext cx="7801641" cy="1674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8183"/>
              </a:buClr>
              <a:buSzPts val="5400"/>
              <a:buFont typeface="Calibri"/>
              <a:buNone/>
            </a:pPr>
            <a:r>
              <a:rPr lang="nb-NO" sz="5400" b="0" i="0" u="none" strike="noStrike" cap="none" dirty="0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rPr>
              <a:t>Naturfaglig kompetanse</a:t>
            </a:r>
            <a:r>
              <a:rPr lang="x-none" sz="5400" b="0" i="0" u="none" strike="noStrike" cap="none" dirty="0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x-none" sz="5400" b="0" i="0" u="none" strike="noStrike" cap="none" dirty="0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b-NO" sz="3200" dirty="0">
                <a:solidFill>
                  <a:srgbClr val="268183"/>
                </a:solidFill>
              </a:rPr>
              <a:t>D</a:t>
            </a:r>
            <a:r>
              <a:rPr lang="x-none" sz="3200" b="0" i="0" u="none" strike="noStrike" cap="none" dirty="0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nb-NO" sz="3200" b="0" i="0" u="none" strike="noStrike" cap="none" dirty="0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rPr>
              <a:t>Etter</a:t>
            </a:r>
            <a:r>
              <a:rPr lang="x-none" sz="3200" b="0" i="0" u="none" strike="noStrike" cap="none" dirty="0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rPr>
              <a:t>arbeid</a:t>
            </a:r>
            <a:endParaRPr sz="5400" b="0" i="0" u="none" strike="noStrike" cap="none" dirty="0">
              <a:solidFill>
                <a:srgbClr val="26818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Shape 84"/>
          <p:cNvSpPr txBox="1">
            <a:spLocks noGrp="1"/>
          </p:cNvSpPr>
          <p:nvPr>
            <p:ph type="subTitle" idx="1"/>
          </p:nvPr>
        </p:nvSpPr>
        <p:spPr>
          <a:xfrm>
            <a:off x="1931783" y="1912281"/>
            <a:ext cx="5280434" cy="442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</a:pPr>
            <a:r>
              <a:rPr lang="x-none" sz="2400" b="0" i="0" u="none" strike="noStrike" cap="none" dirty="0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rPr>
              <a:t>Modul </a:t>
            </a:r>
            <a:r>
              <a:rPr lang="nb-NO" sz="2400" b="0" i="0" u="none" strike="noStrike" cap="none" dirty="0">
                <a:solidFill>
                  <a:srgbClr val="268183"/>
                </a:solidFill>
                <a:latin typeface="Calibri"/>
                <a:ea typeface="Calibri"/>
                <a:cs typeface="Calibri"/>
                <a:sym typeface="Calibri"/>
              </a:rPr>
              <a:t>2N</a:t>
            </a:r>
            <a:endParaRPr sz="2400" b="0" i="0" u="none" strike="noStrike" cap="none" dirty="0">
              <a:solidFill>
                <a:srgbClr val="26818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262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5739" y="376701"/>
            <a:ext cx="7583243" cy="1325563"/>
          </a:xfrm>
        </p:spPr>
        <p:txBody>
          <a:bodyPr>
            <a:normAutofit/>
          </a:bodyPr>
          <a:lstStyle/>
          <a:p>
            <a:pPr algn="l"/>
            <a:r>
              <a:rPr lang="nb-NO" dirty="0">
                <a:solidFill>
                  <a:srgbClr val="268183"/>
                </a:solidFill>
              </a:rPr>
              <a:t>Mål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nb-NO" sz="2200" dirty="0"/>
              <a:t>Målet med denne modulen er bli bevisst på hva det innebærer å ha naturfaglig kompetanse og reflektere over hvordan undervisningen kan gi elevene denne kompetansen.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b-NO" sz="2200" i="1" dirty="0"/>
              <a:t>Skjemaet kan </a:t>
            </a:r>
            <a:r>
              <a:rPr lang="nb-NO" sz="2200" dirty="0"/>
              <a:t>brukes til å analysere undervisningsaktiviteter. </a:t>
            </a:r>
            <a:endParaRPr lang="nb-NO" sz="2200" i="1" dirty="0"/>
          </a:p>
          <a:p>
            <a:pPr marL="0" indent="0">
              <a:lnSpc>
                <a:spcPct val="100000"/>
              </a:lnSpc>
              <a:buNone/>
            </a:pPr>
            <a:endParaRPr lang="nb-NO" sz="2200" dirty="0"/>
          </a:p>
        </p:txBody>
      </p:sp>
      <p:graphicFrame>
        <p:nvGraphicFramePr>
          <p:cNvPr id="6" name="Tabell 6">
            <a:extLst>
              <a:ext uri="{FF2B5EF4-FFF2-40B4-BE49-F238E27FC236}">
                <a16:creationId xmlns:a16="http://schemas.microsoft.com/office/drawing/2014/main" id="{919AE95F-E564-DF4B-8F4A-875C5CD331D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71600" y="3645024"/>
          <a:ext cx="7344816" cy="2116736"/>
        </p:xfrm>
        <a:graphic>
          <a:graphicData uri="http://schemas.openxmlformats.org/drawingml/2006/table">
            <a:tbl>
              <a:tblPr firstRow="1" bandRow="1">
                <a:tableStyleId>{84A8E6D4-2646-42E0-80F2-E700533BA42E}</a:tableStyleId>
              </a:tblPr>
              <a:tblGrid>
                <a:gridCol w="1336667">
                  <a:extLst>
                    <a:ext uri="{9D8B030D-6E8A-4147-A177-3AD203B41FA5}">
                      <a16:colId xmlns:a16="http://schemas.microsoft.com/office/drawing/2014/main" val="4185118015"/>
                    </a:ext>
                  </a:extLst>
                </a:gridCol>
                <a:gridCol w="2983813">
                  <a:extLst>
                    <a:ext uri="{9D8B030D-6E8A-4147-A177-3AD203B41FA5}">
                      <a16:colId xmlns:a16="http://schemas.microsoft.com/office/drawing/2014/main" val="261399145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1487215635"/>
                    </a:ext>
                  </a:extLst>
                </a:gridCol>
              </a:tblGrid>
              <a:tr h="323483">
                <a:tc>
                  <a:txBody>
                    <a:bodyPr/>
                    <a:lstStyle/>
                    <a:p>
                      <a:pPr algn="ctr"/>
                      <a:endParaRPr lang="nb-NO" sz="1400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noProof="0" dirty="0" smtClean="0">
                          <a:solidFill>
                            <a:schemeClr val="bg1"/>
                          </a:solidFill>
                        </a:rPr>
                        <a:t>Hva skal elevene lære seg?</a:t>
                      </a:r>
                      <a:endParaRPr lang="nb-NO" sz="1400" noProof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noProof="0" dirty="0" smtClean="0">
                          <a:solidFill>
                            <a:schemeClr val="bg1"/>
                          </a:solidFill>
                        </a:rPr>
                        <a:t>Hva skal elevene anvende kunnskapene og ferdighetene</a:t>
                      </a:r>
                      <a:r>
                        <a:rPr lang="nb-NO" sz="1400" baseline="0" noProof="0" dirty="0" smtClean="0">
                          <a:solidFill>
                            <a:schemeClr val="bg1"/>
                          </a:solidFill>
                        </a:rPr>
                        <a:t> til?</a:t>
                      </a:r>
                      <a:endParaRPr lang="nb-NO" sz="1400" noProof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2968056"/>
                  </a:ext>
                </a:extLst>
              </a:tr>
              <a:tr h="7787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nb-NO" sz="1400" b="1" noProof="0" dirty="0" smtClean="0"/>
                        <a:t>Kunnskaper</a:t>
                      </a:r>
                    </a:p>
                    <a:p>
                      <a:pPr algn="l"/>
                      <a:endParaRPr lang="nb-NO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nb-NO" sz="14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nb-NO" sz="14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32722690"/>
                  </a:ext>
                </a:extLst>
              </a:tr>
              <a:tr h="8198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nb-NO" sz="1400" b="1" noProof="0" dirty="0" smtClean="0"/>
                        <a:t>Ferdigheter</a:t>
                      </a:r>
                      <a:endParaRPr lang="nb-NO" sz="14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nb-NO" sz="14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61558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979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n-NO" dirty="0">
                <a:solidFill>
                  <a:srgbClr val="268183"/>
                </a:solidFill>
              </a:rPr>
              <a:t>Tidsplan for denne økta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965200" y="1825625"/>
          <a:ext cx="71501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9500">
                  <a:extLst>
                    <a:ext uri="{9D8B030D-6E8A-4147-A177-3AD203B41FA5}">
                      <a16:colId xmlns:a16="http://schemas.microsoft.com/office/drawing/2014/main" val="3943618325"/>
                    </a:ext>
                  </a:extLst>
                </a:gridCol>
                <a:gridCol w="2260600">
                  <a:extLst>
                    <a:ext uri="{9D8B030D-6E8A-4147-A177-3AD203B41FA5}">
                      <a16:colId xmlns:a16="http://schemas.microsoft.com/office/drawing/2014/main" val="231172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n-NO" sz="2200" b="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Aktivitet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sz="2200" b="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857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2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</a:t>
                      </a:r>
                      <a:r>
                        <a:rPr lang="nb-NO" sz="2200" baseline="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 grupper</a:t>
                      </a:r>
                      <a:endParaRPr lang="nb-NO" sz="22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 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079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2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Oppsummer</a:t>
                      </a:r>
                      <a:r>
                        <a:rPr lang="nb-NO" sz="2200" baseline="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 plenum</a:t>
                      </a:r>
                      <a:endParaRPr lang="nb-NO" sz="22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 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641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2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Tenk-par-del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 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2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Veien</a:t>
                      </a:r>
                      <a:r>
                        <a:rPr lang="nb-NO" sz="2200" baseline="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videre</a:t>
                      </a:r>
                      <a:endParaRPr lang="nb-NO" sz="22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0488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200" b="1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b="1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 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953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582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38" y="488699"/>
            <a:ext cx="7583243" cy="1068093"/>
          </a:xfrm>
        </p:spPr>
        <p:txBody>
          <a:bodyPr>
            <a:normAutofit/>
          </a:bodyPr>
          <a:lstStyle/>
          <a:p>
            <a:r>
              <a:rPr lang="nb-NO" dirty="0"/>
              <a:t>Del i grupper (10 </a:t>
            </a:r>
            <a:r>
              <a:rPr lang="nb-NO" dirty="0" smtClean="0"/>
              <a:t>min)</a:t>
            </a:r>
            <a:endParaRPr lang="nn-NO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97444" y="3647420"/>
            <a:ext cx="5645886" cy="1140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n-NO" sz="22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72149" y="1672023"/>
            <a:ext cx="7681536" cy="509128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nb-NO" sz="2200" dirty="0">
                <a:latin typeface="Calibri" panose="020F0502020204030204" pitchFamily="34" charset="0"/>
              </a:rPr>
              <a:t>Hver person forteller kort:</a:t>
            </a:r>
          </a:p>
          <a:p>
            <a:pPr marL="457200" lvl="1" indent="-457200">
              <a:lnSpc>
                <a:spcPct val="10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nb-NO" sz="2200" dirty="0">
                <a:latin typeface="Calibri" panose="020F0502020204030204" pitchFamily="34" charset="0"/>
              </a:rPr>
              <a:t>Hvordan gjennomførte du rangeringsoppgaven?</a:t>
            </a:r>
          </a:p>
          <a:p>
            <a:pPr marL="457200" lvl="1" indent="-457200">
              <a:lnSpc>
                <a:spcPct val="10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nb-NO" sz="2200" dirty="0">
                <a:latin typeface="Calibri" panose="020F0502020204030204" pitchFamily="34" charset="0"/>
              </a:rPr>
              <a:t>Hvordan fungerte aktiviteten? </a:t>
            </a:r>
          </a:p>
          <a:p>
            <a:pPr marL="457200" lvl="1" indent="-457200">
              <a:lnSpc>
                <a:spcPct val="10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nb-NO" sz="2200" dirty="0">
                <a:latin typeface="Calibri" panose="020F0502020204030204" pitchFamily="34" charset="0"/>
              </a:rPr>
              <a:t>Hvilke kunnskaper og ferdigheter opplevde du aktiviteten ga elevene? </a:t>
            </a:r>
          </a:p>
          <a:p>
            <a:pPr marL="457200" lvl="1" indent="-457200">
              <a:lnSpc>
                <a:spcPct val="10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nb-NO" sz="2200" dirty="0">
                <a:latin typeface="Calibri" panose="020F0502020204030204" pitchFamily="34" charset="0"/>
              </a:rPr>
              <a:t>Hvordan brukte elevene disse kunnskapene og ferdighetene?</a:t>
            </a:r>
          </a:p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endParaRPr lang="nb-NO" sz="2200" dirty="0">
              <a:latin typeface="Calibri" panose="020F0502020204030204" pitchFamily="34" charset="0"/>
            </a:endParaRPr>
          </a:p>
          <a:p>
            <a:pPr marL="457200" lvl="1" indent="-457200">
              <a:lnSpc>
                <a:spcPct val="100000"/>
              </a:lnSpc>
              <a:spcBef>
                <a:spcPts val="1000"/>
              </a:spcBef>
              <a:buFont typeface="+mj-lt"/>
              <a:buAutoNum type="arabicPeriod"/>
            </a:pPr>
            <a:endParaRPr lang="nb-NO" sz="2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01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Forbered deling i plenum (5 min)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8" y="1825625"/>
            <a:ext cx="6556582" cy="4180320"/>
          </a:xfrm>
        </p:spPr>
        <p:txBody>
          <a:bodyPr/>
          <a:lstStyle/>
          <a:p>
            <a:pPr marL="5080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nb-NO" sz="2200" dirty="0" smtClean="0"/>
              <a:t>Velg et eksempel som dere vil dele i plenum.</a:t>
            </a:r>
          </a:p>
          <a:p>
            <a:pPr indent="-4572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SzPct val="120000"/>
              <a:buFont typeface="+mj-lt"/>
              <a:buAutoNum type="arabicPeriod"/>
            </a:pPr>
            <a:r>
              <a:rPr lang="nb-NO" sz="2200" dirty="0" smtClean="0"/>
              <a:t>Fortell kort om gjennomføring og hvordan aktiviteten fungerte. </a:t>
            </a:r>
          </a:p>
          <a:p>
            <a:pPr indent="-4572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SzPct val="120000"/>
              <a:buFont typeface="+mj-lt"/>
              <a:buAutoNum type="arabicPeriod"/>
            </a:pPr>
            <a:r>
              <a:rPr lang="nb-NO" sz="2200" dirty="0" smtClean="0"/>
              <a:t>Hvilke kunnskaper og ferdigheter opplevde du aktiviteten ga elevene? </a:t>
            </a:r>
          </a:p>
          <a:p>
            <a:pPr indent="-4572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SzPct val="120000"/>
              <a:buFont typeface="+mj-lt"/>
              <a:buAutoNum type="arabicPeriod"/>
            </a:pPr>
            <a:r>
              <a:rPr lang="nb-NO" sz="2200" dirty="0" smtClean="0"/>
              <a:t>Hvordan brukte elevene disse kunnskapene og ferdighetene?</a:t>
            </a:r>
          </a:p>
          <a:p>
            <a:pPr marL="457200" lvl="1" indent="-4572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endParaRPr lang="nb-NO" sz="2200" dirty="0" smtClean="0"/>
          </a:p>
          <a:p>
            <a:pPr marL="457200" lvl="1" indent="-4572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267769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Oppsummer forarbeidet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A883D46C-4712-4EFB-BB3D-1EF2FC8AE2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15 minutter</a:t>
            </a:r>
          </a:p>
        </p:txBody>
      </p:sp>
    </p:spTree>
    <p:extLst>
      <p:ext uri="{BB962C8B-B14F-4D97-AF65-F5344CB8AC3E}">
        <p14:creationId xmlns:p14="http://schemas.microsoft.com/office/powerpoint/2010/main" val="10846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Oppsummer i plenum (10 </a:t>
            </a:r>
            <a:r>
              <a:rPr lang="nb-NO" dirty="0" smtClean="0"/>
              <a:t>min)</a:t>
            </a:r>
            <a:endParaRPr lang="nn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4572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SzPct val="120000"/>
              <a:buFont typeface="+mj-lt"/>
              <a:buAutoNum type="arabicPeriod"/>
            </a:pPr>
            <a:r>
              <a:rPr lang="nb-NO" sz="2200" dirty="0" smtClean="0"/>
              <a:t>Fortell </a:t>
            </a:r>
            <a:r>
              <a:rPr lang="nb-NO" sz="2200" dirty="0"/>
              <a:t>kort om gjennomføringen og hvordan aktiviteten fungerte.</a:t>
            </a:r>
          </a:p>
          <a:p>
            <a:pPr indent="-4572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SzPct val="120000"/>
              <a:buFont typeface="+mj-lt"/>
              <a:buAutoNum type="arabicPeriod"/>
            </a:pPr>
            <a:r>
              <a:rPr lang="nb-NO" sz="2200" dirty="0"/>
              <a:t>Hvilke kunnskaper og ferdigheter opplevde du aktiviteten ga elevene? </a:t>
            </a:r>
          </a:p>
          <a:p>
            <a:pPr indent="-4572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SzPct val="120000"/>
              <a:buFont typeface="+mj-lt"/>
              <a:buAutoNum type="arabicPeriod"/>
            </a:pPr>
            <a:r>
              <a:rPr lang="nb-NO" sz="2200" dirty="0"/>
              <a:t>Hvordan brukte elevene disse kunnskapene og ferdighetene?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nb-NO" sz="2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97444" y="3647420"/>
            <a:ext cx="5645886" cy="1140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n-NO" sz="2200" dirty="0"/>
          </a:p>
        </p:txBody>
      </p:sp>
    </p:spTree>
    <p:extLst>
      <p:ext uri="{BB962C8B-B14F-4D97-AF65-F5344CB8AC3E}">
        <p14:creationId xmlns:p14="http://schemas.microsoft.com/office/powerpoint/2010/main" val="68886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Mål 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8" y="1825625"/>
            <a:ext cx="7583244" cy="4180320"/>
          </a:xfrm>
        </p:spPr>
        <p:txBody>
          <a:bodyPr/>
          <a:lstStyle/>
          <a:p>
            <a:pPr marL="342900" lvl="1" indent="-342900">
              <a:spcBef>
                <a:spcPts val="1000"/>
              </a:spcBef>
            </a:pPr>
            <a:r>
              <a:rPr lang="nb-NO" sz="2200" dirty="0"/>
              <a:t>Målet med denne modulen er bli bevisst på hva det innebærer å ha naturfaglig kompetanse og reflektere over hvordan undervisningen kan gi elevene denne kompetansen. </a:t>
            </a:r>
          </a:p>
          <a:p>
            <a:pPr marL="228600" lvl="1">
              <a:spcBef>
                <a:spcPts val="1000"/>
              </a:spcBef>
            </a:pPr>
            <a:endParaRPr lang="nb-NO" sz="2200" dirty="0"/>
          </a:p>
          <a:p>
            <a:pPr marL="342900" lvl="1" indent="-342900">
              <a:spcBef>
                <a:spcPts val="1000"/>
              </a:spcBef>
            </a:pPr>
            <a:r>
              <a:rPr lang="nb-NO" sz="2200" i="1" dirty="0"/>
              <a:t>Skjemaet </a:t>
            </a:r>
            <a:r>
              <a:rPr lang="nb-NO" sz="2200" dirty="0"/>
              <a:t>kan brukes til å analysere undervisningsaktiviteter. </a:t>
            </a:r>
          </a:p>
          <a:p>
            <a:endParaRPr lang="en-US" dirty="0"/>
          </a:p>
        </p:txBody>
      </p:sp>
      <p:sp>
        <p:nvSpPr>
          <p:cNvPr id="10" name="Rounded Rectangular Callout 2"/>
          <p:cNvSpPr/>
          <p:nvPr/>
        </p:nvSpPr>
        <p:spPr>
          <a:xfrm>
            <a:off x="4499992" y="351412"/>
            <a:ext cx="3364122" cy="1097279"/>
          </a:xfrm>
          <a:prstGeom prst="wedgeRoundRectCallout">
            <a:avLst>
              <a:gd name="adj1" fmla="val -75150"/>
              <a:gd name="adj2" fmla="val 3103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/>
              <a:t>Husker du målet med denne modulen?</a:t>
            </a:r>
          </a:p>
        </p:txBody>
      </p:sp>
    </p:spTree>
    <p:extLst>
      <p:ext uri="{BB962C8B-B14F-4D97-AF65-F5344CB8AC3E}">
        <p14:creationId xmlns:p14="http://schemas.microsoft.com/office/powerpoint/2010/main" val="84413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Tenk-par-del (12 </a:t>
            </a:r>
            <a:r>
              <a:rPr lang="nb-NO" dirty="0" smtClean="0"/>
              <a:t>min)</a:t>
            </a:r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nb-NO" sz="2200" dirty="0"/>
              <a:t>Hvordan kan du </a:t>
            </a:r>
            <a:r>
              <a:rPr lang="nb-NO" sz="2200" dirty="0">
                <a:solidFill>
                  <a:schemeClr val="tx1"/>
                </a:solidFill>
              </a:rPr>
              <a:t>bruke dette skjemaet i din fremtidige </a:t>
            </a:r>
            <a:r>
              <a:rPr lang="nb-NO" sz="2200" dirty="0"/>
              <a:t>undervisningspraksis? </a:t>
            </a:r>
          </a:p>
          <a:p>
            <a:r>
              <a:rPr lang="nb-NO" sz="2200" b="1" dirty="0">
                <a:solidFill>
                  <a:schemeClr val="tx1"/>
                </a:solidFill>
              </a:rPr>
              <a:t>Tenk</a:t>
            </a:r>
            <a:r>
              <a:rPr lang="nb-NO" sz="2200" dirty="0">
                <a:solidFill>
                  <a:schemeClr val="tx1"/>
                </a:solidFill>
              </a:rPr>
              <a:t> (2 minutter)</a:t>
            </a:r>
          </a:p>
          <a:p>
            <a:r>
              <a:rPr lang="nb-NO" sz="2200" dirty="0">
                <a:solidFill>
                  <a:schemeClr val="tx1"/>
                </a:solidFill>
              </a:rPr>
              <a:t>Diskuter i </a:t>
            </a:r>
            <a:r>
              <a:rPr lang="nb-NO" sz="2200" b="1" dirty="0">
                <a:solidFill>
                  <a:schemeClr val="tx1"/>
                </a:solidFill>
              </a:rPr>
              <a:t>par </a:t>
            </a:r>
            <a:r>
              <a:rPr lang="nb-NO" sz="2200" dirty="0">
                <a:solidFill>
                  <a:schemeClr val="tx1"/>
                </a:solidFill>
              </a:rPr>
              <a:t>(5 minutter)</a:t>
            </a:r>
          </a:p>
          <a:p>
            <a:r>
              <a:rPr lang="nb-NO" sz="2200" b="1" dirty="0">
                <a:solidFill>
                  <a:schemeClr val="tx1"/>
                </a:solidFill>
              </a:rPr>
              <a:t>Del</a:t>
            </a:r>
            <a:r>
              <a:rPr lang="nb-NO" sz="2200" dirty="0">
                <a:solidFill>
                  <a:schemeClr val="tx1"/>
                </a:solidFill>
              </a:rPr>
              <a:t> i plenum (5 minutter)</a:t>
            </a:r>
          </a:p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endParaRPr lang="nb-NO" sz="22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97444" y="3647420"/>
            <a:ext cx="5645886" cy="1140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n-NO" sz="2200" dirty="0"/>
          </a:p>
        </p:txBody>
      </p:sp>
      <p:graphicFrame>
        <p:nvGraphicFramePr>
          <p:cNvPr id="7" name="Tabell 6">
            <a:extLst>
              <a:ext uri="{FF2B5EF4-FFF2-40B4-BE49-F238E27FC236}">
                <a16:creationId xmlns:a16="http://schemas.microsoft.com/office/drawing/2014/main" id="{919AE95F-E564-DF4B-8F4A-875C5CD331D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99592" y="4480616"/>
          <a:ext cx="7344816" cy="2116736"/>
        </p:xfrm>
        <a:graphic>
          <a:graphicData uri="http://schemas.openxmlformats.org/drawingml/2006/table">
            <a:tbl>
              <a:tblPr firstRow="1" bandRow="1">
                <a:tableStyleId>{84A8E6D4-2646-42E0-80F2-E700533BA42E}</a:tableStyleId>
              </a:tblPr>
              <a:tblGrid>
                <a:gridCol w="1336667">
                  <a:extLst>
                    <a:ext uri="{9D8B030D-6E8A-4147-A177-3AD203B41FA5}">
                      <a16:colId xmlns:a16="http://schemas.microsoft.com/office/drawing/2014/main" val="4185118015"/>
                    </a:ext>
                  </a:extLst>
                </a:gridCol>
                <a:gridCol w="2983813">
                  <a:extLst>
                    <a:ext uri="{9D8B030D-6E8A-4147-A177-3AD203B41FA5}">
                      <a16:colId xmlns:a16="http://schemas.microsoft.com/office/drawing/2014/main" val="261399145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1487215635"/>
                    </a:ext>
                  </a:extLst>
                </a:gridCol>
              </a:tblGrid>
              <a:tr h="323483">
                <a:tc>
                  <a:txBody>
                    <a:bodyPr/>
                    <a:lstStyle/>
                    <a:p>
                      <a:pPr algn="ctr"/>
                      <a:endParaRPr lang="nb-NO" sz="1400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noProof="0" dirty="0" smtClean="0">
                          <a:solidFill>
                            <a:schemeClr val="bg1"/>
                          </a:solidFill>
                        </a:rPr>
                        <a:t>Hva skal elevene lære seg?</a:t>
                      </a:r>
                      <a:endParaRPr lang="nb-NO" sz="1400" noProof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400" noProof="0" dirty="0" smtClean="0">
                          <a:solidFill>
                            <a:schemeClr val="bg1"/>
                          </a:solidFill>
                        </a:rPr>
                        <a:t>Hva skal elevene anvende kunnskapene og ferdighetene</a:t>
                      </a:r>
                      <a:r>
                        <a:rPr lang="nb-NO" sz="1400" baseline="0" noProof="0" dirty="0" smtClean="0">
                          <a:solidFill>
                            <a:schemeClr val="bg1"/>
                          </a:solidFill>
                        </a:rPr>
                        <a:t> til?</a:t>
                      </a:r>
                      <a:endParaRPr lang="nb-NO" sz="1400" noProof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2968056"/>
                  </a:ext>
                </a:extLst>
              </a:tr>
              <a:tr h="7787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nb-NO" sz="1400" b="1" noProof="0" dirty="0" smtClean="0"/>
                        <a:t>Kunnskaper</a:t>
                      </a:r>
                    </a:p>
                    <a:p>
                      <a:pPr algn="l"/>
                      <a:endParaRPr lang="nb-NO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nb-NO" sz="14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nb-NO" sz="14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32722690"/>
                  </a:ext>
                </a:extLst>
              </a:tr>
              <a:tr h="8198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nb-NO" sz="1400" b="1" noProof="0" dirty="0" smtClean="0"/>
                        <a:t>Ferdigheter</a:t>
                      </a:r>
                      <a:endParaRPr lang="nb-NO" sz="14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nb-NO" sz="14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61558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186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Veien videre (5 </a:t>
            </a:r>
            <a:r>
              <a:rPr lang="nb-NO" dirty="0" smtClean="0"/>
              <a:t>min)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2200" dirty="0" smtClean="0"/>
              <a:t>Velg </a:t>
            </a:r>
            <a:r>
              <a:rPr lang="nb-NO" sz="2200" dirty="0"/>
              <a:t>en ny modul som dere vil jobbe videre med. </a:t>
            </a:r>
          </a:p>
          <a:p>
            <a:r>
              <a:rPr lang="nb-NO" sz="2200" dirty="0"/>
              <a:t>Se gjennom Introduksjon og A – Forarbeid i neste modul.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1987631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x-none" sz="36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Kilder</a:t>
            </a:r>
            <a:endParaRPr sz="36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Shape 269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1463" indent="-271463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1800" dirty="0" err="1"/>
              <a:t>Knain</a:t>
            </a:r>
            <a:r>
              <a:rPr lang="en-US" sz="1800" dirty="0"/>
              <a:t>, E. (2005). </a:t>
            </a:r>
            <a:r>
              <a:rPr lang="en-US" sz="1800" dirty="0" err="1"/>
              <a:t>Definering</a:t>
            </a:r>
            <a:r>
              <a:rPr lang="en-US" sz="1800" dirty="0"/>
              <a:t> og </a:t>
            </a:r>
            <a:r>
              <a:rPr lang="en-US" sz="1800" dirty="0" err="1"/>
              <a:t>valg</a:t>
            </a:r>
            <a:r>
              <a:rPr lang="en-US" sz="1800" dirty="0"/>
              <a:t> </a:t>
            </a:r>
            <a:r>
              <a:rPr lang="en-US" sz="1800" dirty="0" err="1"/>
              <a:t>av</a:t>
            </a:r>
            <a:r>
              <a:rPr lang="en-US" sz="1800" dirty="0"/>
              <a:t> </a:t>
            </a:r>
            <a:r>
              <a:rPr lang="en-US" sz="1800" dirty="0" err="1"/>
              <a:t>kompetanser</a:t>
            </a:r>
            <a:r>
              <a:rPr lang="en-US" sz="1800" dirty="0"/>
              <a:t> – </a:t>
            </a:r>
            <a:r>
              <a:rPr lang="en-US" sz="1800" dirty="0" err="1"/>
              <a:t>DeSeCo</a:t>
            </a:r>
            <a:r>
              <a:rPr lang="en-US" sz="1800" dirty="0"/>
              <a:t>. </a:t>
            </a:r>
            <a:r>
              <a:rPr lang="en-US" sz="1800" i="1" dirty="0"/>
              <a:t>Norsk </a:t>
            </a:r>
            <a:r>
              <a:rPr lang="en-US" sz="1800" i="1" dirty="0" err="1"/>
              <a:t>pedagogisk</a:t>
            </a:r>
            <a:r>
              <a:rPr lang="en-US" sz="1800" i="1" dirty="0"/>
              <a:t> </a:t>
            </a:r>
            <a:r>
              <a:rPr lang="en-US" sz="1800" i="1" dirty="0" err="1"/>
              <a:t>tidsskrift</a:t>
            </a:r>
            <a:r>
              <a:rPr lang="en-US" sz="1800" dirty="0"/>
              <a:t>, </a:t>
            </a:r>
            <a:r>
              <a:rPr lang="en-US" sz="1800" i="1" dirty="0"/>
              <a:t>89</a:t>
            </a:r>
            <a:r>
              <a:rPr lang="en-US" sz="1800" dirty="0"/>
              <a:t>(01), 45–54. </a:t>
            </a:r>
          </a:p>
          <a:p>
            <a:pPr marL="271463" indent="-271463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nb-NO" sz="1800" dirty="0"/>
              <a:t>Meld. St. 28 (2015–2016). (2016). </a:t>
            </a:r>
            <a:r>
              <a:rPr lang="nb-NO" sz="1800" i="1" dirty="0"/>
              <a:t>Fag </a:t>
            </a:r>
            <a:r>
              <a:rPr lang="en-US" sz="1800" dirty="0"/>
              <a:t>–</a:t>
            </a:r>
            <a:r>
              <a:rPr lang="nb-NO" sz="1800" i="1" dirty="0"/>
              <a:t> Fordypning </a:t>
            </a:r>
            <a:r>
              <a:rPr lang="en-US" sz="1800" dirty="0"/>
              <a:t>–</a:t>
            </a:r>
            <a:r>
              <a:rPr lang="nb-NO" sz="1800" i="1" dirty="0"/>
              <a:t> Forståelse. En fornyelse av Kunnskapsløftet</a:t>
            </a:r>
            <a:r>
              <a:rPr lang="nb-NO" sz="1800" dirty="0"/>
              <a:t>. </a:t>
            </a:r>
            <a:r>
              <a:rPr lang="en-US" sz="1800" dirty="0" err="1" smtClean="0"/>
              <a:t>Kunnskapsdepartementet</a:t>
            </a:r>
            <a:r>
              <a:rPr lang="en-US" sz="1800" dirty="0" smtClean="0"/>
              <a:t>. </a:t>
            </a:r>
            <a:r>
              <a:rPr lang="en-US" sz="1800" dirty="0" err="1"/>
              <a:t>Hentet</a:t>
            </a:r>
            <a:r>
              <a:rPr lang="en-US" sz="1800" dirty="0"/>
              <a:t> </a:t>
            </a:r>
            <a:r>
              <a:rPr lang="en-US" sz="1800" dirty="0" err="1"/>
              <a:t>fra</a:t>
            </a:r>
            <a:r>
              <a:rPr lang="en-US" sz="1800" dirty="0"/>
              <a:t> </a:t>
            </a:r>
            <a:r>
              <a:rPr lang="en-US" sz="1800" u="sng" dirty="0">
                <a:hlinkClick r:id="rId3"/>
              </a:rPr>
              <a:t>https://www.regjeringen.no/no/dokumenter/meld.-st.-28-20152016/id2483955</a:t>
            </a:r>
            <a:r>
              <a:rPr lang="en-US" sz="1800" u="sng" dirty="0" smtClean="0">
                <a:hlinkClick r:id="rId3"/>
              </a:rPr>
              <a:t>/</a:t>
            </a:r>
            <a:endParaRPr lang="en-US" sz="1800" dirty="0"/>
          </a:p>
          <a:p>
            <a:pPr marL="271463" indent="-271463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1800" dirty="0" err="1"/>
              <a:t>Weinert</a:t>
            </a:r>
            <a:r>
              <a:rPr lang="en-US" sz="1800" dirty="0"/>
              <a:t>, F. E. (2001). Concept of competence: a conceptual clarification, in: D. S. </a:t>
            </a:r>
            <a:r>
              <a:rPr lang="en-US" sz="1800" dirty="0" err="1"/>
              <a:t>Rychen</a:t>
            </a:r>
            <a:r>
              <a:rPr lang="en-US" sz="1800" dirty="0"/>
              <a:t> and L. H. </a:t>
            </a:r>
            <a:r>
              <a:rPr lang="en-US" sz="1800" dirty="0" err="1"/>
              <a:t>Salganik</a:t>
            </a:r>
            <a:r>
              <a:rPr lang="en-US" sz="1800" dirty="0"/>
              <a:t> (</a:t>
            </a:r>
            <a:r>
              <a:rPr lang="en-US" sz="1800" dirty="0" err="1"/>
              <a:t>Eds</a:t>
            </a:r>
            <a:r>
              <a:rPr lang="en-US" sz="1800" dirty="0"/>
              <a:t>) Defining and Selecting key Competencies, pp. 45–66 (Göttingen: </a:t>
            </a:r>
            <a:r>
              <a:rPr lang="en-US" sz="1800" dirty="0" err="1"/>
              <a:t>Hogrefe</a:t>
            </a:r>
            <a:r>
              <a:rPr lang="en-US" sz="18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19639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/>
            </a:r>
            <a:br>
              <a:rPr lang="nb-NO" dirty="0"/>
            </a:br>
            <a:r>
              <a:rPr lang="nb-NO" dirty="0"/>
              <a:t>Del i grupper (10 </a:t>
            </a:r>
            <a:r>
              <a:rPr lang="nb-NO" dirty="0" smtClean="0"/>
              <a:t>min)</a:t>
            </a:r>
            <a:endParaRPr lang="nb-NO" dirty="0">
              <a:solidFill>
                <a:srgbClr val="268183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8" y="1825625"/>
            <a:ext cx="7583244" cy="39076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200" dirty="0"/>
              <a:t>Gå sammen i grupper på tre–fire personer og ta fram notatene fra forberedelsen. </a:t>
            </a:r>
          </a:p>
          <a:p>
            <a:pPr marL="0" indent="0">
              <a:buNone/>
            </a:pPr>
            <a:r>
              <a:rPr lang="nb-NO" sz="2200" dirty="0"/>
              <a:t>Se på </a:t>
            </a:r>
            <a:r>
              <a:rPr lang="nb-NO" sz="2200" dirty="0">
                <a:solidFill>
                  <a:schemeClr val="tx1"/>
                </a:solidFill>
              </a:rPr>
              <a:t>grubletegningen på neste side </a:t>
            </a:r>
            <a:r>
              <a:rPr lang="nb-NO" sz="2200" dirty="0"/>
              <a:t>og diskuter: </a:t>
            </a:r>
          </a:p>
          <a:p>
            <a:pPr marL="0" indent="0">
              <a:buNone/>
            </a:pPr>
            <a:endParaRPr lang="nb-NO" sz="2200" dirty="0"/>
          </a:p>
          <a:p>
            <a:pPr marL="342900" indent="-342900"/>
            <a:r>
              <a:rPr lang="nb-NO" sz="2200" kern="1200" dirty="0">
                <a:solidFill>
                  <a:schemeClr val="tx1"/>
                </a:solidFill>
              </a:rPr>
              <a:t>Hvilken/hvilke påstand(er) er dere mest enig i?</a:t>
            </a:r>
            <a:endParaRPr lang="nb-NO" sz="2200" dirty="0">
              <a:solidFill>
                <a:schemeClr val="tx1"/>
              </a:solidFill>
            </a:endParaRPr>
          </a:p>
          <a:p>
            <a:pPr marL="342900" indent="-342900"/>
            <a:r>
              <a:rPr lang="nb-NO" sz="2200" dirty="0">
                <a:solidFill>
                  <a:schemeClr val="tx1"/>
                </a:solidFill>
              </a:rPr>
              <a:t>Hva er naturfaglig </a:t>
            </a:r>
            <a:r>
              <a:rPr lang="nb-NO" sz="2200" dirty="0"/>
              <a:t>kompetanse? </a:t>
            </a:r>
          </a:p>
          <a:p>
            <a:pPr marL="50800" indent="0">
              <a:buNone/>
            </a:pPr>
            <a:endParaRPr lang="nb-NO" sz="2200" dirty="0"/>
          </a:p>
          <a:p>
            <a:pPr marL="50800" indent="0">
              <a:buNone/>
            </a:pPr>
            <a:r>
              <a:rPr lang="nb-NO" sz="2200" dirty="0"/>
              <a:t>Gjør dere klar til å dele innspill fra gruppediskusjonen i plenum.  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920816" y="3874183"/>
            <a:ext cx="75832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rgbClr val="268183"/>
                </a:solidFill>
                <a:latin typeface="+mn-lt"/>
                <a:ea typeface="Campton Book" charset="0"/>
                <a:cs typeface="Campton Book" charset="0"/>
              </a:defRPr>
            </a:lvl1pPr>
          </a:lstStyle>
          <a:p>
            <a:endParaRPr lang="nb-NO" dirty="0"/>
          </a:p>
        </p:txBody>
      </p:sp>
      <p:sp>
        <p:nvSpPr>
          <p:cNvPr id="6" name="Plassholder for innhold 2"/>
          <p:cNvSpPr txBox="1">
            <a:spLocks/>
          </p:cNvSpPr>
          <p:nvPr/>
        </p:nvSpPr>
        <p:spPr>
          <a:xfrm>
            <a:off x="1048138" y="4768769"/>
            <a:ext cx="7583244" cy="1389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96793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895739" y="145128"/>
            <a:ext cx="7583243" cy="1325563"/>
          </a:xfrm>
        </p:spPr>
        <p:txBody>
          <a:bodyPr/>
          <a:lstStyle/>
          <a:p>
            <a:pPr algn="ctr"/>
            <a:r>
              <a:rPr lang="nb-NO" dirty="0"/>
              <a:t>Hva er naturfaglig kompetanse?</a:t>
            </a:r>
            <a:endParaRPr lang="en-US" dirty="0"/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 rotWithShape="1">
          <a:blip r:embed="rId3"/>
          <a:srcRect r="3791"/>
          <a:stretch/>
        </p:blipFill>
        <p:spPr>
          <a:xfrm>
            <a:off x="3091399" y="2520664"/>
            <a:ext cx="3113601" cy="2641497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1763688" y="5434563"/>
            <a:ext cx="5522936" cy="646331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nb-NO" sz="1800" kern="1200" dirty="0">
                <a:solidFill>
                  <a:schemeClr val="bg1"/>
                </a:solidFill>
              </a:rPr>
              <a:t>Hvilken/hvilke påstand(er) er dere mest enig i?</a:t>
            </a:r>
            <a:endParaRPr lang="nb-NO" sz="1800" dirty="0">
              <a:solidFill>
                <a:schemeClr val="bg1"/>
              </a:solidFill>
            </a:endParaRP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nb-NO" sz="1800" dirty="0">
                <a:solidFill>
                  <a:schemeClr val="bg1"/>
                </a:solidFill>
              </a:rPr>
              <a:t>Hva betyr det å ha naturfaglig kompetanse? </a:t>
            </a:r>
          </a:p>
        </p:txBody>
      </p:sp>
      <p:sp>
        <p:nvSpPr>
          <p:cNvPr id="8" name="Bildeforklaring formet som et avrundet rektangel 7"/>
          <p:cNvSpPr/>
          <p:nvPr/>
        </p:nvSpPr>
        <p:spPr>
          <a:xfrm>
            <a:off x="657225" y="1374801"/>
            <a:ext cx="3105150" cy="1163797"/>
          </a:xfrm>
          <a:prstGeom prst="wedgeRoundRectCallout">
            <a:avLst>
              <a:gd name="adj1" fmla="val 50033"/>
              <a:gd name="adj2" fmla="val 77620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2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 er å ha</a:t>
            </a:r>
            <a:r>
              <a:rPr kumimoji="0" lang="nb-NO" sz="2200" b="0" i="1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kunnskap om naturfaglige tema.</a:t>
            </a:r>
            <a:endParaRPr kumimoji="0" lang="nb-NO" sz="2200" b="0" i="1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Bildeforklaring formet som et avrundet rektangel 8"/>
          <p:cNvSpPr/>
          <p:nvPr/>
        </p:nvSpPr>
        <p:spPr>
          <a:xfrm>
            <a:off x="6315075" y="3851541"/>
            <a:ext cx="2704719" cy="1105674"/>
          </a:xfrm>
          <a:prstGeom prst="wedgeRoundRectCallout">
            <a:avLst>
              <a:gd name="adj1" fmla="val -53707"/>
              <a:gd name="adj2" fmla="val -82346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ClrTx/>
            </a:pPr>
            <a:r>
              <a:rPr lang="nb-NO" sz="2200" i="1" kern="1200" dirty="0">
                <a:solidFill>
                  <a:srgbClr val="333333"/>
                </a:solidFill>
                <a:latin typeface="Calibri" panose="020F0502020204030204"/>
              </a:rPr>
              <a:t>Det er å kunne reflektere og ha </a:t>
            </a:r>
            <a:r>
              <a:rPr lang="nb-NO" sz="2200" i="1" kern="1200">
                <a:solidFill>
                  <a:srgbClr val="333333"/>
                </a:solidFill>
                <a:latin typeface="Calibri" panose="020F0502020204030204"/>
              </a:rPr>
              <a:t>evne til kritisk </a:t>
            </a:r>
            <a:r>
              <a:rPr lang="nb-NO" sz="2200" i="1" kern="1200" dirty="0">
                <a:solidFill>
                  <a:srgbClr val="333333"/>
                </a:solidFill>
                <a:latin typeface="Calibri" panose="020F0502020204030204"/>
              </a:rPr>
              <a:t>tenkning.</a:t>
            </a:r>
            <a:endParaRPr kumimoji="0" lang="nb-NO" sz="2200" b="0" i="1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Bildeforklaring formet som et avrundet rektangel 9"/>
          <p:cNvSpPr/>
          <p:nvPr/>
        </p:nvSpPr>
        <p:spPr>
          <a:xfrm>
            <a:off x="104775" y="3646593"/>
            <a:ext cx="3099073" cy="1438591"/>
          </a:xfrm>
          <a:prstGeom prst="wedgeRoundRectCallout">
            <a:avLst>
              <a:gd name="adj1" fmla="val 65541"/>
              <a:gd name="adj2" fmla="val -4207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2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 er å kunne løse naturvitenskaplige</a:t>
            </a:r>
            <a:r>
              <a:rPr kumimoji="0" lang="nb-NO" sz="2200" b="0" i="1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b-NO" sz="2200" b="0" i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problemer eller spørsmål.</a:t>
            </a:r>
            <a:endParaRPr kumimoji="0" lang="nb-NO" sz="2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Bildeforklaring formet som et avrundet rektangel 10"/>
          <p:cNvSpPr/>
          <p:nvPr/>
        </p:nvSpPr>
        <p:spPr>
          <a:xfrm>
            <a:off x="5647944" y="1194992"/>
            <a:ext cx="3371850" cy="1325672"/>
          </a:xfrm>
          <a:prstGeom prst="wedgeRoundRectCallout">
            <a:avLst>
              <a:gd name="adj1" fmla="val -51764"/>
              <a:gd name="adj2" fmla="val 7081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2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 er å ha</a:t>
            </a:r>
            <a:r>
              <a:rPr kumimoji="0" lang="nb-NO" sz="2200" b="0" i="1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ulike ferdigheter som er viktig innen naturvitenskapen.</a:t>
            </a:r>
            <a:endParaRPr kumimoji="0" lang="nb-NO" sz="2200" b="0" i="1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428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b-NO" dirty="0"/>
              <a:t>Felles oppsummering (5 </a:t>
            </a:r>
            <a:r>
              <a:rPr lang="nb-NO" dirty="0" smtClean="0"/>
              <a:t>min)</a:t>
            </a:r>
            <a:endParaRPr lang="nb-NO" dirty="0">
              <a:solidFill>
                <a:srgbClr val="268183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type="body" idx="1"/>
          </p:nvPr>
        </p:nvSpPr>
        <p:spPr>
          <a:xfrm>
            <a:off x="896400" y="1994960"/>
            <a:ext cx="3459576" cy="387244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nb-NO" sz="2200" dirty="0"/>
              <a:t>Hver gruppe deler det de har snakket om. </a:t>
            </a:r>
          </a:p>
          <a:p>
            <a:pPr marL="342900" indent="-342900"/>
            <a:r>
              <a:rPr lang="nb-NO" sz="2200" kern="1200" dirty="0">
                <a:solidFill>
                  <a:schemeClr val="tx1"/>
                </a:solidFill>
              </a:rPr>
              <a:t>Hvilken/hvilke påstand(er) er dere mest enig i?</a:t>
            </a:r>
            <a:endParaRPr lang="nb-NO" sz="2200" dirty="0">
              <a:solidFill>
                <a:schemeClr val="tx1"/>
              </a:solidFill>
            </a:endParaRPr>
          </a:p>
          <a:p>
            <a:pPr marL="342900" indent="-342900"/>
            <a:r>
              <a:rPr lang="nb-NO" sz="2200" dirty="0"/>
              <a:t>Hva legger dere i å ha naturfaglig kompetanse?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nb-NO" sz="2200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098B1665-8E37-FA40-B5F2-DA844D7A7D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5105" y="2040620"/>
            <a:ext cx="4749122" cy="277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26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Faglig påfyll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A883D46C-4712-4EFB-BB3D-1EF2FC8AE2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15 minutter</a:t>
            </a:r>
          </a:p>
        </p:txBody>
      </p:sp>
    </p:spTree>
    <p:extLst>
      <p:ext uri="{BB962C8B-B14F-4D97-AF65-F5344CB8AC3E}">
        <p14:creationId xmlns:p14="http://schemas.microsoft.com/office/powerpoint/2010/main" val="17788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55C46B-D5D1-E946-9F3A-053E0C916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Oppbygging av læreplanene i LK20</a:t>
            </a:r>
          </a:p>
        </p:txBody>
      </p:sp>
      <p:pic>
        <p:nvPicPr>
          <p:cNvPr id="5" name="Bilde 4" descr="Et bilde som inneholder skjermbilde&#10;&#10;Automatisk generert beskrivelse">
            <a:extLst>
              <a:ext uri="{FF2B5EF4-FFF2-40B4-BE49-F238E27FC236}">
                <a16:creationId xmlns:a16="http://schemas.microsoft.com/office/drawing/2014/main" id="{A3CFF4A3-F9F6-5D48-9478-DA1813157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739" y="1289131"/>
            <a:ext cx="6912768" cy="4703207"/>
          </a:xfrm>
          <a:prstGeom prst="rect">
            <a:avLst/>
          </a:prstGeom>
        </p:spPr>
      </p:pic>
      <p:sp>
        <p:nvSpPr>
          <p:cNvPr id="6" name="Bildeforklaring formet som et avrundet rektangel 5">
            <a:extLst>
              <a:ext uri="{FF2B5EF4-FFF2-40B4-BE49-F238E27FC236}">
                <a16:creationId xmlns:a16="http://schemas.microsoft.com/office/drawing/2014/main" id="{A1A1E432-E52D-A24A-8B0B-DC9B4AB08D35}"/>
              </a:ext>
            </a:extLst>
          </p:cNvPr>
          <p:cNvSpPr/>
          <p:nvPr/>
        </p:nvSpPr>
        <p:spPr>
          <a:xfrm>
            <a:off x="179513" y="1994043"/>
            <a:ext cx="2952328" cy="663041"/>
          </a:xfrm>
          <a:prstGeom prst="wedgeRoundRectCallout">
            <a:avLst>
              <a:gd name="adj1" fmla="val 11961"/>
              <a:gd name="adj2" fmla="val 16639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800"/>
              </a:spcAft>
            </a:pPr>
            <a:r>
              <a:rPr lang="nb-NO" sz="2000" dirty="0"/>
              <a:t>«Om faget» rammer inn kompetansemålene.</a:t>
            </a:r>
            <a:endParaRPr lang="nb-NO" sz="2000" i="1" dirty="0"/>
          </a:p>
        </p:txBody>
      </p:sp>
      <p:sp>
        <p:nvSpPr>
          <p:cNvPr id="7" name="Bildeforklaring formet som et avrundet rektangel 6">
            <a:extLst>
              <a:ext uri="{FF2B5EF4-FFF2-40B4-BE49-F238E27FC236}">
                <a16:creationId xmlns:a16="http://schemas.microsoft.com/office/drawing/2014/main" id="{EFE01F07-39F9-8044-99DF-A328B0DD3625}"/>
              </a:ext>
            </a:extLst>
          </p:cNvPr>
          <p:cNvSpPr/>
          <p:nvPr/>
        </p:nvSpPr>
        <p:spPr>
          <a:xfrm>
            <a:off x="3550344" y="1416754"/>
            <a:ext cx="5495482" cy="983651"/>
          </a:xfrm>
          <a:prstGeom prst="wedgeRoundRectCallout">
            <a:avLst>
              <a:gd name="adj1" fmla="val -59719"/>
              <a:gd name="adj2" fmla="val 18544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800"/>
              </a:spcAft>
            </a:pPr>
            <a:r>
              <a:rPr lang="nb-NO" sz="2000" dirty="0"/>
              <a:t>Fagets relevans og sentrale verdier beskriver relevans og knytter læreplanen sammen med opplæringens verdigrunnlag.</a:t>
            </a:r>
            <a:endParaRPr lang="nb-NO" sz="2000" i="1" dirty="0"/>
          </a:p>
        </p:txBody>
      </p:sp>
      <p:sp>
        <p:nvSpPr>
          <p:cNvPr id="8" name="Bildeforklaring formet som et avrundet rektangel 7">
            <a:extLst>
              <a:ext uri="{FF2B5EF4-FFF2-40B4-BE49-F238E27FC236}">
                <a16:creationId xmlns:a16="http://schemas.microsoft.com/office/drawing/2014/main" id="{8D99ABC6-0F05-E944-BD6F-548BBDE038E7}"/>
              </a:ext>
            </a:extLst>
          </p:cNvPr>
          <p:cNvSpPr/>
          <p:nvPr/>
        </p:nvSpPr>
        <p:spPr>
          <a:xfrm>
            <a:off x="5364087" y="2657084"/>
            <a:ext cx="3681739" cy="880562"/>
          </a:xfrm>
          <a:prstGeom prst="wedgeRoundRectCallout">
            <a:avLst>
              <a:gd name="adj1" fmla="val -126443"/>
              <a:gd name="adj2" fmla="val 10222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800"/>
              </a:spcAft>
            </a:pPr>
            <a:r>
              <a:rPr lang="nb-NO" sz="2000" dirty="0"/>
              <a:t>Kjerneelementene beskriver det faglige innholdet elevene skal arbeide med.</a:t>
            </a:r>
            <a:endParaRPr lang="nb-NO" sz="2000" i="1" dirty="0"/>
          </a:p>
        </p:txBody>
      </p:sp>
      <p:sp>
        <p:nvSpPr>
          <p:cNvPr id="9" name="Bildeforklaring formet som et avrundet rektangel 8">
            <a:extLst>
              <a:ext uri="{FF2B5EF4-FFF2-40B4-BE49-F238E27FC236}">
                <a16:creationId xmlns:a16="http://schemas.microsoft.com/office/drawing/2014/main" id="{F382803B-1C77-944B-A4E7-5F80FCF09699}"/>
              </a:ext>
            </a:extLst>
          </p:cNvPr>
          <p:cNvSpPr/>
          <p:nvPr/>
        </p:nvSpPr>
        <p:spPr>
          <a:xfrm>
            <a:off x="2411760" y="6005945"/>
            <a:ext cx="5256584" cy="691305"/>
          </a:xfrm>
          <a:prstGeom prst="wedgeRoundRectCallout">
            <a:avLst>
              <a:gd name="adj1" fmla="val -49914"/>
              <a:gd name="adj2" fmla="val -23794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800"/>
              </a:spcAft>
            </a:pPr>
            <a:r>
              <a:rPr lang="nb-NO" sz="2000" dirty="0"/>
              <a:t>Kompetansemålene beskriver samlet sett kompetansen elevene skal utvikle i faget. </a:t>
            </a:r>
            <a:endParaRPr lang="nb-NO" sz="2000" i="1" dirty="0"/>
          </a:p>
        </p:txBody>
      </p:sp>
      <p:sp>
        <p:nvSpPr>
          <p:cNvPr id="10" name="Bildeforklaring formet som et avrundet rektangel 9">
            <a:extLst>
              <a:ext uri="{FF2B5EF4-FFF2-40B4-BE49-F238E27FC236}">
                <a16:creationId xmlns:a16="http://schemas.microsoft.com/office/drawing/2014/main" id="{5850DBCC-8C12-EF4B-A407-7C0575658D11}"/>
              </a:ext>
            </a:extLst>
          </p:cNvPr>
          <p:cNvSpPr/>
          <p:nvPr/>
        </p:nvSpPr>
        <p:spPr>
          <a:xfrm>
            <a:off x="4615408" y="4931566"/>
            <a:ext cx="4340234" cy="880562"/>
          </a:xfrm>
          <a:prstGeom prst="wedgeRoundRectCallout">
            <a:avLst>
              <a:gd name="adj1" fmla="val -90689"/>
              <a:gd name="adj2" fmla="val -11854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800"/>
              </a:spcAft>
            </a:pPr>
            <a:r>
              <a:rPr lang="nb-NO" sz="2000" dirty="0"/>
              <a:t>Grunnleggende ferdigheter er en del av kompetansen i faget og redskap for læring.</a:t>
            </a:r>
            <a:endParaRPr lang="nb-NO" sz="2000" i="1" dirty="0"/>
          </a:p>
        </p:txBody>
      </p:sp>
      <p:sp>
        <p:nvSpPr>
          <p:cNvPr id="11" name="Bildeforklaring formet som et avrundet rektangel 10">
            <a:extLst>
              <a:ext uri="{FF2B5EF4-FFF2-40B4-BE49-F238E27FC236}">
                <a16:creationId xmlns:a16="http://schemas.microsoft.com/office/drawing/2014/main" id="{560F1E5F-0EE8-1744-B733-51BC70A70D76}"/>
              </a:ext>
            </a:extLst>
          </p:cNvPr>
          <p:cNvSpPr/>
          <p:nvPr/>
        </p:nvSpPr>
        <p:spPr>
          <a:xfrm>
            <a:off x="5364088" y="3794325"/>
            <a:ext cx="3681739" cy="880562"/>
          </a:xfrm>
          <a:prstGeom prst="wedgeRoundRectCallout">
            <a:avLst>
              <a:gd name="adj1" fmla="val -124315"/>
              <a:gd name="adj2" fmla="val -915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800"/>
              </a:spcAft>
            </a:pPr>
            <a:r>
              <a:rPr lang="nb-NO" sz="2000" dirty="0"/>
              <a:t>Tverrfaglige tema beskriver hvordan disse er relevante i faget.  </a:t>
            </a:r>
            <a:endParaRPr lang="nb-NO" sz="2000" i="1" dirty="0"/>
          </a:p>
        </p:txBody>
      </p:sp>
    </p:spTree>
    <p:extLst>
      <p:ext uri="{BB962C8B-B14F-4D97-AF65-F5344CB8AC3E}">
        <p14:creationId xmlns:p14="http://schemas.microsoft.com/office/powerpoint/2010/main" val="241378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Realfagsløyper">
      <a:dk1>
        <a:srgbClr val="333333"/>
      </a:dk1>
      <a:lt1>
        <a:srgbClr val="FFFFFF"/>
      </a:lt1>
      <a:dk2>
        <a:srgbClr val="268183"/>
      </a:dk2>
      <a:lt2>
        <a:srgbClr val="E7E6E6"/>
      </a:lt2>
      <a:accent1>
        <a:srgbClr val="037F83"/>
      </a:accent1>
      <a:accent2>
        <a:srgbClr val="18B3B7"/>
      </a:accent2>
      <a:accent3>
        <a:srgbClr val="FDB90C"/>
      </a:accent3>
      <a:accent4>
        <a:srgbClr val="D3EEEE"/>
      </a:accent4>
      <a:accent5>
        <a:srgbClr val="268183"/>
      </a:accent5>
      <a:accent6>
        <a:srgbClr val="E25143"/>
      </a:accent6>
      <a:hlink>
        <a:srgbClr val="037F83"/>
      </a:hlink>
      <a:folHlink>
        <a:srgbClr val="037F8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8556</TotalTime>
  <Words>2435</Words>
  <Application>Microsoft Office PowerPoint</Application>
  <PresentationFormat>On-screen Show (4:3)</PresentationFormat>
  <Paragraphs>320</Paragraphs>
  <Slides>44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Calibri</vt:lpstr>
      <vt:lpstr>Campton Book</vt:lpstr>
      <vt:lpstr>Campton Light</vt:lpstr>
      <vt:lpstr>Wingdings</vt:lpstr>
      <vt:lpstr>Office-tema</vt:lpstr>
      <vt:lpstr>Naturfaglig kompetanse B – Samarbeid</vt:lpstr>
      <vt:lpstr>Mål</vt:lpstr>
      <vt:lpstr>Tidsplan for denne økta</vt:lpstr>
      <vt:lpstr>Oppsummer forarbeidet</vt:lpstr>
      <vt:lpstr> Del i grupper (10 min)</vt:lpstr>
      <vt:lpstr>Hva er naturfaglig kompetanse?</vt:lpstr>
      <vt:lpstr>Felles oppsummering (5 min)</vt:lpstr>
      <vt:lpstr>Faglig påfyll</vt:lpstr>
      <vt:lpstr>Oppbygging av læreplanene i LK20</vt:lpstr>
      <vt:lpstr>Kompetanse og kompetansemål</vt:lpstr>
      <vt:lpstr>Hva menes med kompetanse?</vt:lpstr>
      <vt:lpstr>Kompetansebegrepet i LK20</vt:lpstr>
      <vt:lpstr>Kunnskaper og ferdigheter</vt:lpstr>
      <vt:lpstr>Kompetansemål – deler av helheten</vt:lpstr>
      <vt:lpstr>Eksempel på kunnskaper, ferdigheter og anvende, i et kompetansemål</vt:lpstr>
      <vt:lpstr>Kunnskaper, ferdigheter og anvende, i kompetansemål</vt:lpstr>
      <vt:lpstr>Jobb sammen to og to (5 minutter)</vt:lpstr>
      <vt:lpstr>Del i plenum (5 min)</vt:lpstr>
      <vt:lpstr>Eksempel</vt:lpstr>
      <vt:lpstr>Jobb sammen to og to (5 min)</vt:lpstr>
      <vt:lpstr>Hvilken mat er mest klimavennlig?</vt:lpstr>
      <vt:lpstr>Læringsmål for oppgaven </vt:lpstr>
      <vt:lpstr>Diskuter i grupper (10 min)</vt:lpstr>
      <vt:lpstr>Del i plenum (5 minutter)</vt:lpstr>
      <vt:lpstr>Informasjon om matproduksjon</vt:lpstr>
      <vt:lpstr>Diskuter i grupper (10 min)</vt:lpstr>
      <vt:lpstr>Del i plenum (5 min)</vt:lpstr>
      <vt:lpstr>PowerPoint Presentation</vt:lpstr>
      <vt:lpstr>Refleksjon</vt:lpstr>
      <vt:lpstr>Diskuter i grupper (10 min)</vt:lpstr>
      <vt:lpstr>Del i plenum (5 min)</vt:lpstr>
      <vt:lpstr>Planlegg egen undervisning </vt:lpstr>
      <vt:lpstr>Planlegg egen undervisning (15 min) </vt:lpstr>
      <vt:lpstr>Kilder</vt:lpstr>
      <vt:lpstr>Naturfaglig kompetanse D – Etterarbeid</vt:lpstr>
      <vt:lpstr>Mål</vt:lpstr>
      <vt:lpstr>Tidsplan for denne økta</vt:lpstr>
      <vt:lpstr>Del i grupper (10 min)</vt:lpstr>
      <vt:lpstr>Forbered deling i plenum (5 min)</vt:lpstr>
      <vt:lpstr>Oppsummer i plenum (10 min)</vt:lpstr>
      <vt:lpstr>Mål </vt:lpstr>
      <vt:lpstr>Tenk-par-del (12 min)</vt:lpstr>
      <vt:lpstr>Veien videre (5 min)</vt:lpstr>
      <vt:lpstr>Kilder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Hva er realfag? B – Samarbeid</dc:title>
  <dc:creator>Øystein Sørborg</dc:creator>
  <cp:lastModifiedBy>Øystein Sørborg</cp:lastModifiedBy>
  <cp:revision>298</cp:revision>
  <dcterms:modified xsi:type="dcterms:W3CDTF">2020-04-22T07:57:10Z</dcterms:modified>
</cp:coreProperties>
</file>