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650" r:id="rId2"/>
    <p:sldId id="651" r:id="rId3"/>
    <p:sldId id="652" r:id="rId4"/>
    <p:sldId id="653" r:id="rId5"/>
    <p:sldId id="654" r:id="rId6"/>
    <p:sldId id="655" r:id="rId7"/>
    <p:sldId id="660" r:id="rId8"/>
    <p:sldId id="656" r:id="rId9"/>
    <p:sldId id="657" r:id="rId10"/>
    <p:sldId id="658" r:id="rId11"/>
    <p:sldId id="659" r:id="rId12"/>
    <p:sldId id="661" r:id="rId13"/>
    <p:sldId id="662" r:id="rId14"/>
    <p:sldId id="663" r:id="rId15"/>
    <p:sldId id="664" r:id="rId16"/>
    <p:sldId id="665" r:id="rId17"/>
    <p:sldId id="666" r:id="rId18"/>
    <p:sldId id="667" r:id="rId19"/>
    <p:sldId id="668" r:id="rId20"/>
    <p:sldId id="669" r:id="rId21"/>
    <p:sldId id="670" r:id="rId22"/>
    <p:sldId id="671" r:id="rId23"/>
    <p:sldId id="672" r:id="rId24"/>
    <p:sldId id="673" r:id="rId25"/>
    <p:sldId id="674" r:id="rId26"/>
    <p:sldId id="675" r:id="rId27"/>
    <p:sldId id="676" r:id="rId28"/>
    <p:sldId id="677" r:id="rId29"/>
    <p:sldId id="678" r:id="rId30"/>
    <p:sldId id="693" r:id="rId31"/>
    <p:sldId id="680" r:id="rId32"/>
    <p:sldId id="681" r:id="rId33"/>
    <p:sldId id="682" r:id="rId34"/>
    <p:sldId id="683" r:id="rId35"/>
    <p:sldId id="694" r:id="rId36"/>
    <p:sldId id="687" r:id="rId37"/>
    <p:sldId id="688" r:id="rId38"/>
    <p:sldId id="689" r:id="rId39"/>
    <p:sldId id="690" r:id="rId40"/>
    <p:sldId id="691" r:id="rId41"/>
    <p:sldId id="692" r:id="rId42"/>
  </p:sldIdLst>
  <p:sldSz cx="9144000" cy="6858000" type="screen4x3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Gaare Dahl" initials="MGD" lastIdx="68" clrIdx="0"/>
  <p:cmAuthor id="1" name="Merethe Frøyland" initials="MF" lastIdx="1" clrIdx="1"/>
  <p:cmAuthor id="2" name="Majken Korsager" initials="MK" lastIdx="8" clrIdx="2">
    <p:extLst>
      <p:ext uri="{19B8F6BF-5375-455C-9EA6-DF929625EA0E}">
        <p15:presenceInfo xmlns:p15="http://schemas.microsoft.com/office/powerpoint/2012/main" userId="24e442192cf98a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17137"/>
    <a:srgbClr val="F84E02"/>
    <a:srgbClr val="F74325"/>
    <a:srgbClr val="FF0066"/>
    <a:srgbClr val="EA5310"/>
    <a:srgbClr val="0099CC"/>
    <a:srgbClr val="F84802"/>
    <a:srgbClr val="FF6600"/>
    <a:srgbClr val="FA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6047" autoAdjust="0"/>
  </p:normalViewPr>
  <p:slideViewPr>
    <p:cSldViewPr snapToGrid="0" snapToObjects="1">
      <p:cViewPr varScale="1">
        <p:scale>
          <a:sx n="95" d="100"/>
          <a:sy n="95" d="100"/>
        </p:scale>
        <p:origin x="13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404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08.04.2020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0898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08.04.2020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6044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5516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6771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323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727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1009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0863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2329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1685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9851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962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8551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8365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5021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0853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MK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7007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MGD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0748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MGD</a:t>
            </a:r>
            <a:endParaRPr lang="en-US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3890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0234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MGD</a:t>
            </a:r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5530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MGD</a:t>
            </a:r>
            <a:endParaRPr lang="en-US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78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MK</a:t>
            </a:r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23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04865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MK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849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MGD</a:t>
            </a:r>
            <a:endParaRPr lang="en-US"/>
          </a:p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02825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000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pPr marL="0" indent="0" defTabSz="880933">
              <a:buFont typeface="Arial" panose="020B0604020202020204" pitchFamily="34" charset="0"/>
              <a:buNone/>
              <a:defRPr/>
            </a:pPr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257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61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2245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382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7099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875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ans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Referanser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1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9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9" r:id="rId4"/>
    <p:sldLayoutId id="2147483652" r:id="rId5"/>
    <p:sldLayoutId id="2147483657" r:id="rId6"/>
    <p:sldLayoutId id="2147483662" r:id="rId7"/>
    <p:sldLayoutId id="2147483658" r:id="rId8"/>
    <p:sldLayoutId id="2147483663" r:id="rId9"/>
    <p:sldLayoutId id="2147483654" r:id="rId10"/>
    <p:sldLayoutId id="2147483655" r:id="rId11"/>
    <p:sldLayoutId id="2147483661" r:id="rId12"/>
    <p:sldLayoutId id="2147483680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80" y="2466207"/>
            <a:ext cx="7801641" cy="142703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b-NO" sz="4900" dirty="0">
                <a:solidFill>
                  <a:srgbClr val="268183"/>
                </a:solidFill>
              </a:rPr>
              <a:t>Hva er dybdelæring?</a:t>
            </a:r>
            <a:br>
              <a:rPr lang="nn-NO" dirty="0">
                <a:solidFill>
                  <a:srgbClr val="268183"/>
                </a:solidFill>
              </a:rPr>
            </a:br>
            <a:r>
              <a:rPr lang="nn-NO" sz="3600" dirty="0">
                <a:solidFill>
                  <a:srgbClr val="268183"/>
                </a:solidFill>
                <a:ea typeface="Calibri"/>
                <a:cs typeface="Calibri"/>
                <a:sym typeface="Calibri"/>
              </a:rPr>
              <a:t>B – Samarbeid</a:t>
            </a:r>
            <a:endParaRPr lang="nn-NO" sz="4900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n-NO" dirty="0"/>
              <a:t>Modul 1</a:t>
            </a:r>
          </a:p>
        </p:txBody>
      </p:sp>
    </p:spTree>
    <p:extLst>
      <p:ext uri="{BB962C8B-B14F-4D97-AF65-F5344CB8AC3E}">
        <p14:creationId xmlns:p14="http://schemas.microsoft.com/office/powerpoint/2010/main" val="182853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998" y="355008"/>
            <a:ext cx="5413863" cy="1325563"/>
          </a:xfrm>
        </p:spPr>
        <p:txBody>
          <a:bodyPr>
            <a:normAutofit fontScale="90000"/>
          </a:bodyPr>
          <a:lstStyle/>
          <a:p>
            <a:r>
              <a:rPr lang="nb-NO" dirty="0"/>
              <a:t>Dybdelæring</a:t>
            </a:r>
            <a:br>
              <a:rPr lang="nb-NO" dirty="0"/>
            </a:br>
            <a:br>
              <a:rPr lang="nn-NO" dirty="0"/>
            </a:br>
            <a:endParaRPr lang="nn-NO" dirty="0"/>
          </a:p>
        </p:txBody>
      </p:sp>
      <p:pic>
        <p:nvPicPr>
          <p:cNvPr id="3074" name="Picture 2" descr="A, I, Ai, Anatomy, Artificial Intelligence, B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41" y="2611792"/>
            <a:ext cx="3646000" cy="311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371684" y="3202960"/>
            <a:ext cx="1707010" cy="1224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600" b="1" dirty="0">
                <a:solidFill>
                  <a:schemeClr val="tx2"/>
                </a:solidFill>
              </a:rPr>
              <a:t>Robuste mentale nettverk</a:t>
            </a:r>
          </a:p>
        </p:txBody>
      </p:sp>
      <p:pic>
        <p:nvPicPr>
          <p:cNvPr id="11" name="Picture 4" descr="Arrow, Left, Right, Down, Up, Blue, Directions, Shadows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5" t="26934" r="544" b="31804"/>
          <a:stretch/>
        </p:blipFill>
        <p:spPr bwMode="auto">
          <a:xfrm>
            <a:off x="2540170" y="1313740"/>
            <a:ext cx="2921967" cy="19237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1F93F9C8-5FEC-4953-B1D9-ED59869C7393}"/>
              </a:ext>
            </a:extLst>
          </p:cNvPr>
          <p:cNvSpPr/>
          <p:nvPr/>
        </p:nvSpPr>
        <p:spPr>
          <a:xfrm>
            <a:off x="1246130" y="1680571"/>
            <a:ext cx="1818989" cy="1187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2400" dirty="0">
              <a:solidFill>
                <a:schemeClr val="tx2"/>
              </a:solidFill>
            </a:endParaRPr>
          </a:p>
          <a:p>
            <a:pPr algn="ctr"/>
            <a:r>
              <a:rPr lang="nn-NO" sz="2400" b="1" dirty="0">
                <a:solidFill>
                  <a:schemeClr val="bg2">
                    <a:lumMod val="75000"/>
                  </a:schemeClr>
                </a:solidFill>
              </a:rPr>
              <a:t>Kunnskap </a:t>
            </a:r>
          </a:p>
          <a:p>
            <a:pPr algn="ctr"/>
            <a:r>
              <a:rPr lang="nn-NO" dirty="0">
                <a:solidFill>
                  <a:schemeClr val="bg2">
                    <a:lumMod val="75000"/>
                  </a:schemeClr>
                </a:solidFill>
              </a:rPr>
              <a:t>fakta, modeller, teori, lover</a:t>
            </a:r>
          </a:p>
          <a:p>
            <a:pPr algn="ctr"/>
            <a:endParaRPr lang="nn-NO" sz="24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644" y="5725814"/>
            <a:ext cx="1804428" cy="92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 rot="161220">
            <a:off x="2963546" y="1697228"/>
            <a:ext cx="1955319" cy="933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Må organiseres</a:t>
            </a:r>
          </a:p>
        </p:txBody>
      </p:sp>
      <p:sp>
        <p:nvSpPr>
          <p:cNvPr id="21" name="Rectangle 20"/>
          <p:cNvSpPr/>
          <p:nvPr/>
        </p:nvSpPr>
        <p:spPr>
          <a:xfrm rot="21136452">
            <a:off x="2833674" y="4915577"/>
            <a:ext cx="1955319" cy="933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Må styrkast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140" y="743746"/>
            <a:ext cx="7995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dirty="0"/>
              <a:t>består av kunnskap, ferdigheter og holdninger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4431" r="3575" b="13984"/>
          <a:stretch/>
        </p:blipFill>
        <p:spPr>
          <a:xfrm>
            <a:off x="2624233" y="3104941"/>
            <a:ext cx="2580814" cy="1527349"/>
          </a:xfrm>
          <a:prstGeom prst="rect">
            <a:avLst/>
          </a:prstGeom>
        </p:spPr>
      </p:pic>
      <p:sp>
        <p:nvSpPr>
          <p:cNvPr id="17" name="Rectangle 19">
            <a:extLst>
              <a:ext uri="{FF2B5EF4-FFF2-40B4-BE49-F238E27FC236}">
                <a16:creationId xmlns:a16="http://schemas.microsoft.com/office/drawing/2014/main" id="{F41AE1E5-F169-4C2F-B8D2-250373135665}"/>
              </a:ext>
            </a:extLst>
          </p:cNvPr>
          <p:cNvSpPr/>
          <p:nvPr/>
        </p:nvSpPr>
        <p:spPr>
          <a:xfrm>
            <a:off x="1219465" y="3202960"/>
            <a:ext cx="1833483" cy="1187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b="1" dirty="0">
                <a:solidFill>
                  <a:schemeClr val="tx2"/>
                </a:solidFill>
              </a:rPr>
              <a:t>Ferdigheter</a:t>
            </a:r>
          </a:p>
          <a:p>
            <a:pPr algn="ctr"/>
            <a:r>
              <a:rPr lang="nb-NO" dirty="0">
                <a:solidFill>
                  <a:schemeClr val="tx2"/>
                </a:solidFill>
              </a:rPr>
              <a:t>prosedyrer</a:t>
            </a:r>
            <a:r>
              <a:rPr lang="nn-NO" dirty="0">
                <a:solidFill>
                  <a:schemeClr val="tx2"/>
                </a:solidFill>
              </a:rPr>
              <a:t> og </a:t>
            </a:r>
          </a:p>
          <a:p>
            <a:pPr algn="ctr"/>
            <a:r>
              <a:rPr lang="nb-NO" dirty="0">
                <a:solidFill>
                  <a:schemeClr val="tx2"/>
                </a:solidFill>
              </a:rPr>
              <a:t>strategier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1815539" y="5202923"/>
            <a:ext cx="3401745" cy="1045781"/>
          </a:xfrm>
          <a:prstGeom prst="wedgeRoundRectCallout">
            <a:avLst>
              <a:gd name="adj1" fmla="val -1030"/>
              <a:gd name="adj2" fmla="val -1156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… for å frigjøre kapasitet til å organisere kunnskap.  </a:t>
            </a:r>
          </a:p>
        </p:txBody>
      </p:sp>
    </p:spTree>
    <p:extLst>
      <p:ext uri="{BB962C8B-B14F-4D97-AF65-F5344CB8AC3E}">
        <p14:creationId xmlns:p14="http://schemas.microsoft.com/office/powerpoint/2010/main" val="13255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998" y="355008"/>
            <a:ext cx="5413863" cy="1325563"/>
          </a:xfrm>
        </p:spPr>
        <p:txBody>
          <a:bodyPr>
            <a:normAutofit fontScale="90000"/>
          </a:bodyPr>
          <a:lstStyle/>
          <a:p>
            <a:r>
              <a:rPr lang="nb-NO" dirty="0"/>
              <a:t>Dybdelæring</a:t>
            </a:r>
            <a:br>
              <a:rPr lang="nb-NO" dirty="0"/>
            </a:br>
            <a:br>
              <a:rPr lang="nn-NO" dirty="0"/>
            </a:br>
            <a:endParaRPr lang="nn-NO" dirty="0"/>
          </a:p>
        </p:txBody>
      </p:sp>
      <p:pic>
        <p:nvPicPr>
          <p:cNvPr id="3074" name="Picture 2" descr="A, I, Ai, Anatomy, Artificial Intelligence, B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41" y="2611792"/>
            <a:ext cx="3646000" cy="311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371684" y="3202960"/>
            <a:ext cx="1707010" cy="1224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600" b="1" dirty="0">
                <a:solidFill>
                  <a:schemeClr val="tx2"/>
                </a:solidFill>
              </a:rPr>
              <a:t>Robuste mentale nettverk</a:t>
            </a:r>
          </a:p>
        </p:txBody>
      </p:sp>
      <p:pic>
        <p:nvPicPr>
          <p:cNvPr id="11" name="Picture 4" descr="Arrow, Left, Right, Down, Up, Blue, Directions, Shadows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5" t="26934" r="544" b="31804"/>
          <a:stretch/>
        </p:blipFill>
        <p:spPr bwMode="auto">
          <a:xfrm>
            <a:off x="2540170" y="1313740"/>
            <a:ext cx="2921967" cy="19237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1F93F9C8-5FEC-4953-B1D9-ED59869C7393}"/>
              </a:ext>
            </a:extLst>
          </p:cNvPr>
          <p:cNvSpPr/>
          <p:nvPr/>
        </p:nvSpPr>
        <p:spPr>
          <a:xfrm>
            <a:off x="1246130" y="1680571"/>
            <a:ext cx="1818989" cy="1187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2400" dirty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nn-NO" sz="2400" b="1" dirty="0">
                <a:solidFill>
                  <a:schemeClr val="bg2">
                    <a:lumMod val="75000"/>
                  </a:schemeClr>
                </a:solidFill>
              </a:rPr>
              <a:t>Kunnskap </a:t>
            </a:r>
          </a:p>
          <a:p>
            <a:pPr algn="ctr"/>
            <a:r>
              <a:rPr lang="nn-NO" dirty="0">
                <a:solidFill>
                  <a:schemeClr val="bg2">
                    <a:lumMod val="75000"/>
                  </a:schemeClr>
                </a:solidFill>
              </a:rPr>
              <a:t>fakta, modeller, teori, lover</a:t>
            </a:r>
          </a:p>
          <a:p>
            <a:pPr algn="ctr"/>
            <a:endParaRPr lang="nn-NO" sz="24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644" y="5725814"/>
            <a:ext cx="1804428" cy="92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 rot="161220">
            <a:off x="2963546" y="1697228"/>
            <a:ext cx="1955319" cy="933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Må organiseres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140" y="743746"/>
            <a:ext cx="7995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dirty="0"/>
              <a:t>består av kunnskap, ferdigheter og holdninger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692807" y="5813659"/>
            <a:ext cx="2505620" cy="925402"/>
          </a:xfrm>
          <a:prstGeom prst="wedgeRoundRectCallout">
            <a:avLst>
              <a:gd name="adj1" fmla="val -76633"/>
              <a:gd name="adj2" fmla="val -566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… for at eleven skal oppnå mestring.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14431" r="3575" b="13984"/>
          <a:stretch/>
        </p:blipFill>
        <p:spPr>
          <a:xfrm>
            <a:off x="2650798" y="3050775"/>
            <a:ext cx="2580814" cy="15273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1AE1E5-F169-4C2F-B8D2-250373135665}"/>
              </a:ext>
            </a:extLst>
          </p:cNvPr>
          <p:cNvSpPr/>
          <p:nvPr/>
        </p:nvSpPr>
        <p:spPr>
          <a:xfrm>
            <a:off x="1219465" y="3202960"/>
            <a:ext cx="1833483" cy="1187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b="1" dirty="0">
                <a:solidFill>
                  <a:schemeClr val="bg2">
                    <a:lumMod val="75000"/>
                  </a:schemeClr>
                </a:solidFill>
              </a:rPr>
              <a:t>Ferdigheter</a:t>
            </a:r>
          </a:p>
          <a:p>
            <a:pPr algn="ctr"/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prosedyrer</a:t>
            </a:r>
            <a:r>
              <a:rPr lang="nn-NO" dirty="0">
                <a:solidFill>
                  <a:schemeClr val="bg2">
                    <a:lumMod val="75000"/>
                  </a:schemeClr>
                </a:solidFill>
              </a:rPr>
              <a:t> og </a:t>
            </a:r>
          </a:p>
          <a:p>
            <a:pPr algn="ctr"/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strategier</a:t>
            </a:r>
          </a:p>
        </p:txBody>
      </p:sp>
      <p:pic>
        <p:nvPicPr>
          <p:cNvPr id="25" name="Picture 2" descr="Arrow, Left, Right, Down, Up, Blue, Directions, Shadows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596" b="12856"/>
          <a:stretch/>
        </p:blipFill>
        <p:spPr bwMode="auto">
          <a:xfrm rot="10452889">
            <a:off x="2043202" y="3424198"/>
            <a:ext cx="3345781" cy="41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246130" y="4725349"/>
            <a:ext cx="1818989" cy="1187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2"/>
                </a:solidFill>
              </a:rPr>
              <a:t>Holdninger</a:t>
            </a:r>
          </a:p>
          <a:p>
            <a:pPr algn="ctr"/>
            <a:r>
              <a:rPr lang="nb-NO" dirty="0">
                <a:solidFill>
                  <a:schemeClr val="tx2"/>
                </a:solidFill>
              </a:rPr>
              <a:t>motivasjon og tro på egne evner</a:t>
            </a:r>
          </a:p>
        </p:txBody>
      </p:sp>
      <p:sp>
        <p:nvSpPr>
          <p:cNvPr id="27" name="Rectangle 26"/>
          <p:cNvSpPr/>
          <p:nvPr/>
        </p:nvSpPr>
        <p:spPr>
          <a:xfrm rot="20787459">
            <a:off x="2987696" y="4828389"/>
            <a:ext cx="2248377" cy="933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900" dirty="0"/>
              <a:t>Må ligge til grunn</a:t>
            </a:r>
          </a:p>
        </p:txBody>
      </p:sp>
    </p:spTree>
    <p:extLst>
      <p:ext uri="{BB962C8B-B14F-4D97-AF65-F5344CB8AC3E}">
        <p14:creationId xmlns:p14="http://schemas.microsoft.com/office/powerpoint/2010/main" val="30149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Diskuter i grupper (3 min)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0824" y="1690690"/>
            <a:ext cx="7083606" cy="4527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>
                <a:solidFill>
                  <a:schemeClr val="accent1"/>
                </a:solidFill>
              </a:rPr>
              <a:t>Kunnskap må organiseres i nettverk </a:t>
            </a:r>
            <a:r>
              <a:rPr lang="nb-NO" sz="2200" dirty="0"/>
              <a:t>for at eleven skal gjøre koblinger og se sammenhenger. </a:t>
            </a:r>
          </a:p>
          <a:p>
            <a:pPr marL="0" indent="0">
              <a:buNone/>
            </a:pPr>
            <a:r>
              <a:rPr lang="nb-NO" sz="2200" dirty="0"/>
              <a:t>Hvordan kan du tilrettelegge for det i undervisninga?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51" r="961" b="4625"/>
          <a:stretch/>
        </p:blipFill>
        <p:spPr>
          <a:xfrm>
            <a:off x="1842510" y="3214837"/>
            <a:ext cx="4186069" cy="290683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6200000">
            <a:off x="2624296" y="2724417"/>
            <a:ext cx="923403" cy="27332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ounded Rectangular Callout 8"/>
          <p:cNvSpPr/>
          <p:nvPr/>
        </p:nvSpPr>
        <p:spPr>
          <a:xfrm>
            <a:off x="6314172" y="3340587"/>
            <a:ext cx="2611944" cy="866274"/>
          </a:xfrm>
          <a:prstGeom prst="wedgeRoundRectCallout">
            <a:avLst>
              <a:gd name="adj1" fmla="val -80715"/>
              <a:gd name="adj2" fmla="val -6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På neste side får du noen eksempler.</a:t>
            </a:r>
          </a:p>
        </p:txBody>
      </p:sp>
    </p:spTree>
    <p:extLst>
      <p:ext uri="{BB962C8B-B14F-4D97-AF65-F5344CB8AC3E}">
        <p14:creationId xmlns:p14="http://schemas.microsoft.com/office/powerpoint/2010/main" val="338351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Hvordan tilrettelegge for at eleven</a:t>
            </a:r>
            <a:r>
              <a:rPr lang="nb-NO" sz="3200" b="1" dirty="0"/>
              <a:t> organiserer </a:t>
            </a:r>
            <a:r>
              <a:rPr lang="nb-NO" sz="3200" b="1" dirty="0">
                <a:solidFill>
                  <a:schemeClr val="accent1"/>
                </a:solidFill>
              </a:rPr>
              <a:t>kunnskap i nettverk</a:t>
            </a:r>
            <a:r>
              <a:rPr lang="nb-NO" sz="32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9" y="1825625"/>
            <a:ext cx="7801002" cy="454535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b="1" dirty="0"/>
              <a:t>For eksempel: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Nytt fagstoff knyttes til det eleven kan fra før. 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Sammenhenger og generelle prinsipper synliggjøres. 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Progresjon i undervisninga. 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Eleven får bearbeide og </a:t>
            </a:r>
            <a:br>
              <a:rPr lang="nb-NO" sz="2200" dirty="0"/>
            </a:br>
            <a:r>
              <a:rPr lang="nb-NO" sz="2200" dirty="0"/>
              <a:t>kommunisere erfaringer i </a:t>
            </a:r>
            <a:br>
              <a:rPr lang="nb-NO" sz="2200" dirty="0"/>
            </a:br>
            <a:r>
              <a:rPr lang="nb-NO" sz="2200" dirty="0"/>
              <a:t>samhandling med andre.</a:t>
            </a:r>
            <a:endParaRPr lang="nb-NO" sz="1600" dirty="0"/>
          </a:p>
          <a:p>
            <a:pPr marL="3657600" lvl="8" indent="0">
              <a:buNone/>
            </a:pPr>
            <a:endParaRPr lang="nb-NO" sz="1600" dirty="0"/>
          </a:p>
          <a:p>
            <a:pPr marL="3657600" lvl="8" indent="0">
              <a:buNone/>
            </a:pPr>
            <a:endParaRPr lang="nb-NO" sz="1600" dirty="0"/>
          </a:p>
          <a:p>
            <a:pPr marL="3657600" lvl="8" indent="0">
              <a:buNone/>
            </a:pPr>
            <a:endParaRPr lang="nb-NO" sz="1600" dirty="0"/>
          </a:p>
          <a:p>
            <a:pPr marL="2743200" lvl="6" indent="0">
              <a:buNone/>
            </a:pPr>
            <a:r>
              <a:rPr lang="nb-NO" sz="1200" dirty="0"/>
              <a:t>			</a:t>
            </a:r>
          </a:p>
        </p:txBody>
      </p:sp>
      <p:sp>
        <p:nvSpPr>
          <p:cNvPr id="7" name="Rectangle 6"/>
          <p:cNvSpPr/>
          <p:nvPr/>
        </p:nvSpPr>
        <p:spPr>
          <a:xfrm>
            <a:off x="952520" y="5087615"/>
            <a:ext cx="16300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(Voll, L. O.; 2019)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251" r="961" b="4625"/>
          <a:stretch/>
        </p:blipFill>
        <p:spPr>
          <a:xfrm>
            <a:off x="5094623" y="3611198"/>
            <a:ext cx="3974313" cy="275978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6200000">
            <a:off x="5809841" y="3297935"/>
            <a:ext cx="783727" cy="2384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828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Diskuter i grupper (3 minutter)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0824" y="1825624"/>
            <a:ext cx="7083606" cy="4392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>
                <a:solidFill>
                  <a:schemeClr val="accent1"/>
                </a:solidFill>
              </a:rPr>
              <a:t>Eleven må</a:t>
            </a:r>
            <a:r>
              <a:rPr lang="nb-NO" sz="2200" b="1" dirty="0">
                <a:solidFill>
                  <a:schemeClr val="accent1"/>
                </a:solidFill>
              </a:rPr>
              <a:t> øve inn ferdigheter (prosedyrer og strategier). </a:t>
            </a:r>
          </a:p>
          <a:p>
            <a:pPr marL="0" indent="0">
              <a:buNone/>
            </a:pPr>
            <a:r>
              <a:rPr lang="nb-NO" sz="2200" dirty="0"/>
              <a:t>Kan du gi noen eksempler på dette fra egen undervisning?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2251" r="961" b="4625"/>
          <a:stretch/>
        </p:blipFill>
        <p:spPr>
          <a:xfrm>
            <a:off x="1146215" y="2906829"/>
            <a:ext cx="4254020" cy="295401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rot="16200000">
            <a:off x="1921048" y="3408769"/>
            <a:ext cx="866275" cy="24159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ounded Rectangular Callout 10"/>
          <p:cNvSpPr/>
          <p:nvPr/>
        </p:nvSpPr>
        <p:spPr>
          <a:xfrm>
            <a:off x="5635625" y="3314830"/>
            <a:ext cx="3299741" cy="981156"/>
          </a:xfrm>
          <a:prstGeom prst="wedgeRoundRectCallout">
            <a:avLst>
              <a:gd name="adj1" fmla="val -44823"/>
              <a:gd name="adj2" fmla="val -1087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På neste side får du noen eksempler fra naturfag.</a:t>
            </a:r>
          </a:p>
        </p:txBody>
      </p:sp>
    </p:spTree>
    <p:extLst>
      <p:ext uri="{BB962C8B-B14F-4D97-AF65-F5344CB8AC3E}">
        <p14:creationId xmlns:p14="http://schemas.microsoft.com/office/powerpoint/2010/main" val="29046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124740"/>
            <a:ext cx="7583243" cy="1325563"/>
          </a:xfrm>
        </p:spPr>
        <p:txBody>
          <a:bodyPr>
            <a:normAutofit/>
          </a:bodyPr>
          <a:lstStyle/>
          <a:p>
            <a:r>
              <a:rPr lang="nb-NO" sz="3200" dirty="0"/>
              <a:t>Hva innebærer det at elevene må </a:t>
            </a:r>
            <a:r>
              <a:rPr lang="nb-NO" sz="3200" b="1" dirty="0"/>
              <a:t>øve inn ferdigheter</a:t>
            </a:r>
            <a:r>
              <a:rPr lang="nb-NO" sz="3200" dirty="0"/>
              <a:t>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0823" y="1113210"/>
            <a:ext cx="7713413" cy="4629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At de får øve på å bruke strategier/metoder de trenger for å jobbe med fagstoffet. </a:t>
            </a:r>
            <a:r>
              <a:rPr lang="nb-NO" sz="2200" b="1" dirty="0"/>
              <a:t>For eksempel:</a:t>
            </a:r>
            <a:r>
              <a:rPr lang="nb-NO" sz="2200" dirty="0"/>
              <a:t> </a:t>
            </a:r>
            <a:br>
              <a:rPr lang="nb-NO" sz="2200" dirty="0"/>
            </a:br>
            <a:endParaRPr lang="nb-NO" sz="2200" dirty="0"/>
          </a:p>
          <a:p>
            <a:r>
              <a:rPr lang="nb-NO" sz="2200" dirty="0"/>
              <a:t>Bruke naturvitenskapelige praksiser og tenkemåter. Slik som: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000" dirty="0"/>
              <a:t>observere, se etter kjennetegn, formulere hypoteser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000" dirty="0"/>
              <a:t>gjøre forsøk, bruke ulike verktøy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000" dirty="0"/>
              <a:t>bearbeide egne data, argumentere for slutninger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b-NO" sz="2200" dirty="0"/>
          </a:p>
          <a:p>
            <a:r>
              <a:rPr lang="nb-NO" sz="2200" dirty="0"/>
              <a:t>Benytte grunnleggende ferdigheter (lese, regne, uttrykke seg muntlig/skriftlig, bruke digitale verktøy)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5547" y="5018549"/>
            <a:ext cx="5513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nb-NO" sz="1600" dirty="0"/>
              <a:t>(Voll, L. O.; 2019)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85988" y="5447397"/>
            <a:ext cx="6505615" cy="976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Det er viktig å la elevene øve på dette for at de skal frigjøre kapasitet til nytt fagstoff og unngå mental overbelastning.</a:t>
            </a:r>
          </a:p>
        </p:txBody>
      </p:sp>
    </p:spTree>
    <p:extLst>
      <p:ext uri="{BB962C8B-B14F-4D97-AF65-F5344CB8AC3E}">
        <p14:creationId xmlns:p14="http://schemas.microsoft.com/office/powerpoint/2010/main" val="22554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Diskuter i grupper (3 min)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0823" y="1690689"/>
            <a:ext cx="7239263" cy="4527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>
                <a:solidFill>
                  <a:schemeClr val="accent1"/>
                </a:solidFill>
              </a:rPr>
              <a:t>Holdninger som motivasjon og tro på egne evner må ligge til grunn</a:t>
            </a:r>
            <a:r>
              <a:rPr lang="nb-NO" sz="2200" dirty="0">
                <a:solidFill>
                  <a:schemeClr val="accent1"/>
                </a:solidFill>
              </a:rPr>
              <a:t> </a:t>
            </a:r>
            <a:r>
              <a:rPr lang="nb-NO" sz="2200" dirty="0"/>
              <a:t>for at eleven skal oppnå mestring. </a:t>
            </a:r>
          </a:p>
          <a:p>
            <a:pPr marL="0" indent="0">
              <a:buNone/>
            </a:pPr>
            <a:r>
              <a:rPr lang="nb-NO" sz="2200" dirty="0"/>
              <a:t>Har du vektlagt dette i egen undervisning? I så fall, på hvilke måter?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251" r="961" b="4625"/>
          <a:stretch/>
        </p:blipFill>
        <p:spPr>
          <a:xfrm>
            <a:off x="1788225" y="3230655"/>
            <a:ext cx="4254020" cy="295401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6200000">
            <a:off x="2623894" y="4444940"/>
            <a:ext cx="904060" cy="25753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ular Callout 9"/>
          <p:cNvSpPr/>
          <p:nvPr/>
        </p:nvSpPr>
        <p:spPr>
          <a:xfrm>
            <a:off x="6101481" y="3463726"/>
            <a:ext cx="2843357" cy="981156"/>
          </a:xfrm>
          <a:prstGeom prst="wedgeRoundRectCallout">
            <a:avLst>
              <a:gd name="adj1" fmla="val -57348"/>
              <a:gd name="adj2" fmla="val -939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På neste side får du noen eksempler.</a:t>
            </a:r>
          </a:p>
        </p:txBody>
      </p:sp>
    </p:spTree>
    <p:extLst>
      <p:ext uri="{BB962C8B-B14F-4D97-AF65-F5344CB8AC3E}">
        <p14:creationId xmlns:p14="http://schemas.microsoft.com/office/powerpoint/2010/main" val="272780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776623" cy="1627303"/>
          </a:xfrm>
        </p:spPr>
        <p:txBody>
          <a:bodyPr>
            <a:normAutofit/>
          </a:bodyPr>
          <a:lstStyle/>
          <a:p>
            <a:r>
              <a:rPr lang="nb-NO" sz="3200" dirty="0"/>
              <a:t>Hvordan tilrettelegge for holdninger som motivasjon og tro på egne evner?</a:t>
            </a:r>
          </a:p>
        </p:txBody>
      </p:sp>
      <p:pic>
        <p:nvPicPr>
          <p:cNvPr id="2050" name="Picture 2" descr="Bored, Female, Girl, People, School, Student, Tir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t="1981" r="8488"/>
          <a:stretch/>
        </p:blipFill>
        <p:spPr bwMode="auto">
          <a:xfrm>
            <a:off x="4985886" y="4007322"/>
            <a:ext cx="3070461" cy="265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6717128" y="3185558"/>
            <a:ext cx="2043176" cy="1089832"/>
          </a:xfrm>
          <a:prstGeom prst="wedgeEllipseCallout">
            <a:avLst>
              <a:gd name="adj1" fmla="val -44540"/>
              <a:gd name="adj2" fmla="val 61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What’s in it for me?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5739" y="2355573"/>
            <a:ext cx="7083606" cy="403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b-NO" sz="2200" dirty="0"/>
              <a:t>Eleven må oppleve innholdet som relevant for at det </a:t>
            </a:r>
            <a:br>
              <a:rPr lang="nb-NO" sz="2200" dirty="0"/>
            </a:br>
            <a:r>
              <a:rPr lang="nb-NO" sz="2200" dirty="0"/>
              <a:t>skal lagres og knyttes til elevens forkunnskap. </a:t>
            </a:r>
            <a:endParaRPr lang="nb-NO" sz="1800" dirty="0"/>
          </a:p>
          <a:p>
            <a:pPr>
              <a:spcBef>
                <a:spcPts val="1800"/>
              </a:spcBef>
            </a:pPr>
            <a:r>
              <a:rPr lang="nb-NO" sz="2200" dirty="0"/>
              <a:t>Eleven må ha tro på at hun kan greie det </a:t>
            </a:r>
            <a:br>
              <a:rPr lang="nb-NO" sz="2200" dirty="0"/>
            </a:br>
            <a:r>
              <a:rPr lang="nb-NO" sz="2200" dirty="0"/>
              <a:t>– mestringsforventning. </a:t>
            </a:r>
          </a:p>
        </p:txBody>
      </p:sp>
    </p:spTree>
    <p:extLst>
      <p:ext uri="{BB962C8B-B14F-4D97-AF65-F5344CB8AC3E}">
        <p14:creationId xmlns:p14="http://schemas.microsoft.com/office/powerpoint/2010/main" val="3430171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1F93F9C8-5FEC-4953-B1D9-ED59869C7393}"/>
              </a:ext>
            </a:extLst>
          </p:cNvPr>
          <p:cNvSpPr/>
          <p:nvPr/>
        </p:nvSpPr>
        <p:spPr>
          <a:xfrm>
            <a:off x="6139823" y="1690350"/>
            <a:ext cx="1607418" cy="9506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2400" dirty="0">
              <a:solidFill>
                <a:schemeClr val="tx2"/>
              </a:solidFill>
            </a:endParaRPr>
          </a:p>
          <a:p>
            <a:pPr algn="ctr"/>
            <a:r>
              <a:rPr lang="nn-NO" sz="2200" b="1" dirty="0">
                <a:solidFill>
                  <a:schemeClr val="tx2"/>
                </a:solidFill>
              </a:rPr>
              <a:t>Kunnskap </a:t>
            </a:r>
          </a:p>
          <a:p>
            <a:pPr algn="ctr"/>
            <a:endParaRPr lang="nn-NO" sz="24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644" y="5725814"/>
            <a:ext cx="1804428" cy="92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/>
          <p:cNvSpPr/>
          <p:nvPr/>
        </p:nvSpPr>
        <p:spPr>
          <a:xfrm>
            <a:off x="6113159" y="5107131"/>
            <a:ext cx="1620750" cy="9914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b="1" dirty="0">
                <a:solidFill>
                  <a:schemeClr val="tx2"/>
                </a:solidFill>
              </a:rPr>
              <a:t>Holdninger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F41AE1E5-F169-4C2F-B8D2-250373135665}"/>
              </a:ext>
            </a:extLst>
          </p:cNvPr>
          <p:cNvSpPr/>
          <p:nvPr/>
        </p:nvSpPr>
        <p:spPr>
          <a:xfrm>
            <a:off x="6126491" y="3378371"/>
            <a:ext cx="1607419" cy="9914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b="1" dirty="0">
                <a:solidFill>
                  <a:schemeClr val="tx2"/>
                </a:solidFill>
              </a:rPr>
              <a:t>Ferdigheter</a:t>
            </a:r>
          </a:p>
        </p:txBody>
      </p:sp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8053189" cy="1325563"/>
          </a:xfrm>
        </p:spPr>
        <p:txBody>
          <a:bodyPr>
            <a:normAutofit/>
          </a:bodyPr>
          <a:lstStyle/>
          <a:p>
            <a:r>
              <a:rPr lang="nb-NO" dirty="0"/>
              <a:t>Premisser for dybdelæring: 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20" name="Plassholder for innhold 2"/>
          <p:cNvSpPr>
            <a:spLocks noGrp="1"/>
          </p:cNvSpPr>
          <p:nvPr>
            <p:ph idx="1"/>
          </p:nvPr>
        </p:nvSpPr>
        <p:spPr>
          <a:xfrm>
            <a:off x="895738" y="1856509"/>
            <a:ext cx="4484279" cy="4014500"/>
          </a:xfrm>
        </p:spPr>
        <p:txBody>
          <a:bodyPr>
            <a:normAutofit/>
          </a:bodyPr>
          <a:lstStyle/>
          <a:p>
            <a:r>
              <a:rPr lang="nb-NO" sz="2200" b="1" dirty="0">
                <a:solidFill>
                  <a:schemeClr val="tx2"/>
                </a:solidFill>
              </a:rPr>
              <a:t>Kunnskap </a:t>
            </a:r>
            <a:r>
              <a:rPr lang="nb-NO" sz="2200" dirty="0">
                <a:solidFill>
                  <a:schemeClr val="tx2"/>
                </a:solidFill>
              </a:rPr>
              <a:t>må</a:t>
            </a:r>
            <a:r>
              <a:rPr lang="nb-NO" sz="2200" b="1" dirty="0">
                <a:solidFill>
                  <a:schemeClr val="tx2"/>
                </a:solidFill>
              </a:rPr>
              <a:t> </a:t>
            </a:r>
            <a:r>
              <a:rPr lang="nb-NO" sz="2200" dirty="0">
                <a:solidFill>
                  <a:schemeClr val="tx2"/>
                </a:solidFill>
              </a:rPr>
              <a:t>organiseres i nettverk</a:t>
            </a:r>
          </a:p>
          <a:p>
            <a:r>
              <a:rPr lang="nb-NO" sz="2200" b="1" dirty="0">
                <a:solidFill>
                  <a:schemeClr val="tx2"/>
                </a:solidFill>
              </a:rPr>
              <a:t>Ferdigheter </a:t>
            </a:r>
            <a:r>
              <a:rPr lang="nb-NO" sz="2200" dirty="0">
                <a:solidFill>
                  <a:schemeClr val="tx2"/>
                </a:solidFill>
              </a:rPr>
              <a:t>må</a:t>
            </a:r>
            <a:r>
              <a:rPr lang="nb-NO" sz="2200" b="1" dirty="0">
                <a:solidFill>
                  <a:schemeClr val="tx2"/>
                </a:solidFill>
              </a:rPr>
              <a:t> </a:t>
            </a:r>
            <a:r>
              <a:rPr lang="nb-NO" sz="2200" dirty="0">
                <a:solidFill>
                  <a:schemeClr val="tx2"/>
                </a:solidFill>
              </a:rPr>
              <a:t>øves inn</a:t>
            </a:r>
          </a:p>
          <a:p>
            <a:r>
              <a:rPr lang="nb-NO" sz="2200" b="1" dirty="0">
                <a:solidFill>
                  <a:schemeClr val="tx2"/>
                </a:solidFill>
              </a:rPr>
              <a:t>Holdninger </a:t>
            </a:r>
            <a:r>
              <a:rPr lang="nb-NO" sz="2200" dirty="0">
                <a:solidFill>
                  <a:schemeClr val="tx2"/>
                </a:solidFill>
              </a:rPr>
              <a:t>som motivasjon og tro på egne evner må ligge til grunn</a:t>
            </a:r>
          </a:p>
          <a:p>
            <a:endParaRPr lang="nb-NO" sz="2200" dirty="0"/>
          </a:p>
          <a:p>
            <a:pPr marL="0" indent="0">
              <a:buNone/>
            </a:pPr>
            <a:r>
              <a:rPr lang="nb-NO" sz="2200" dirty="0"/>
              <a:t>Dette er prosesser som henger sammen og er gjensidig avhengig av hverandre. </a:t>
            </a:r>
          </a:p>
        </p:txBody>
      </p:sp>
      <p:sp>
        <p:nvSpPr>
          <p:cNvPr id="23" name="Curved Right Arrow 22"/>
          <p:cNvSpPr/>
          <p:nvPr/>
        </p:nvSpPr>
        <p:spPr>
          <a:xfrm>
            <a:off x="5083610" y="2165683"/>
            <a:ext cx="950925" cy="3705326"/>
          </a:xfrm>
          <a:prstGeom prst="curvedRightArrow">
            <a:avLst>
              <a:gd name="adj1" fmla="val 25000"/>
              <a:gd name="adj2" fmla="val 50000"/>
              <a:gd name="adj3" fmla="val 30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rot="16200000">
            <a:off x="6478128" y="3330540"/>
            <a:ext cx="3743010" cy="10475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6808778" y="2690502"/>
            <a:ext cx="298383" cy="65082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Up-Down Arrow 23"/>
          <p:cNvSpPr/>
          <p:nvPr/>
        </p:nvSpPr>
        <p:spPr>
          <a:xfrm>
            <a:off x="6794340" y="4406825"/>
            <a:ext cx="298383" cy="65082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0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3" grpId="0" animBg="1"/>
      <p:bldP spid="6" grpId="0" animBg="1"/>
      <p:bldP spid="7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Elevoppgave</a:t>
            </a:r>
            <a:r>
              <a:rPr lang="nn-NO" dirty="0"/>
              <a:t>: </a:t>
            </a:r>
            <a:br>
              <a:rPr lang="nn-NO" dirty="0"/>
            </a:br>
            <a:r>
              <a:rPr lang="nb-NO" dirty="0"/>
              <a:t>Forklar begrepet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10 minutter</a:t>
            </a:r>
          </a:p>
        </p:txBody>
      </p:sp>
    </p:spTree>
    <p:extLst>
      <p:ext uri="{BB962C8B-B14F-4D97-AF65-F5344CB8AC3E}">
        <p14:creationId xmlns:p14="http://schemas.microsoft.com/office/powerpoint/2010/main" val="397135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Målet med denne modulen er å reflektere over hva dybdelæring er og hva det har å si for undervisninga di.</a:t>
            </a:r>
          </a:p>
          <a:p>
            <a:pPr marL="0" indent="0">
              <a:lnSpc>
                <a:spcPct val="100000"/>
              </a:lnSpc>
              <a:buNone/>
            </a:pPr>
            <a:endParaRPr lang="nb-NO" sz="2200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Modulen gir en innføring i tre viktige premisser for dybdelæring som du også kan bruke til å analysere egen undervisning:</a:t>
            </a:r>
          </a:p>
          <a:p>
            <a:pPr lvl="1">
              <a:lnSpc>
                <a:spcPct val="100000"/>
              </a:lnSpc>
            </a:pPr>
            <a:r>
              <a:rPr lang="nb-NO" sz="2200" dirty="0"/>
              <a:t>Kunnskap må organiseres</a:t>
            </a:r>
          </a:p>
          <a:p>
            <a:pPr lvl="1">
              <a:lnSpc>
                <a:spcPct val="100000"/>
              </a:lnSpc>
            </a:pPr>
            <a:r>
              <a:rPr lang="nb-NO" sz="2200" dirty="0"/>
              <a:t>Ferdigheter må øves inn</a:t>
            </a:r>
          </a:p>
          <a:p>
            <a:pPr lvl="1">
              <a:lnSpc>
                <a:spcPct val="100000"/>
              </a:lnSpc>
            </a:pPr>
            <a:r>
              <a:rPr lang="nb-NO" sz="2200" dirty="0"/>
              <a:t>Holdninger som motivasjon og tro på egne evner må ligge til grunn</a:t>
            </a:r>
          </a:p>
        </p:txBody>
      </p:sp>
    </p:spTree>
    <p:extLst>
      <p:ext uri="{BB962C8B-B14F-4D97-AF65-F5344CB8AC3E}">
        <p14:creationId xmlns:p14="http://schemas.microsoft.com/office/powerpoint/2010/main" val="1616153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275" y="242121"/>
            <a:ext cx="7583243" cy="1325563"/>
          </a:xfrm>
        </p:spPr>
        <p:txBody>
          <a:bodyPr>
            <a:normAutofit/>
          </a:bodyPr>
          <a:lstStyle/>
          <a:p>
            <a:r>
              <a:rPr lang="nb-NO" sz="3200" dirty="0"/>
              <a:t>Forklar begrepet! (7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274" y="1471290"/>
            <a:ext cx="7583244" cy="3723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Samarbeid i grupper på tre, i rollen som elever. Hver gruppe får en konvolutt med kort:</a:t>
            </a:r>
          </a:p>
          <a:p>
            <a:r>
              <a:rPr lang="nb-NO" sz="2200" dirty="0"/>
              <a:t>Én på gruppa forklarer begrepet på kortet med egne ord </a:t>
            </a:r>
            <a:r>
              <a:rPr lang="nb-NO" sz="2200" i="1" dirty="0"/>
              <a:t>uten</a:t>
            </a:r>
            <a:r>
              <a:rPr lang="nb-NO" sz="2200" dirty="0"/>
              <a:t> å bruke begrepet, mens andre to gjetter seg fram. </a:t>
            </a:r>
          </a:p>
          <a:p>
            <a:r>
              <a:rPr lang="nb-NO" sz="2200" dirty="0"/>
              <a:t>For hvert nye kort, bytter dere på hvem som forklarer. </a:t>
            </a:r>
          </a:p>
          <a:p>
            <a:r>
              <a:rPr lang="nb-NO" sz="2200" dirty="0"/>
              <a:t>Hvor mange av begrepene klarer gruppa å gjette seg fram til i løpet av 3 minutter?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275" y="5075034"/>
            <a:ext cx="15574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b="1" dirty="0"/>
              <a:t>Eksempel: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33072" y="4725489"/>
            <a:ext cx="240975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br>
              <a:rPr lang="nb-NO" sz="2400" b="1" dirty="0">
                <a:latin typeface="Comic Sans MS" panose="030F0702030302020204" pitchFamily="66" charset="0"/>
              </a:rPr>
            </a:br>
            <a:r>
              <a:rPr lang="nb-NO" sz="2200" b="1" dirty="0">
                <a:latin typeface="Comic Sans MS" panose="030F0702030302020204" pitchFamily="66" charset="0"/>
              </a:rPr>
              <a:t>Næringsstoffer</a:t>
            </a:r>
          </a:p>
          <a:p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340636" y="4186941"/>
            <a:ext cx="3617406" cy="1077095"/>
          </a:xfrm>
          <a:prstGeom prst="wedgeRoundRectCallout">
            <a:avLst>
              <a:gd name="adj1" fmla="val -63080"/>
              <a:gd name="adj2" fmla="val 3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Deler av mat som absorberes av fordøyelsessystemet.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546564" y="5653576"/>
            <a:ext cx="3125163" cy="889841"/>
          </a:xfrm>
          <a:prstGeom prst="wedgeRoundRectCallout">
            <a:avLst>
              <a:gd name="adj1" fmla="val -68739"/>
              <a:gd name="adj2" fmla="val -443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Kroppen vår trenger disse for å vokse og leve.</a:t>
            </a:r>
          </a:p>
        </p:txBody>
      </p:sp>
    </p:spTree>
    <p:extLst>
      <p:ext uri="{BB962C8B-B14F-4D97-AF65-F5344CB8AC3E}">
        <p14:creationId xmlns:p14="http://schemas.microsoft.com/office/powerpoint/2010/main" val="3557836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409924"/>
            <a:ext cx="7583243" cy="1325563"/>
          </a:xfrm>
        </p:spPr>
        <p:txBody>
          <a:bodyPr>
            <a:normAutofit/>
          </a:bodyPr>
          <a:lstStyle/>
          <a:p>
            <a:r>
              <a:rPr lang="nb-NO" sz="3200" dirty="0"/>
              <a:t>Oppsummer i plenum (3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888435"/>
            <a:ext cx="7583244" cy="4081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Hvordan gikk det? </a:t>
            </a:r>
            <a:br>
              <a:rPr lang="nb-NO" sz="2200" dirty="0"/>
            </a:br>
            <a:endParaRPr lang="nb-NO" sz="2200" dirty="0"/>
          </a:p>
          <a:p>
            <a:pPr marL="0" indent="0">
              <a:buNone/>
            </a:pPr>
            <a:r>
              <a:rPr lang="nb-NO" sz="2200" dirty="0"/>
              <a:t>Var det noen av begrepene som var vanskelige å forklare?</a:t>
            </a:r>
          </a:p>
          <a:p>
            <a:pPr lvl="1"/>
            <a:r>
              <a:rPr lang="nb-NO" sz="2200" dirty="0"/>
              <a:t>Hvorfor? </a:t>
            </a:r>
          </a:p>
          <a:p>
            <a:pPr lvl="1"/>
            <a:r>
              <a:rPr lang="nb-NO" sz="2200" dirty="0"/>
              <a:t>Forslag til hvordan vi kan forklare dette begrepet?  </a:t>
            </a:r>
          </a:p>
        </p:txBody>
      </p:sp>
    </p:spTree>
    <p:extLst>
      <p:ext uri="{BB962C8B-B14F-4D97-AF65-F5344CB8AC3E}">
        <p14:creationId xmlns:p14="http://schemas.microsoft.com/office/powerpoint/2010/main" val="1167568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Diskuter i grupper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859844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Diskuter i grupper (3 min)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0824" y="1690690"/>
            <a:ext cx="7368472" cy="4527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Tenk på ordoppgaven. </a:t>
            </a:r>
          </a:p>
          <a:p>
            <a:r>
              <a:rPr lang="nb-NO" sz="2200" dirty="0"/>
              <a:t>Kan en slik oppgave bidra til at elevene </a:t>
            </a:r>
            <a:r>
              <a:rPr lang="nb-NO" sz="2200" b="1" dirty="0">
                <a:solidFill>
                  <a:schemeClr val="accent1"/>
                </a:solidFill>
              </a:rPr>
              <a:t>organiserer kunnskap i nettverk </a:t>
            </a:r>
            <a:r>
              <a:rPr lang="nb-NO" sz="2200" dirty="0"/>
              <a:t>(gjør koblinger/ser sammenhenger)? Hvorfor / hvorfor ikke? Hvilke tilpasninger kan eventuelt gjøres?</a:t>
            </a: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251" r="961" b="4625"/>
          <a:stretch/>
        </p:blipFill>
        <p:spPr>
          <a:xfrm>
            <a:off x="1547524" y="3415290"/>
            <a:ext cx="3926668" cy="27267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6200000">
            <a:off x="2229238" y="2985361"/>
            <a:ext cx="881013" cy="26438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ular Callout 9"/>
          <p:cNvSpPr/>
          <p:nvPr/>
        </p:nvSpPr>
        <p:spPr>
          <a:xfrm>
            <a:off x="5746656" y="3954305"/>
            <a:ext cx="3091031" cy="981156"/>
          </a:xfrm>
          <a:prstGeom prst="wedgeRoundRectCallout">
            <a:avLst>
              <a:gd name="adj1" fmla="val -45827"/>
              <a:gd name="adj2" fmla="val -1312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På neste side får du noen eksempler/forslag.</a:t>
            </a:r>
          </a:p>
        </p:txBody>
      </p:sp>
    </p:spTree>
    <p:extLst>
      <p:ext uri="{BB962C8B-B14F-4D97-AF65-F5344CB8AC3E}">
        <p14:creationId xmlns:p14="http://schemas.microsoft.com/office/powerpoint/2010/main" val="17261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240632"/>
            <a:ext cx="7583243" cy="1857675"/>
          </a:xfrm>
        </p:spPr>
        <p:txBody>
          <a:bodyPr>
            <a:normAutofit/>
          </a:bodyPr>
          <a:lstStyle/>
          <a:p>
            <a:r>
              <a:rPr lang="nb-NO" sz="2800" dirty="0"/>
              <a:t>Hvordan kan ordoppgaven bidra til </a:t>
            </a:r>
            <a:r>
              <a:rPr lang="nb-NO" sz="2800" b="1" dirty="0"/>
              <a:t>organisering av kunnskap i nettverk</a:t>
            </a:r>
            <a:r>
              <a:rPr lang="nb-NO" sz="2800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736" y="2098307"/>
            <a:ext cx="6472839" cy="4015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For eksempel ved at elevene</a:t>
            </a:r>
          </a:p>
          <a:p>
            <a:r>
              <a:rPr lang="nb-NO" sz="2200" dirty="0"/>
              <a:t>aktiverer/reflekterer over forkunnskap om begrepene</a:t>
            </a:r>
          </a:p>
          <a:p>
            <a:r>
              <a:rPr lang="nb-NO" sz="2200" dirty="0"/>
              <a:t>utvider forståelse gjennom å bruke begrepene i sammenheng</a:t>
            </a:r>
          </a:p>
          <a:p>
            <a:r>
              <a:rPr lang="nb-NO" sz="2200" dirty="0"/>
              <a:t>utvider forståelse gjennom å lytte til læringspartner/andre medelever</a:t>
            </a:r>
          </a:p>
          <a:p>
            <a:pPr marL="0" indent="0">
              <a:buNone/>
            </a:pPr>
            <a:r>
              <a:rPr lang="nb-NO" sz="2200" dirty="0"/>
              <a:t>Flere forslag?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230629" y="4340735"/>
            <a:ext cx="2772077" cy="856539"/>
          </a:xfrm>
          <a:prstGeom prst="wedgeRoundRectCallout">
            <a:avLst>
              <a:gd name="adj1" fmla="val -64752"/>
              <a:gd name="adj2" fmla="val -596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Læring i samhandling med andre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231504" y="1605596"/>
            <a:ext cx="2771202" cy="792918"/>
          </a:xfrm>
          <a:prstGeom prst="wedgeRoundRectCallout">
            <a:avLst>
              <a:gd name="adj1" fmla="val -49033"/>
              <a:gd name="adj2" fmla="val 958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Gjøre koblinger og se sammenhenger</a:t>
            </a:r>
          </a:p>
        </p:txBody>
      </p:sp>
    </p:spTree>
    <p:extLst>
      <p:ext uri="{BB962C8B-B14F-4D97-AF65-F5344CB8AC3E}">
        <p14:creationId xmlns:p14="http://schemas.microsoft.com/office/powerpoint/2010/main" val="153765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Diskuter i grupper (3 min)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0824" y="1690690"/>
            <a:ext cx="7083606" cy="452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200" dirty="0"/>
              <a:t>Er det noen </a:t>
            </a:r>
            <a:r>
              <a:rPr lang="nb-NO" sz="2200" b="1" dirty="0">
                <a:solidFill>
                  <a:schemeClr val="accent1"/>
                </a:solidFill>
              </a:rPr>
              <a:t>ferdigheter</a:t>
            </a:r>
            <a:r>
              <a:rPr lang="nb-NO" sz="2200" dirty="0"/>
              <a:t> elevene kan ha behov for å øve på for å gjøre ordoppgaven? I så fall, hvilke?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251" r="961" b="4625"/>
          <a:stretch/>
        </p:blipFill>
        <p:spPr>
          <a:xfrm>
            <a:off x="1530316" y="2838907"/>
            <a:ext cx="4290129" cy="297908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6200000">
            <a:off x="2250477" y="3255358"/>
            <a:ext cx="767523" cy="25543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ular Callout 9"/>
          <p:cNvSpPr/>
          <p:nvPr/>
        </p:nvSpPr>
        <p:spPr>
          <a:xfrm>
            <a:off x="5820445" y="3101146"/>
            <a:ext cx="3091031" cy="981156"/>
          </a:xfrm>
          <a:prstGeom prst="wedgeRoundRectCallout">
            <a:avLst>
              <a:gd name="adj1" fmla="val -47384"/>
              <a:gd name="adj2" fmla="val -120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På neste side får du noen eksempler/forslag.</a:t>
            </a:r>
          </a:p>
        </p:txBody>
      </p:sp>
    </p:spTree>
    <p:extLst>
      <p:ext uri="{BB962C8B-B14F-4D97-AF65-F5344CB8AC3E}">
        <p14:creationId xmlns:p14="http://schemas.microsoft.com/office/powerpoint/2010/main" val="39052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Hvilke ferdigheter trenger elevene for å gjøre ordoppgaven?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2050181"/>
            <a:ext cx="7583244" cy="3942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/>
              <a:t>For eksempel:</a:t>
            </a:r>
            <a:endParaRPr lang="nb-NO" sz="2200" dirty="0"/>
          </a:p>
          <a:p>
            <a:r>
              <a:rPr lang="nb-NO" sz="2200" dirty="0"/>
              <a:t>Lytte </a:t>
            </a:r>
          </a:p>
          <a:p>
            <a:r>
              <a:rPr lang="nb-NO" sz="2200" dirty="0"/>
              <a:t>Samarbeide</a:t>
            </a:r>
          </a:p>
          <a:p>
            <a:r>
              <a:rPr lang="nb-NO" sz="2200" dirty="0"/>
              <a:t>Assosiere</a:t>
            </a:r>
          </a:p>
          <a:p>
            <a:r>
              <a:rPr lang="nb-NO" sz="2200" dirty="0"/>
              <a:t>Bruke egne ord til å formidle fagkunnskap </a:t>
            </a:r>
          </a:p>
          <a:p>
            <a:r>
              <a:rPr lang="nb-NO" sz="2200" dirty="0"/>
              <a:t>Andre?</a:t>
            </a:r>
          </a:p>
        </p:txBody>
      </p:sp>
    </p:spTree>
    <p:extLst>
      <p:ext uri="{BB962C8B-B14F-4D97-AF65-F5344CB8AC3E}">
        <p14:creationId xmlns:p14="http://schemas.microsoft.com/office/powerpoint/2010/main" val="133667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Diskuter i grupper (3 min)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0824" y="1825624"/>
            <a:ext cx="7083606" cy="439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200" dirty="0"/>
              <a:t>Kan ordoppgaven legge til rette for </a:t>
            </a:r>
            <a:r>
              <a:rPr lang="nb-NO" sz="2200" b="1" dirty="0">
                <a:solidFill>
                  <a:schemeClr val="accent1"/>
                </a:solidFill>
              </a:rPr>
              <a:t>holdninger som motivasjon og tro på egne evner</a:t>
            </a:r>
            <a:r>
              <a:rPr lang="nb-NO" sz="2200" dirty="0"/>
              <a:t>? Hvorfor / hvorfor ikke? Hvilke tilpasninger kan en eventuelt gjøre?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51" r="961" b="4625"/>
          <a:stretch/>
        </p:blipFill>
        <p:spPr>
          <a:xfrm>
            <a:off x="1270535" y="3185963"/>
            <a:ext cx="3964289" cy="275282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6200000">
            <a:off x="1867100" y="4171406"/>
            <a:ext cx="887957" cy="2646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ounded Rectangular Callout 7"/>
          <p:cNvSpPr/>
          <p:nvPr/>
        </p:nvSpPr>
        <p:spPr>
          <a:xfrm>
            <a:off x="5854878" y="3330161"/>
            <a:ext cx="3091031" cy="981156"/>
          </a:xfrm>
          <a:prstGeom prst="wedgeRoundRectCallout">
            <a:avLst>
              <a:gd name="adj1" fmla="val -38354"/>
              <a:gd name="adj2" fmla="val -1047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På neste side får du noen eksempler/forslag.</a:t>
            </a:r>
          </a:p>
        </p:txBody>
      </p:sp>
    </p:spTree>
    <p:extLst>
      <p:ext uri="{BB962C8B-B14F-4D97-AF65-F5344CB8AC3E}">
        <p14:creationId xmlns:p14="http://schemas.microsoft.com/office/powerpoint/2010/main" val="143139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Hvordan kan ordoppgaven tilrettelegge for motivasjon og tro på egne evner?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9" y="1918426"/>
            <a:ext cx="7583244" cy="4180320"/>
          </a:xfrm>
        </p:spPr>
        <p:txBody>
          <a:bodyPr/>
          <a:lstStyle/>
          <a:p>
            <a:pPr marL="0" indent="0">
              <a:buNone/>
            </a:pPr>
            <a:r>
              <a:rPr lang="nb-NO" sz="2200" b="1" dirty="0"/>
              <a:t>For eksempel:</a:t>
            </a:r>
          </a:p>
          <a:p>
            <a:r>
              <a:rPr lang="nb-NO" sz="2200" dirty="0"/>
              <a:t>Ikke bare én måte å forklare på – mange muligheter </a:t>
            </a:r>
          </a:p>
          <a:p>
            <a:r>
              <a:rPr lang="nb-NO" sz="2200" dirty="0"/>
              <a:t>Åpner for differensiering (kanskje kan ulike grupper få ulike begrepskort?) </a:t>
            </a:r>
          </a:p>
          <a:p>
            <a:r>
              <a:rPr lang="nb-NO" sz="2200" dirty="0"/>
              <a:t>Får samarbeide/være på samme lag</a:t>
            </a:r>
          </a:p>
          <a:p>
            <a:r>
              <a:rPr lang="nb-NO" sz="2200" dirty="0"/>
              <a:t>Variasjon i undervisninga</a:t>
            </a:r>
          </a:p>
          <a:p>
            <a:r>
              <a:rPr lang="nb-NO" sz="2200" dirty="0"/>
              <a:t>Flere forslag?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867454" y="4762274"/>
            <a:ext cx="6015789" cy="1530198"/>
          </a:xfrm>
          <a:prstGeom prst="wedgeRoundRectCallout">
            <a:avLst>
              <a:gd name="adj1" fmla="val 47863"/>
              <a:gd name="adj2" fmla="val 696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Tips:</a:t>
            </a:r>
            <a:br>
              <a:rPr lang="nb-NO" sz="2200" dirty="0"/>
            </a:br>
            <a:r>
              <a:rPr lang="nb-NO" sz="2200" dirty="0"/>
              <a:t>Tydeliggjør for elevene </a:t>
            </a:r>
            <a:r>
              <a:rPr lang="nb-NO" sz="2200" b="1" i="1" dirty="0"/>
              <a:t>hvorfor</a:t>
            </a:r>
            <a:r>
              <a:rPr lang="nb-NO" sz="2200" dirty="0"/>
              <a:t> de gjør aktiviteten (hva er målet og hvordan er dette nyttig) </a:t>
            </a:r>
            <a:br>
              <a:rPr lang="nb-NO" sz="2200" dirty="0"/>
            </a:br>
            <a:r>
              <a:rPr lang="nb-NO" sz="2200" dirty="0"/>
              <a:t>– «What’s in it for me?»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57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Forbered utprøving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210854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940031"/>
              </p:ext>
            </p:extLst>
          </p:nvPr>
        </p:nvGraphicFramePr>
        <p:xfrm>
          <a:off x="965200" y="1825625"/>
          <a:ext cx="71501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500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aseline="0" noProof="0" dirty="0"/>
                        <a:t>Oppsummer forarbeid</a:t>
                      </a:r>
                      <a:endParaRPr lang="nn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200" noProof="0" dirty="0"/>
                        <a:t>Faglig</a:t>
                      </a:r>
                      <a:r>
                        <a:rPr lang="nn-NO" sz="2200" baseline="0" noProof="0" dirty="0"/>
                        <a:t> påfyll</a:t>
                      </a:r>
                      <a:endParaRPr lang="nn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Elevoppgave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Diskuter</a:t>
                      </a:r>
                      <a:r>
                        <a:rPr lang="nn-NO" sz="2200" baseline="0" noProof="0" dirty="0"/>
                        <a:t> i grupper</a:t>
                      </a:r>
                      <a:endParaRPr lang="nn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8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Forbered</a:t>
                      </a:r>
                      <a:r>
                        <a:rPr lang="nn-NO" sz="2200" baseline="0" noProof="0" dirty="0"/>
                        <a:t> utprøving</a:t>
                      </a:r>
                      <a:endParaRPr lang="nn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27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b="1" noProof="0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noProof="0" dirty="0"/>
                        <a:t>75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151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8" y="242271"/>
            <a:ext cx="7583243" cy="1068093"/>
          </a:xfrm>
        </p:spPr>
        <p:txBody>
          <a:bodyPr>
            <a:normAutofit/>
          </a:bodyPr>
          <a:lstStyle/>
          <a:p>
            <a:r>
              <a:rPr lang="nn-NO" sz="3200" dirty="0"/>
              <a:t>Analyser en undervisningsøkt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5738" y="1258381"/>
            <a:ext cx="7045104" cy="78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Font typeface="Arial"/>
              <a:buNone/>
            </a:pPr>
            <a:r>
              <a:rPr lang="nb-NO" sz="2200" dirty="0"/>
              <a:t>Velg</a:t>
            </a:r>
            <a:r>
              <a:rPr lang="nn-NO" sz="2200" dirty="0"/>
              <a:t> en vilkårlig undervisningsøkt du skal gjennomføre. 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Font typeface="Arial"/>
              <a:buNone/>
            </a:pPr>
            <a:endParaRPr lang="nn-NO" sz="2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6961" y="2046857"/>
            <a:ext cx="8143843" cy="38613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000" b="1" dirty="0"/>
              <a:t>Før økta: </a:t>
            </a:r>
            <a:r>
              <a:rPr lang="nb-NO" sz="2000" dirty="0"/>
              <a:t>Lag en «Forklar begrepet»-oppgave til tema for økta.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sz="2000" dirty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000" b="1" dirty="0"/>
              <a:t>Etter økta: </a:t>
            </a:r>
            <a:r>
              <a:rPr lang="nb-NO" sz="2000" dirty="0"/>
              <a:t>Analyser og noter hvordan det fungerte: 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/>
              <a:t>Tilrettela oppgaven for </a:t>
            </a:r>
            <a:r>
              <a:rPr lang="nb-NO" b="1" dirty="0"/>
              <a:t>organisering av kunnskap</a:t>
            </a:r>
            <a:r>
              <a:rPr lang="nb-NO" dirty="0"/>
              <a:t> ved at elevene gjorde koblinger og så sammenhenger</a:t>
            </a:r>
            <a:r>
              <a:rPr lang="nb-NO" b="1" dirty="0"/>
              <a:t> </a:t>
            </a:r>
            <a:r>
              <a:rPr lang="nb-NO" dirty="0"/>
              <a:t>(anvendte kunnskap for å forklare/ fant fram til begrepene)? Hvorfor / hvorfor ikke? 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/>
              <a:t>Hva tror du elevenes </a:t>
            </a:r>
            <a:r>
              <a:rPr lang="nb-NO" b="1" dirty="0"/>
              <a:t>ferdigheter</a:t>
            </a:r>
            <a:r>
              <a:rPr lang="nb-NO" dirty="0"/>
              <a:t> og </a:t>
            </a:r>
            <a:r>
              <a:rPr lang="nb-NO" b="1" dirty="0"/>
              <a:t>holdninger</a:t>
            </a:r>
            <a:r>
              <a:rPr lang="nb-NO" dirty="0"/>
              <a:t> (motivasjon/mestringsforventning) hadde å si for hvordan oppgaven fungerte? Kom gjerne med forslag til tilpasninger. </a:t>
            </a:r>
          </a:p>
        </p:txBody>
      </p:sp>
    </p:spTree>
    <p:extLst>
      <p:ext uri="{BB962C8B-B14F-4D97-AF65-F5344CB8AC3E}">
        <p14:creationId xmlns:p14="http://schemas.microsoft.com/office/powerpoint/2010/main" val="3489373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80" y="2477357"/>
            <a:ext cx="7801641" cy="142703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b-NO" dirty="0">
                <a:solidFill>
                  <a:srgbClr val="268183"/>
                </a:solidFill>
              </a:rPr>
              <a:t>Hva er dybdelæring?</a:t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sz="3600" dirty="0">
                <a:solidFill>
                  <a:srgbClr val="268183"/>
                </a:solidFill>
                <a:cs typeface="Calibri"/>
                <a:sym typeface="Calibri"/>
              </a:rPr>
              <a:t>D</a:t>
            </a:r>
            <a:r>
              <a:rPr lang="nb-NO" sz="3600" dirty="0">
                <a:solidFill>
                  <a:srgbClr val="268183"/>
                </a:solidFill>
                <a:ea typeface="Calibri"/>
                <a:cs typeface="Calibri"/>
                <a:sym typeface="Calibri"/>
              </a:rPr>
              <a:t> – Etterarbeid</a:t>
            </a:r>
            <a:endParaRPr lang="nb-NO" sz="4900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n-NO" dirty="0"/>
              <a:t>Modul 1</a:t>
            </a:r>
          </a:p>
        </p:txBody>
      </p:sp>
    </p:spTree>
    <p:extLst>
      <p:ext uri="{BB962C8B-B14F-4D97-AF65-F5344CB8AC3E}">
        <p14:creationId xmlns:p14="http://schemas.microsoft.com/office/powerpoint/2010/main" val="1538121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775821"/>
              </p:ext>
            </p:extLst>
          </p:nvPr>
        </p:nvGraphicFramePr>
        <p:xfrm>
          <a:off x="965200" y="1825625"/>
          <a:ext cx="71501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500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Del</a:t>
                      </a:r>
                      <a:r>
                        <a:rPr lang="nb-NO" sz="2200" baseline="0" noProof="0" dirty="0"/>
                        <a:t> i grupper</a:t>
                      </a:r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20</a:t>
                      </a:r>
                      <a:r>
                        <a:rPr lang="nb-NO" sz="2200" baseline="0" noProof="0" dirty="0"/>
                        <a:t> </a:t>
                      </a:r>
                      <a:r>
                        <a:rPr lang="nb-NO" sz="2200" noProof="0" dirty="0"/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Oppsummer</a:t>
                      </a:r>
                      <a:r>
                        <a:rPr lang="nb-NO" sz="2200" baseline="0" noProof="0" dirty="0"/>
                        <a:t> i plenum</a:t>
                      </a:r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Målet med modulen og tenk-par-del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13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Veien</a:t>
                      </a:r>
                      <a:r>
                        <a:rPr lang="nb-NO" sz="2200" baseline="0" noProof="0" dirty="0"/>
                        <a:t> videre</a:t>
                      </a:r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  2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8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noProof="0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noProof="0" dirty="0"/>
                        <a:t>45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062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8" y="162995"/>
            <a:ext cx="7583243" cy="1325563"/>
          </a:xfrm>
        </p:spPr>
        <p:txBody>
          <a:bodyPr/>
          <a:lstStyle/>
          <a:p>
            <a:r>
              <a:rPr lang="nb-NO" dirty="0"/>
              <a:t>Mål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5738" y="1626669"/>
            <a:ext cx="7583244" cy="4600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2200" dirty="0"/>
              <a:t>Målet med denne modulen er å reflektere over hva dybdelæring er og hva det har å si for undervisninga di. </a:t>
            </a:r>
          </a:p>
          <a:p>
            <a:pPr marL="0" indent="0">
              <a:buFont typeface="Arial"/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Figuren illustrerer premisser for dybdelæring: </a:t>
            </a:r>
          </a:p>
          <a:p>
            <a:pPr lvl="1"/>
            <a:r>
              <a:rPr lang="nb-NO" sz="2000" dirty="0"/>
              <a:t>Kunnskap må organiseres </a:t>
            </a:r>
          </a:p>
          <a:p>
            <a:pPr lvl="1"/>
            <a:r>
              <a:rPr lang="nb-NO" sz="2000" dirty="0"/>
              <a:t>Ferdigheter må øves inn </a:t>
            </a:r>
          </a:p>
          <a:p>
            <a:pPr lvl="1"/>
            <a:r>
              <a:rPr lang="nb-NO" sz="2000" dirty="0"/>
              <a:t>Holdninger som motivasjon og tro på </a:t>
            </a:r>
            <a:br>
              <a:rPr lang="nb-NO" sz="2000" dirty="0"/>
            </a:br>
            <a:r>
              <a:rPr lang="nb-NO" sz="2000" dirty="0"/>
              <a:t>egne evner må ligge til grunn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251" r="961" b="4625"/>
          <a:stretch/>
        </p:blipFill>
        <p:spPr>
          <a:xfrm>
            <a:off x="5590541" y="3672037"/>
            <a:ext cx="3486082" cy="24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89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8" y="482362"/>
            <a:ext cx="7583243" cy="1068093"/>
          </a:xfrm>
        </p:spPr>
        <p:txBody>
          <a:bodyPr/>
          <a:lstStyle/>
          <a:p>
            <a:r>
              <a:rPr lang="nb-NO" dirty="0"/>
              <a:t>Del i grupper (5 min)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5738" y="1832793"/>
            <a:ext cx="7700204" cy="46177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nb-NO" dirty="0"/>
              <a:t>Hvordan gjennomførte du ordoppgaven med elevene? </a:t>
            </a:r>
          </a:p>
          <a:p>
            <a:pPr marL="800100" lvl="2" indent="-342900">
              <a:lnSpc>
                <a:spcPct val="100000"/>
              </a:lnSpc>
              <a:spcBef>
                <a:spcPts val="1800"/>
              </a:spcBef>
            </a:pPr>
            <a:r>
              <a:rPr lang="nb-NO" sz="2200" dirty="0"/>
              <a:t>Hvilket fag?</a:t>
            </a:r>
          </a:p>
          <a:p>
            <a:pPr marL="800100" lvl="2" indent="-342900">
              <a:lnSpc>
                <a:spcPct val="100000"/>
              </a:lnSpc>
              <a:spcBef>
                <a:spcPts val="1800"/>
              </a:spcBef>
            </a:pPr>
            <a:r>
              <a:rPr lang="nb-NO" sz="2200" dirty="0"/>
              <a:t>Trinn?</a:t>
            </a:r>
          </a:p>
          <a:p>
            <a:pPr marL="800100" lvl="2" indent="-342900">
              <a:lnSpc>
                <a:spcPct val="100000"/>
              </a:lnSpc>
              <a:spcBef>
                <a:spcPts val="1800"/>
              </a:spcBef>
            </a:pPr>
            <a:r>
              <a:rPr lang="nb-NO" sz="2200" dirty="0"/>
              <a:t>Tema?</a:t>
            </a:r>
          </a:p>
          <a:p>
            <a:pPr marL="800100" lvl="2" indent="-342900">
              <a:lnSpc>
                <a:spcPct val="100000"/>
              </a:lnSpc>
              <a:spcBef>
                <a:spcPts val="1800"/>
              </a:spcBef>
            </a:pPr>
            <a:r>
              <a:rPr lang="nb-NO" sz="2200" dirty="0"/>
              <a:t>Hvilke begreper?</a:t>
            </a:r>
          </a:p>
          <a:p>
            <a:pPr marL="800100" lvl="2" indent="-342900">
              <a:lnSpc>
                <a:spcPct val="100000"/>
              </a:lnSpc>
              <a:spcBef>
                <a:spcPts val="1800"/>
              </a:spcBef>
            </a:pPr>
            <a:r>
              <a:rPr lang="nb-NO" sz="2200" dirty="0"/>
              <a:t>Organisering</a:t>
            </a:r>
            <a:r>
              <a:rPr lang="nb-NO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8866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grupper (10 min)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97445" y="1716761"/>
            <a:ext cx="7894380" cy="38613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Hvordan opplevde du at oppgaven fungerte: 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200" dirty="0"/>
              <a:t>Tilrettela oppgaven for </a:t>
            </a:r>
            <a:r>
              <a:rPr lang="nb-NO" sz="2200" b="1" dirty="0"/>
              <a:t>organisering av kunnskap</a:t>
            </a:r>
            <a:r>
              <a:rPr lang="nb-NO" sz="2200" dirty="0"/>
              <a:t> ved at elevene gjorde koblinger og så sammenhenger</a:t>
            </a:r>
            <a:r>
              <a:rPr lang="nb-NO" sz="2200" b="1" dirty="0"/>
              <a:t> </a:t>
            </a:r>
            <a:r>
              <a:rPr lang="nb-NO" sz="2200" dirty="0"/>
              <a:t>(anvendte kunnskap for å forklare/ fant fram til begrepene)? Hvorfor/hvorfor ikke? 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b-NO" sz="2200" dirty="0"/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200" dirty="0"/>
              <a:t>Hvordan tror du elevenes </a:t>
            </a:r>
            <a:r>
              <a:rPr lang="nb-NO" sz="2200" b="1" dirty="0"/>
              <a:t>ferdigheter</a:t>
            </a:r>
            <a:r>
              <a:rPr lang="nb-NO" sz="2200" dirty="0"/>
              <a:t> og </a:t>
            </a:r>
            <a:r>
              <a:rPr lang="nb-NO" sz="2200" b="1" dirty="0"/>
              <a:t>holdninger</a:t>
            </a:r>
            <a:r>
              <a:rPr lang="nb-NO" sz="2200" dirty="0"/>
              <a:t> (motivasjon/mestringsforventning) påvirket hvordan oppgaven fungerte? Forslag til tilpasninger?</a:t>
            </a:r>
          </a:p>
        </p:txBody>
      </p:sp>
    </p:spTree>
    <p:extLst>
      <p:ext uri="{BB962C8B-B14F-4D97-AF65-F5344CB8AC3E}">
        <p14:creationId xmlns:p14="http://schemas.microsoft.com/office/powerpoint/2010/main" val="4188965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8167874" cy="1325563"/>
          </a:xfrm>
        </p:spPr>
        <p:txBody>
          <a:bodyPr/>
          <a:lstStyle/>
          <a:p>
            <a:r>
              <a:rPr lang="nb-NO" dirty="0"/>
              <a:t>Gruppa forbereder deling i plenum (5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Hver gruppe velger </a:t>
            </a:r>
            <a:r>
              <a:rPr lang="nb-NO" sz="2400" i="1" dirty="0"/>
              <a:t>ett</a:t>
            </a:r>
            <a:r>
              <a:rPr lang="nb-NO" sz="2400" dirty="0"/>
              <a:t> eksempel på gjennomføring av «Forklar begrepet»-oppgaven som de vil dele i plenum: 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200" dirty="0"/>
              <a:t>Tilrettela oppgaven for </a:t>
            </a:r>
            <a:r>
              <a:rPr lang="nb-NO" sz="2200" b="1" dirty="0"/>
              <a:t>organisering av kunnskap</a:t>
            </a:r>
            <a:r>
              <a:rPr lang="nb-NO" sz="2200" dirty="0"/>
              <a:t> ved at elevene gjorde koblinger og så sammenhenger</a:t>
            </a:r>
            <a:r>
              <a:rPr lang="nb-NO" sz="2200" b="1" dirty="0"/>
              <a:t> </a:t>
            </a:r>
            <a:r>
              <a:rPr lang="nb-NO" sz="2200" dirty="0"/>
              <a:t>(anvendte kunnskap for å forklare/ fant fram til begrepene)? Hvorfor/hvorfor ikke? </a:t>
            </a:r>
            <a:br>
              <a:rPr lang="nb-NO" sz="2200" dirty="0"/>
            </a:br>
            <a:endParaRPr lang="nb-NO" sz="2200" dirty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200" dirty="0"/>
              <a:t>Hvordan tror du elevenes </a:t>
            </a:r>
            <a:r>
              <a:rPr lang="nb-NO" sz="2200" b="1" dirty="0"/>
              <a:t>ferdigheter</a:t>
            </a:r>
            <a:r>
              <a:rPr lang="nb-NO" sz="2200" dirty="0"/>
              <a:t> og </a:t>
            </a:r>
            <a:r>
              <a:rPr lang="nb-NO" sz="2200" b="1" dirty="0"/>
              <a:t>holdninger</a:t>
            </a:r>
            <a:r>
              <a:rPr lang="nb-NO" sz="2200" dirty="0"/>
              <a:t> (motivasjon/mestringsforventning) påvirket hvordan oppgaven fungerte? Forslag til tilpasninger?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807290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 i plenum (10 min)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71281" y="1799924"/>
            <a:ext cx="7817166" cy="47950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nb-NO" dirty="0"/>
              <a:t>Hver gruppe deler sitt eksempel. </a:t>
            </a:r>
            <a:r>
              <a:rPr lang="nb-NO" sz="2400" dirty="0"/>
              <a:t>Si kort: </a:t>
            </a:r>
            <a:br>
              <a:rPr lang="nb-NO" sz="2400" dirty="0"/>
            </a:br>
            <a:endParaRPr lang="nb-NO" sz="2400" dirty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200" dirty="0"/>
              <a:t>Tilrettela oppgaven for </a:t>
            </a:r>
            <a:r>
              <a:rPr lang="nb-NO" sz="2200" b="1" dirty="0"/>
              <a:t>organisering av kunnskap</a:t>
            </a:r>
            <a:r>
              <a:rPr lang="nb-NO" sz="2200" dirty="0"/>
              <a:t> ved at elevene gjorde koblinger og så sammenhenger</a:t>
            </a:r>
            <a:r>
              <a:rPr lang="nb-NO" sz="2200" b="1" dirty="0"/>
              <a:t> </a:t>
            </a:r>
            <a:r>
              <a:rPr lang="nb-NO" sz="2200" dirty="0"/>
              <a:t>(anvendte kunnskap for å forklare/ fant fram til begrepene)? Hvorfor/hvorfor ikke? 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200" dirty="0"/>
              <a:t>Hvordan tror du elevenes </a:t>
            </a:r>
            <a:r>
              <a:rPr lang="nb-NO" sz="2200" b="1" dirty="0"/>
              <a:t>ferdigheter</a:t>
            </a:r>
            <a:r>
              <a:rPr lang="nb-NO" sz="2200" dirty="0"/>
              <a:t> og </a:t>
            </a:r>
            <a:r>
              <a:rPr lang="nb-NO" sz="2200" b="1" dirty="0"/>
              <a:t>holdninger</a:t>
            </a:r>
            <a:r>
              <a:rPr lang="nb-NO" sz="2200" dirty="0"/>
              <a:t> (motivasjon/mestringsforventning) påvirket hvordan oppgaven fungerte? Forslag til tilpasninger?</a:t>
            </a:r>
            <a:br>
              <a:rPr lang="nb-NO" sz="2400" dirty="0"/>
            </a:b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132199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95738" y="2781701"/>
            <a:ext cx="7583244" cy="329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2400" dirty="0"/>
              <a:t>Målet med denne modulen er å reflektere over hva dybdelæring er og hva det har å si for undervisninga di. </a:t>
            </a:r>
          </a:p>
          <a:p>
            <a:pPr marL="0" indent="0">
              <a:buFont typeface="Arial"/>
              <a:buNone/>
            </a:pPr>
            <a:endParaRPr lang="nb-NO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3214693" y="729840"/>
            <a:ext cx="3965609" cy="1097279"/>
          </a:xfrm>
          <a:prstGeom prst="wedgeRoundRectCallout">
            <a:avLst>
              <a:gd name="adj1" fmla="val -22532"/>
              <a:gd name="adj2" fmla="val 108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Husker du målet med denne modulen?</a:t>
            </a:r>
          </a:p>
        </p:txBody>
      </p:sp>
    </p:spTree>
    <p:extLst>
      <p:ext uri="{BB962C8B-B14F-4D97-AF65-F5344CB8AC3E}">
        <p14:creationId xmlns:p14="http://schemas.microsoft.com/office/powerpoint/2010/main" val="13356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8" y="364576"/>
            <a:ext cx="7583243" cy="1068093"/>
          </a:xfrm>
        </p:spPr>
        <p:txBody>
          <a:bodyPr/>
          <a:lstStyle/>
          <a:p>
            <a:r>
              <a:rPr lang="nb-NO" dirty="0"/>
              <a:t>Tenk-par-del (10 min)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97444" y="1769311"/>
            <a:ext cx="7817166" cy="418872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Hvordan kan du bruke dybdelæringsfiguren i fremtidig undervisningspraksis?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 </a:t>
            </a:r>
          </a:p>
          <a:p>
            <a:r>
              <a:rPr lang="nb-NO" sz="2200" b="1" dirty="0">
                <a:solidFill>
                  <a:schemeClr val="tx2"/>
                </a:solidFill>
              </a:rPr>
              <a:t>Tenk</a:t>
            </a:r>
            <a:r>
              <a:rPr lang="nb-NO" sz="2200" dirty="0"/>
              <a:t> (2 minutter)</a:t>
            </a:r>
          </a:p>
          <a:p>
            <a:r>
              <a:rPr lang="nb-NO" sz="2200" dirty="0"/>
              <a:t>Diskuter i </a:t>
            </a:r>
            <a:r>
              <a:rPr lang="nb-NO" sz="2200" b="1" dirty="0">
                <a:solidFill>
                  <a:schemeClr val="tx2"/>
                </a:solidFill>
              </a:rPr>
              <a:t>par </a:t>
            </a:r>
            <a:r>
              <a:rPr lang="nb-NO" sz="2200" dirty="0"/>
              <a:t>(3 minutter)</a:t>
            </a:r>
          </a:p>
          <a:p>
            <a:r>
              <a:rPr lang="nb-NO" sz="2200" b="1" dirty="0">
                <a:solidFill>
                  <a:schemeClr val="tx2"/>
                </a:solidFill>
              </a:rPr>
              <a:t>Del</a:t>
            </a:r>
            <a:r>
              <a:rPr lang="nb-NO" sz="2200" dirty="0"/>
              <a:t> i plenum (5 minutter)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251" r="961" b="4625"/>
          <a:stretch/>
        </p:blipFill>
        <p:spPr>
          <a:xfrm>
            <a:off x="4378774" y="2820202"/>
            <a:ext cx="4629626" cy="32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2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forarbeid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2513196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Neste modul handler om å skille mellom overflatelæring og dybdelæring og å reflektere over dette i egen undervisning. </a:t>
            </a:r>
          </a:p>
          <a:p>
            <a:pPr marL="0" indent="0">
              <a:buNone/>
            </a:pPr>
            <a:r>
              <a:rPr lang="nn-NO" sz="2200" dirty="0"/>
              <a:t>Se gjennom </a:t>
            </a:r>
            <a:r>
              <a:rPr lang="nn-NO" sz="2200" i="1" dirty="0"/>
              <a:t>Introduksjon </a:t>
            </a:r>
            <a:r>
              <a:rPr lang="nn-NO" sz="2200" dirty="0"/>
              <a:t>og </a:t>
            </a:r>
            <a:r>
              <a:rPr lang="nn-NO" sz="2200" i="1" dirty="0"/>
              <a:t>A – Forarbeid</a:t>
            </a:r>
            <a:r>
              <a:rPr lang="nn-NO" sz="2200" dirty="0"/>
              <a:t> i den modulen.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17506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Kilder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84288" y="2255044"/>
            <a:ext cx="7111504" cy="3597115"/>
          </a:xfrm>
        </p:spPr>
        <p:txBody>
          <a:bodyPr>
            <a:normAutofit fontScale="85000" lnSpcReduction="10000"/>
          </a:bodyPr>
          <a:lstStyle/>
          <a:p>
            <a:pPr marL="446088" indent="-446088" algn="l"/>
            <a:r>
              <a:rPr lang="en-US" dirty="0"/>
              <a:t>Blackwell, </a:t>
            </a:r>
            <a:r>
              <a:rPr lang="en-US" dirty="0" err="1"/>
              <a:t>Trzesniewski</a:t>
            </a:r>
            <a:r>
              <a:rPr lang="en-US" dirty="0"/>
              <a:t>, og Dweck (2007). Theories of intelligence and achievement across the junior high school transition. </a:t>
            </a:r>
            <a:r>
              <a:rPr lang="en-US" i="1" dirty="0"/>
              <a:t>Child Development, 78, </a:t>
            </a:r>
            <a:r>
              <a:rPr lang="en-US" dirty="0"/>
              <a:t>246–263</a:t>
            </a:r>
          </a:p>
          <a:p>
            <a:pPr marL="446088" indent="-446088" algn="l"/>
            <a:r>
              <a:rPr lang="en-US" dirty="0"/>
              <a:t>Mayer, R.E. (2010). Applying the science of learning. Upper Saddle River, NJ: Pearson</a:t>
            </a:r>
          </a:p>
          <a:p>
            <a:pPr marL="446088" indent="-446088" algn="l"/>
            <a:r>
              <a:rPr lang="en-US" dirty="0"/>
              <a:t>Meld. </a:t>
            </a:r>
            <a:r>
              <a:rPr lang="nb-NO" dirty="0"/>
              <a:t>St. 28, Fag – Fordypning – Forståelse</a:t>
            </a:r>
          </a:p>
          <a:p>
            <a:pPr marL="446088" indent="-446088" algn="l"/>
            <a:r>
              <a:rPr lang="nb-NO" dirty="0"/>
              <a:t>NOU 2014:7 Elevens læring i fremtidens skole</a:t>
            </a:r>
          </a:p>
          <a:p>
            <a:pPr marL="446088" indent="-446088" algn="l"/>
            <a:r>
              <a:rPr lang="nb-NO" dirty="0"/>
              <a:t>NOU 2015:8 Fremtidens skole</a:t>
            </a:r>
          </a:p>
          <a:p>
            <a:pPr marL="446088" indent="-446088" algn="l"/>
            <a:r>
              <a:rPr lang="en-US" dirty="0"/>
              <a:t>Pellegrino, J. W og Hilton, M. J. (2012). Education for Life and Work. Developing Transferable Knowledge and Skills in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  <a:p>
            <a:pPr marL="446088" indent="-446088" algn="l"/>
            <a:r>
              <a:rPr lang="en-US" dirty="0" err="1"/>
              <a:t>Ritchart</a:t>
            </a:r>
            <a:r>
              <a:rPr lang="en-US" dirty="0"/>
              <a:t> </a:t>
            </a:r>
            <a:r>
              <a:rPr lang="en-US" dirty="0" err="1"/>
              <a:t>mfl</a:t>
            </a:r>
            <a:r>
              <a:rPr lang="en-US" dirty="0"/>
              <a:t>. (2011). Making Thinking Visible</a:t>
            </a:r>
          </a:p>
          <a:p>
            <a:pPr marL="446088" indent="-446088" algn="l"/>
            <a:r>
              <a:rPr lang="en-US" dirty="0"/>
              <a:t>Schneider, M. </a:t>
            </a:r>
            <a:r>
              <a:rPr lang="en-US" dirty="0" err="1"/>
              <a:t>og</a:t>
            </a:r>
            <a:r>
              <a:rPr lang="en-US" dirty="0"/>
              <a:t> Stern E. (2010). The cognitive perspective on learning. OECD</a:t>
            </a:r>
            <a:endParaRPr lang="nb-NO" dirty="0"/>
          </a:p>
          <a:p>
            <a:pPr marL="446088" indent="-446088" algn="l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711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Oppsummer i grupper (10 </a:t>
            </a:r>
            <a:r>
              <a:rPr lang="nb-NO" dirty="0"/>
              <a:t>min</a:t>
            </a:r>
            <a:r>
              <a:rPr lang="nn-NO" dirty="0"/>
              <a:t>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Bruk notatene fra </a:t>
            </a:r>
            <a:r>
              <a:rPr lang="nb-NO" sz="2200" i="1" dirty="0"/>
              <a:t>A – Forarbeid </a:t>
            </a:r>
            <a:r>
              <a:rPr lang="nb-NO" sz="2200" dirty="0"/>
              <a:t>og diskuter i grupper på tre–fire personer: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Hva var kjent for deg?</a:t>
            </a:r>
          </a:p>
          <a:p>
            <a:r>
              <a:rPr lang="nb-NO" sz="2200" dirty="0"/>
              <a:t>Hva var nytt?</a:t>
            </a:r>
          </a:p>
          <a:p>
            <a:r>
              <a:rPr lang="nb-NO" sz="2200" dirty="0"/>
              <a:t>Har du vektlagt noe av dette i undervisningen din?  </a:t>
            </a:r>
          </a:p>
          <a:p>
            <a:pPr marL="0" indent="0">
              <a:lnSpc>
                <a:spcPct val="100000"/>
              </a:lnSpc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34153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/>
              <a:t>Felles oppsummering (5 </a:t>
            </a:r>
            <a:r>
              <a:rPr lang="nb-NO" dirty="0"/>
              <a:t>min</a:t>
            </a:r>
            <a:r>
              <a:rPr lang="nn-NO" dirty="0"/>
              <a:t>)</a:t>
            </a:r>
            <a:endParaRPr lang="nn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Hver gruppe presenterer kort hva de har snakket om:</a:t>
            </a:r>
          </a:p>
          <a:p>
            <a:r>
              <a:rPr lang="nb-NO" sz="2200" dirty="0"/>
              <a:t>Hva var kjent for deg?</a:t>
            </a:r>
          </a:p>
          <a:p>
            <a:r>
              <a:rPr lang="nb-NO" sz="2200" dirty="0"/>
              <a:t>Hva var nytt?</a:t>
            </a:r>
          </a:p>
          <a:p>
            <a:r>
              <a:rPr lang="nb-NO" sz="2200" dirty="0"/>
              <a:t>Har dere vektlagt noe av dette i egen undervisning?  </a:t>
            </a:r>
          </a:p>
        </p:txBody>
      </p:sp>
    </p:spTree>
    <p:extLst>
      <p:ext uri="{BB962C8B-B14F-4D97-AF65-F5344CB8AC3E}">
        <p14:creationId xmlns:p14="http://schemas.microsoft.com/office/powerpoint/2010/main" val="332037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Faglig påfyll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20 </a:t>
            </a:r>
            <a:r>
              <a:rPr lang="nb-NO" dirty="0"/>
              <a:t>minutter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5366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8053189" cy="1325563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Dybdelæring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9" y="1690689"/>
            <a:ext cx="7705336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Målet med dybdelæring at elevene utvikler</a:t>
            </a:r>
            <a:r>
              <a:rPr lang="nb-NO" sz="2200" b="1" dirty="0"/>
              <a:t> robuste mentale nettverk </a:t>
            </a:r>
            <a:r>
              <a:rPr lang="nb-NO" sz="2200" dirty="0"/>
              <a:t>som gjør dem i stand til å: </a:t>
            </a:r>
            <a:br>
              <a:rPr lang="nb-NO" sz="2200" dirty="0"/>
            </a:br>
            <a:endParaRPr lang="nb-NO" sz="2200" dirty="0"/>
          </a:p>
          <a:p>
            <a:pPr lvl="1"/>
            <a:r>
              <a:rPr lang="nb-NO" sz="2200" dirty="0"/>
              <a:t>overføre kunnskap til nye situasjoner</a:t>
            </a:r>
          </a:p>
          <a:p>
            <a:pPr lvl="1"/>
            <a:r>
              <a:rPr lang="nb-NO" sz="2200" dirty="0"/>
              <a:t>se komplekse sammenhenger  </a:t>
            </a:r>
          </a:p>
          <a:p>
            <a:pPr lvl="1"/>
            <a:endParaRPr lang="nn-NO" sz="2200" dirty="0"/>
          </a:p>
          <a:p>
            <a:pPr marL="457200" lvl="1" indent="0">
              <a:buNone/>
            </a:pPr>
            <a:endParaRPr lang="nn-NO" sz="1800" dirty="0"/>
          </a:p>
          <a:p>
            <a:pPr marL="0" indent="0">
              <a:buNone/>
            </a:pPr>
            <a:endParaRPr lang="nn-NO" sz="2200" dirty="0"/>
          </a:p>
          <a:p>
            <a:pPr lvl="1"/>
            <a:endParaRPr lang="nn-NO" sz="1800" dirty="0"/>
          </a:p>
        </p:txBody>
      </p:sp>
      <p:pic>
        <p:nvPicPr>
          <p:cNvPr id="4" name="Picture 2" descr="A, I, Ai, Anatomy, Artificial Intelligence, B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37" y="2329314"/>
            <a:ext cx="2298994" cy="196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423306" y="4049513"/>
            <a:ext cx="5487152" cy="1821496"/>
          </a:xfrm>
          <a:prstGeom prst="wedgeRoundRectCallout">
            <a:avLst>
              <a:gd name="adj1" fmla="val 47161"/>
              <a:gd name="adj2" fmla="val 747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Figuren på neste side oppsummerer innhold fra artikkelen om dybdelæring. Den viser hvordan kunnskap, ferdigheter og holdninger henger sammen.</a:t>
            </a:r>
          </a:p>
        </p:txBody>
      </p:sp>
    </p:spTree>
    <p:extLst>
      <p:ext uri="{BB962C8B-B14F-4D97-AF65-F5344CB8AC3E}">
        <p14:creationId xmlns:p14="http://schemas.microsoft.com/office/powerpoint/2010/main" val="27731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998" y="355008"/>
            <a:ext cx="5413863" cy="1325563"/>
          </a:xfrm>
        </p:spPr>
        <p:txBody>
          <a:bodyPr>
            <a:normAutofit fontScale="90000"/>
          </a:bodyPr>
          <a:lstStyle/>
          <a:p>
            <a:r>
              <a:rPr lang="nb-NO" dirty="0"/>
              <a:t>Dybdelæring</a:t>
            </a:r>
            <a:br>
              <a:rPr lang="nb-NO" dirty="0"/>
            </a:br>
            <a:br>
              <a:rPr lang="nn-NO" dirty="0"/>
            </a:br>
            <a:endParaRPr lang="nn-NO" dirty="0"/>
          </a:p>
        </p:txBody>
      </p:sp>
      <p:pic>
        <p:nvPicPr>
          <p:cNvPr id="3074" name="Picture 2" descr="A, I, Ai, Anatomy, Artificial Intelligence, B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41" y="2611792"/>
            <a:ext cx="3646000" cy="311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rrow, Left, Right, Down, Up, Blue, Directions, Shadows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5" t="26934" r="544" b="31804"/>
          <a:stretch/>
        </p:blipFill>
        <p:spPr bwMode="auto">
          <a:xfrm>
            <a:off x="2540170" y="1313740"/>
            <a:ext cx="2921967" cy="19237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1F93F9C8-5FEC-4953-B1D9-ED59869C7393}"/>
              </a:ext>
            </a:extLst>
          </p:cNvPr>
          <p:cNvSpPr/>
          <p:nvPr/>
        </p:nvSpPr>
        <p:spPr>
          <a:xfrm>
            <a:off x="1246130" y="1680571"/>
            <a:ext cx="1818989" cy="1187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2400" dirty="0">
              <a:solidFill>
                <a:schemeClr val="tx2"/>
              </a:solidFill>
            </a:endParaRPr>
          </a:p>
          <a:p>
            <a:pPr algn="ctr"/>
            <a:r>
              <a:rPr lang="nn-NO" sz="2400" b="1" dirty="0">
                <a:solidFill>
                  <a:schemeClr val="tx2"/>
                </a:solidFill>
              </a:rPr>
              <a:t>Kunnskap </a:t>
            </a:r>
          </a:p>
          <a:p>
            <a:pPr algn="ctr"/>
            <a:r>
              <a:rPr lang="nn-NO" dirty="0">
                <a:solidFill>
                  <a:schemeClr val="tx2"/>
                </a:solidFill>
              </a:rPr>
              <a:t>fakta, modeller, teori, lover</a:t>
            </a:r>
          </a:p>
          <a:p>
            <a:pPr algn="ctr"/>
            <a:endParaRPr lang="nn-NO" sz="24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644" y="5725814"/>
            <a:ext cx="1804428" cy="92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 rot="161220">
            <a:off x="2963546" y="1697228"/>
            <a:ext cx="1955319" cy="933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Må organiseres</a:t>
            </a:r>
          </a:p>
        </p:txBody>
      </p:sp>
      <p:sp>
        <p:nvSpPr>
          <p:cNvPr id="21" name="Rectangle 20"/>
          <p:cNvSpPr/>
          <p:nvPr/>
        </p:nvSpPr>
        <p:spPr>
          <a:xfrm rot="21136452">
            <a:off x="2833674" y="4915577"/>
            <a:ext cx="1955319" cy="933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Må styrkast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140" y="743746"/>
            <a:ext cx="7995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dirty="0"/>
              <a:t>består av kunnskap, ferdigheter og holdninger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09814" y="3247237"/>
            <a:ext cx="2310854" cy="1224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2"/>
                </a:solidFill>
              </a:rPr>
              <a:t>Målet er</a:t>
            </a:r>
            <a:br>
              <a:rPr lang="nb-NO" sz="2400" b="1" dirty="0">
                <a:solidFill>
                  <a:schemeClr val="tx2"/>
                </a:solidFill>
              </a:rPr>
            </a:br>
            <a:r>
              <a:rPr lang="nb-NO" sz="2400" b="1" dirty="0">
                <a:solidFill>
                  <a:schemeClr val="tx2"/>
                </a:solidFill>
              </a:rPr>
              <a:t>robuste mentale nettverk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64854" y="4818766"/>
            <a:ext cx="3884436" cy="1127271"/>
          </a:xfrm>
          <a:prstGeom prst="wedgeRoundRectCallout">
            <a:avLst>
              <a:gd name="adj1" fmla="val 34159"/>
              <a:gd name="adj2" fmla="val -1444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... for at eleven skal gjøre koblinger og se sammenhenger</a:t>
            </a:r>
          </a:p>
        </p:txBody>
      </p:sp>
    </p:spTree>
    <p:extLst>
      <p:ext uri="{BB962C8B-B14F-4D97-AF65-F5344CB8AC3E}">
        <p14:creationId xmlns:p14="http://schemas.microsoft.com/office/powerpoint/2010/main" val="365741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25270</TotalTime>
  <Words>1874</Words>
  <Application>Microsoft Office PowerPoint</Application>
  <PresentationFormat>Skjermfremvisning (4:3)</PresentationFormat>
  <Paragraphs>286</Paragraphs>
  <Slides>41</Slides>
  <Notes>32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41</vt:i4>
      </vt:variant>
    </vt:vector>
  </HeadingPairs>
  <TitlesOfParts>
    <vt:vector size="46" baseType="lpstr">
      <vt:lpstr>Arial</vt:lpstr>
      <vt:lpstr>Calibri</vt:lpstr>
      <vt:lpstr>Comic Sans MS</vt:lpstr>
      <vt:lpstr>Wingdings</vt:lpstr>
      <vt:lpstr>Office-tema</vt:lpstr>
      <vt:lpstr>Hva er dybdelæring? B – Samarbeid</vt:lpstr>
      <vt:lpstr>Mål</vt:lpstr>
      <vt:lpstr>Tidsplan for denne økta</vt:lpstr>
      <vt:lpstr>Oppsummer forarbeid</vt:lpstr>
      <vt:lpstr>Oppsummer i grupper (10 min)</vt:lpstr>
      <vt:lpstr>Felles oppsummering (5 min)</vt:lpstr>
      <vt:lpstr>Faglig påfyll</vt:lpstr>
      <vt:lpstr>Dybdelæring</vt:lpstr>
      <vt:lpstr>Dybdelæring  </vt:lpstr>
      <vt:lpstr>Dybdelæring  </vt:lpstr>
      <vt:lpstr>Dybdelæring  </vt:lpstr>
      <vt:lpstr>Diskuter i grupper (3 min)</vt:lpstr>
      <vt:lpstr>Hvordan tilrettelegge for at eleven organiserer kunnskap i nettverk?</vt:lpstr>
      <vt:lpstr>Diskuter i grupper (3 minutter)</vt:lpstr>
      <vt:lpstr>Hva innebærer det at elevene må øve inn ferdigheter?</vt:lpstr>
      <vt:lpstr>Diskuter i grupper (3 min)</vt:lpstr>
      <vt:lpstr>Hvordan tilrettelegge for holdninger som motivasjon og tro på egne evner?</vt:lpstr>
      <vt:lpstr>Premisser for dybdelæring: </vt:lpstr>
      <vt:lpstr>Elevoppgave:  Forklar begrepet</vt:lpstr>
      <vt:lpstr>Forklar begrepet! (7 min)</vt:lpstr>
      <vt:lpstr>Oppsummer i plenum (3 min)</vt:lpstr>
      <vt:lpstr>Diskuter i grupper</vt:lpstr>
      <vt:lpstr>Diskuter i grupper (3 min)</vt:lpstr>
      <vt:lpstr>Hvordan kan ordoppgaven bidra til organisering av kunnskap i nettverk? </vt:lpstr>
      <vt:lpstr>Diskuter i grupper (3 min)</vt:lpstr>
      <vt:lpstr>Hvilke ferdigheter trenger elevene for å gjøre ordoppgaven?</vt:lpstr>
      <vt:lpstr>Diskuter i grupper (3 min)</vt:lpstr>
      <vt:lpstr>Hvordan kan ordoppgaven tilrettelegge for motivasjon og tro på egne evner? </vt:lpstr>
      <vt:lpstr>Forbered utprøving</vt:lpstr>
      <vt:lpstr>Analyser en undervisningsøkt</vt:lpstr>
      <vt:lpstr>Hva er dybdelæring? D – Etterarbeid</vt:lpstr>
      <vt:lpstr>Tidsplan for denne økta</vt:lpstr>
      <vt:lpstr>Mål</vt:lpstr>
      <vt:lpstr>Del i grupper (5 min)</vt:lpstr>
      <vt:lpstr>Del i grupper (10 min)</vt:lpstr>
      <vt:lpstr>Gruppa forbereder deling i plenum (5 min)</vt:lpstr>
      <vt:lpstr>Oppsummer i plenum (10 min)</vt:lpstr>
      <vt:lpstr>PowerPoint-presentasjon</vt:lpstr>
      <vt:lpstr>Tenk-par-del (10 min)</vt:lpstr>
      <vt:lpstr>Veien videre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Øystein Sørborg</cp:lastModifiedBy>
  <cp:revision>1881</cp:revision>
  <cp:lastPrinted>2019-04-08T07:56:44Z</cp:lastPrinted>
  <dcterms:created xsi:type="dcterms:W3CDTF">2017-08-11T05:42:55Z</dcterms:created>
  <dcterms:modified xsi:type="dcterms:W3CDTF">2020-04-08T11:57:57Z</dcterms:modified>
</cp:coreProperties>
</file>