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4" r:id="rId2"/>
    <p:sldId id="315" r:id="rId3"/>
    <p:sldId id="363" r:id="rId4"/>
    <p:sldId id="356" r:id="rId5"/>
    <p:sldId id="330" r:id="rId6"/>
    <p:sldId id="385" r:id="rId7"/>
    <p:sldId id="372" r:id="rId8"/>
    <p:sldId id="373" r:id="rId9"/>
    <p:sldId id="332" r:id="rId10"/>
    <p:sldId id="335" r:id="rId11"/>
    <p:sldId id="375" r:id="rId12"/>
    <p:sldId id="377" r:id="rId13"/>
    <p:sldId id="345" r:id="rId14"/>
    <p:sldId id="379" r:id="rId15"/>
    <p:sldId id="384" r:id="rId16"/>
    <p:sldId id="360" r:id="rId17"/>
    <p:sldId id="334" r:id="rId18"/>
    <p:sldId id="382" r:id="rId19"/>
    <p:sldId id="367" r:id="rId20"/>
    <p:sldId id="386" r:id="rId21"/>
    <p:sldId id="365" r:id="rId22"/>
    <p:sldId id="350" r:id="rId23"/>
    <p:sldId id="370" r:id="rId24"/>
    <p:sldId id="371" r:id="rId25"/>
    <p:sldId id="339" r:id="rId26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4EEEE"/>
    <a:srgbClr val="037F83"/>
    <a:srgbClr val="268183"/>
    <a:srgbClr val="444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iddels stil 4 - aks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83657" autoAdjust="0"/>
  </p:normalViewPr>
  <p:slideViewPr>
    <p:cSldViewPr snapToGrid="0" snapToObjects="1">
      <p:cViewPr varScale="1">
        <p:scale>
          <a:sx n="89" d="100"/>
          <a:sy n="89" d="100"/>
        </p:scale>
        <p:origin x="15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30.06.2020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30.06.2020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456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927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7157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34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215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1_Tittel og innhold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2125" y="0"/>
            <a:ext cx="381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63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  <p:sldLayoutId id="214748367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fag.no/stoffegenskaper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Samtale i naturfag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9768" y="221290"/>
            <a:ext cx="8672052" cy="1325563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I hvilken grad kjenner du deg igjen i disse påstandene? (5 </a:t>
            </a:r>
            <a:r>
              <a:rPr lang="nb-NO" dirty="0" smtClean="0"/>
              <a:t>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Bildeforklaring formet som et avrundet rektangel 3"/>
          <p:cNvSpPr/>
          <p:nvPr/>
        </p:nvSpPr>
        <p:spPr>
          <a:xfrm>
            <a:off x="1200647" y="2130938"/>
            <a:ext cx="5518205" cy="449775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smtClean="0">
                <a:solidFill>
                  <a:schemeClr val="tx1"/>
                </a:solidFill>
              </a:rPr>
              <a:t>Læreren snakker 70–80 % av tida.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5" name="Bildeforklaring formet som et avrundet rektangel 4"/>
          <p:cNvSpPr/>
          <p:nvPr/>
        </p:nvSpPr>
        <p:spPr>
          <a:xfrm>
            <a:off x="1200647" y="2630551"/>
            <a:ext cx="5518205" cy="431785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>
                <a:solidFill>
                  <a:schemeClr val="tx1"/>
                </a:solidFill>
              </a:rPr>
              <a:t>Læreren stiller 200–300 spørsmål per dag.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1200647" y="5281349"/>
            <a:ext cx="5518204" cy="670620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>
                <a:solidFill>
                  <a:schemeClr val="tx1"/>
                </a:solidFill>
              </a:rPr>
              <a:t>70 % av svarene fra elevene varer mindre enn 5 sekunder (3 ord).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7" name="Bildeforklaring formet som et avrundet rektangel 6"/>
          <p:cNvSpPr/>
          <p:nvPr/>
        </p:nvSpPr>
        <p:spPr>
          <a:xfrm>
            <a:off x="2083242" y="3115288"/>
            <a:ext cx="4635609" cy="670620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b-NO" sz="2200" dirty="0" smtClean="0">
                <a:solidFill>
                  <a:schemeClr val="tx1"/>
                </a:solidFill>
              </a:rPr>
              <a:t>60 % av spørsmålene handler om å huske fakta.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8" name="Bildeforklaring formet som et avrundet rektangel 7"/>
          <p:cNvSpPr/>
          <p:nvPr/>
        </p:nvSpPr>
        <p:spPr>
          <a:xfrm>
            <a:off x="2083243" y="3836266"/>
            <a:ext cx="4635608" cy="670620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b-NO" sz="2200" dirty="0" smtClean="0">
                <a:solidFill>
                  <a:schemeClr val="tx1"/>
                </a:solidFill>
              </a:rPr>
              <a:t>20 % handler om prosedyre.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9" name="Bildeforklaring formet som et avrundet rektangel 8"/>
          <p:cNvSpPr/>
          <p:nvPr/>
        </p:nvSpPr>
        <p:spPr>
          <a:xfrm>
            <a:off x="2083242" y="4550617"/>
            <a:ext cx="4635609" cy="670620"/>
          </a:xfrm>
          <a:prstGeom prst="wedgeRoundRectCallout">
            <a:avLst>
              <a:gd name="adj1" fmla="val -59797"/>
              <a:gd name="adj2" fmla="val 31673"/>
              <a:gd name="adj3" fmla="val 16667"/>
            </a:avLst>
          </a:prstGeom>
          <a:solidFill>
            <a:srgbClr val="D4E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b-NO" sz="2200" dirty="0" smtClean="0">
                <a:solidFill>
                  <a:schemeClr val="tx1"/>
                </a:solidFill>
              </a:rPr>
              <a:t>Under 5 % handler om å diskutere ideer.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6718852" y="4495189"/>
            <a:ext cx="2245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Dette er hentet fra </a:t>
            </a:r>
            <a:r>
              <a:rPr lang="nb-NO" dirty="0" smtClean="0"/>
              <a:t>ei </a:t>
            </a:r>
            <a:r>
              <a:rPr lang="nb-NO" dirty="0"/>
              <a:t>sammenfatning av mange internasjonale </a:t>
            </a:r>
            <a:r>
              <a:rPr lang="nb-NO" dirty="0" err="1" smtClean="0"/>
              <a:t>forskningsstudier</a:t>
            </a:r>
            <a:r>
              <a:rPr lang="nb-NO" dirty="0" smtClean="0"/>
              <a:t> (</a:t>
            </a:r>
            <a:r>
              <a:rPr lang="nb-NO" dirty="0" err="1" smtClean="0"/>
              <a:t>Hattie</a:t>
            </a:r>
            <a:r>
              <a:rPr lang="nb-NO" dirty="0" smtClean="0"/>
              <a:t>, 2012).</a:t>
            </a: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599768" y="1598223"/>
            <a:ext cx="36102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200" dirty="0"/>
              <a:t>Diskuter påstand for påstand. </a:t>
            </a:r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949158" cy="1325563"/>
          </a:xfrm>
        </p:spPr>
        <p:txBody>
          <a:bodyPr>
            <a:noAutofit/>
          </a:bodyPr>
          <a:lstStyle/>
          <a:p>
            <a:pPr algn="l"/>
            <a:r>
              <a:rPr lang="nb-NO" sz="2400" dirty="0" smtClean="0"/>
              <a:t>Leseoppdrag</a:t>
            </a:r>
            <a:r>
              <a:rPr lang="nb-NO" sz="2400" dirty="0"/>
              <a:t>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Gjett hva </a:t>
            </a:r>
            <a:r>
              <a:rPr lang="nb-NO" dirty="0" err="1" smtClean="0"/>
              <a:t>lærer’n</a:t>
            </a:r>
            <a:r>
              <a:rPr lang="nb-NO" dirty="0" smtClean="0"/>
              <a:t> tenker på (10 </a:t>
            </a:r>
            <a:r>
              <a:rPr lang="nb-NO" dirty="0" smtClean="0"/>
              <a:t>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b-NO" sz="2200" dirty="0" smtClean="0"/>
              <a:t>Les individuelt </a:t>
            </a:r>
            <a:r>
              <a:rPr lang="nb-NO" sz="2200" dirty="0"/>
              <a:t>fram til </a:t>
            </a:r>
            <a:r>
              <a:rPr lang="nb-NO" sz="2200" i="1" dirty="0" smtClean="0"/>
              <a:t>Hva </a:t>
            </a:r>
            <a:r>
              <a:rPr lang="nb-NO" sz="2200" i="1" dirty="0"/>
              <a:t>vil det si i praksis</a:t>
            </a:r>
            <a:r>
              <a:rPr lang="nb-NO" sz="2200" i="1" dirty="0" smtClean="0"/>
              <a:t>? Et eksempel fra en norsk naturfagstime</a:t>
            </a:r>
            <a:r>
              <a:rPr lang="nb-NO" sz="2200" dirty="0" smtClean="0"/>
              <a:t>.</a:t>
            </a:r>
            <a:endParaRPr lang="nb-NO" sz="2200" dirty="0"/>
          </a:p>
          <a:p>
            <a:pPr marL="0" indent="0">
              <a:spcAft>
                <a:spcPts val="1200"/>
              </a:spcAft>
              <a:buNone/>
            </a:pPr>
            <a:r>
              <a:rPr lang="nb-NO" sz="2200" dirty="0"/>
              <a:t>Under lesing:</a:t>
            </a:r>
          </a:p>
          <a:p>
            <a:pPr lvl="1">
              <a:spcAft>
                <a:spcPts val="1200"/>
              </a:spcAft>
            </a:pPr>
            <a:r>
              <a:rPr lang="nb-NO" sz="2200" dirty="0"/>
              <a:t>Strek under de fire kommunikasjonsformene som omtales i teksten.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b-NO" sz="2200" dirty="0"/>
              <a:t>Etter lesing:</a:t>
            </a:r>
          </a:p>
          <a:p>
            <a:pPr lvl="1">
              <a:spcAft>
                <a:spcPts val="1200"/>
              </a:spcAft>
            </a:pPr>
            <a:r>
              <a:rPr lang="nb-NO" sz="2200" dirty="0" smtClean="0"/>
              <a:t>Bruker du alle de </a:t>
            </a:r>
            <a:r>
              <a:rPr lang="nb-NO" sz="2200" dirty="0"/>
              <a:t>fire </a:t>
            </a:r>
            <a:r>
              <a:rPr lang="nb-NO" sz="2200" dirty="0" smtClean="0"/>
              <a:t>kommunikasjonsformene like ofte når du underviser i naturfag? </a:t>
            </a:r>
          </a:p>
          <a:p>
            <a:pPr lvl="1">
              <a:spcAft>
                <a:spcPts val="1200"/>
              </a:spcAft>
            </a:pPr>
            <a:r>
              <a:rPr lang="nb-NO" sz="2200" dirty="0" smtClean="0"/>
              <a:t>Noter et </a:t>
            </a:r>
            <a:r>
              <a:rPr lang="nb-NO" sz="2200" dirty="0"/>
              <a:t>eksempel fra </a:t>
            </a:r>
            <a:r>
              <a:rPr lang="nb-NO" sz="2200" dirty="0" smtClean="0"/>
              <a:t>en kommunikasjonsform </a:t>
            </a:r>
            <a:r>
              <a:rPr lang="nb-NO" sz="2200" dirty="0"/>
              <a:t>du bruker </a:t>
            </a:r>
            <a:r>
              <a:rPr lang="nb-NO" sz="2200" dirty="0" smtClean="0"/>
              <a:t>ofte.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nb-NO" sz="2200" dirty="0" smtClean="0"/>
          </a:p>
          <a:p>
            <a:pPr lvl="1">
              <a:spcAft>
                <a:spcPts val="1200"/>
              </a:spcAft>
            </a:pPr>
            <a:endParaRPr lang="nb-NO" sz="2200" dirty="0"/>
          </a:p>
          <a:p>
            <a:pPr>
              <a:spcAft>
                <a:spcPts val="12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14540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/>
        </p:nvSpPr>
        <p:spPr>
          <a:xfrm>
            <a:off x="692209" y="6294909"/>
            <a:ext cx="17860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3669" y="194305"/>
            <a:ext cx="7665313" cy="669854"/>
          </a:xfrm>
        </p:spPr>
        <p:txBody>
          <a:bodyPr>
            <a:normAutofit/>
          </a:bodyPr>
          <a:lstStyle/>
          <a:p>
            <a:r>
              <a:rPr lang="nb-NO" dirty="0" smtClean="0"/>
              <a:t>Kommunikasjonsformer (5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813669" y="1097727"/>
            <a:ext cx="7325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Del eksempler på bruk av ulike kommunikasjonsformer.</a:t>
            </a:r>
            <a:endParaRPr lang="nb-NO" sz="22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610777"/>
              </p:ext>
            </p:extLst>
          </p:nvPr>
        </p:nvGraphicFramePr>
        <p:xfrm>
          <a:off x="34184" y="1847247"/>
          <a:ext cx="9084178" cy="46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725">
                <a:tc>
                  <a:txBody>
                    <a:bodyPr/>
                    <a:lstStyle/>
                    <a:p>
                      <a:endParaRPr lang="nb-NO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Flere stemmer</a:t>
                      </a:r>
                    </a:p>
                    <a:p>
                      <a:r>
                        <a:rPr lang="nb-NO" sz="2200" b="0" dirty="0" smtClean="0"/>
                        <a:t>(Interaktiv)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Lærerens stemme</a:t>
                      </a:r>
                    </a:p>
                    <a:p>
                      <a:r>
                        <a:rPr lang="nb-NO" sz="2200" b="0" dirty="0" smtClean="0"/>
                        <a:t>(Ikke-interaktiv)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139">
                <a:tc>
                  <a:txBody>
                    <a:bodyPr/>
                    <a:lstStyle/>
                    <a:p>
                      <a:r>
                        <a:rPr lang="nb-NO" sz="2200" b="0" dirty="0" smtClean="0">
                          <a:solidFill>
                            <a:schemeClr val="bg1"/>
                          </a:solidFill>
                        </a:rPr>
                        <a:t>Bruker elevenes ideer</a:t>
                      </a:r>
                    </a:p>
                    <a:p>
                      <a:r>
                        <a:rPr lang="nb-NO" sz="2200" b="0" dirty="0" smtClean="0">
                          <a:solidFill>
                            <a:schemeClr val="bg1"/>
                          </a:solidFill>
                        </a:rPr>
                        <a:t>(Dialogisk)</a:t>
                      </a:r>
                      <a:endParaRPr lang="nb-NO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200" b="1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 Lærer tar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hensyn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 til elevenes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oppfatninger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. Felles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utforskning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 av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ideer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. Kartlegging av elevenes forkunnskaper. Diskusjon.</a:t>
                      </a:r>
                    </a:p>
                    <a:p>
                      <a:endParaRPr lang="nb-NO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200" b="1" dirty="0" smtClean="0">
                          <a:latin typeface="+mn-lt"/>
                          <a:cs typeface="Calibri"/>
                        </a:rPr>
                        <a:t>B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 Gjennomgang av ulike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synspunkter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. Oppsummering av elevenes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ideer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 eller av ulike faglige </a:t>
                      </a:r>
                      <a:r>
                        <a:rPr lang="nn-NO" sz="2200" dirty="0" err="1" smtClean="0">
                          <a:latin typeface="+mn-lt"/>
                          <a:cs typeface="Calibri"/>
                        </a:rPr>
                        <a:t>synspunkter</a:t>
                      </a:r>
                      <a:r>
                        <a:rPr lang="nn-NO" sz="2200" dirty="0" smtClean="0"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endParaRPr lang="nb-NO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941">
                <a:tc>
                  <a:txBody>
                    <a:bodyPr/>
                    <a:lstStyle/>
                    <a:p>
                      <a:r>
                        <a:rPr lang="nb-NO" sz="2200" b="0" dirty="0" smtClean="0">
                          <a:solidFill>
                            <a:schemeClr val="bg1"/>
                          </a:solidFill>
                        </a:rPr>
                        <a:t>Fokus</a:t>
                      </a:r>
                      <a:r>
                        <a:rPr lang="nb-NO" sz="2200" b="0" baseline="0" dirty="0" smtClean="0">
                          <a:solidFill>
                            <a:schemeClr val="bg1"/>
                          </a:solidFill>
                        </a:rPr>
                        <a:t> på det «riktige» svaret</a:t>
                      </a:r>
                    </a:p>
                    <a:p>
                      <a:r>
                        <a:rPr lang="nb-NO" sz="2200" b="0" dirty="0" smtClean="0">
                          <a:solidFill>
                            <a:schemeClr val="bg1"/>
                          </a:solidFill>
                        </a:rPr>
                        <a:t>(Autoritativ)</a:t>
                      </a:r>
                      <a:endParaRPr lang="nb-NO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2200" b="1" dirty="0" smtClean="0">
                          <a:latin typeface="+mn-lt"/>
                        </a:rPr>
                        <a:t>C</a:t>
                      </a:r>
                      <a:r>
                        <a:rPr lang="nn-NO" sz="2200" dirty="0" smtClean="0">
                          <a:latin typeface="+mn-lt"/>
                        </a:rPr>
                        <a:t> Spørsmål – </a:t>
                      </a:r>
                      <a:r>
                        <a:rPr lang="nn-NO" sz="2200" dirty="0" err="1" smtClean="0">
                          <a:latin typeface="+mn-lt"/>
                        </a:rPr>
                        <a:t>svar</a:t>
                      </a:r>
                      <a:r>
                        <a:rPr lang="nn-NO" sz="2200" dirty="0" smtClean="0">
                          <a:latin typeface="+mn-lt"/>
                        </a:rPr>
                        <a:t> – vurdering. </a:t>
                      </a:r>
                    </a:p>
                    <a:p>
                      <a:r>
                        <a:rPr lang="nn-NO" sz="2200" dirty="0" smtClean="0">
                          <a:latin typeface="+mn-lt"/>
                        </a:rPr>
                        <a:t>Testing av elevenes </a:t>
                      </a:r>
                      <a:r>
                        <a:rPr lang="nn-NO" sz="2200" dirty="0" err="1" smtClean="0">
                          <a:latin typeface="+mn-lt"/>
                        </a:rPr>
                        <a:t>forståelse</a:t>
                      </a:r>
                      <a:r>
                        <a:rPr lang="nn-NO" sz="2200" dirty="0" smtClean="0">
                          <a:latin typeface="+mn-lt"/>
                        </a:rPr>
                        <a:t>. Etablering av ei felles oppfatning i klassen.</a:t>
                      </a:r>
                      <a:endParaRPr lang="nn-NO" sz="22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2200" b="1" dirty="0" smtClean="0">
                          <a:latin typeface="+mn-lt"/>
                        </a:rPr>
                        <a:t>D</a:t>
                      </a:r>
                      <a:r>
                        <a:rPr lang="nn-NO" sz="2200" dirty="0" smtClean="0">
                          <a:latin typeface="+mn-lt"/>
                        </a:rPr>
                        <a:t> </a:t>
                      </a:r>
                      <a:r>
                        <a:rPr lang="nn-NO" sz="2200" dirty="0" err="1" smtClean="0">
                          <a:latin typeface="+mn-lt"/>
                        </a:rPr>
                        <a:t>Forelesning</a:t>
                      </a:r>
                      <a:r>
                        <a:rPr lang="nn-NO" sz="220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nn-NO" sz="2200" dirty="0" smtClean="0">
                          <a:latin typeface="+mn-lt"/>
                        </a:rPr>
                        <a:t>Presentasjon av det «riktige» eller </a:t>
                      </a:r>
                      <a:r>
                        <a:rPr lang="nn-NO" sz="2200" dirty="0" err="1" smtClean="0">
                          <a:latin typeface="+mn-lt"/>
                        </a:rPr>
                        <a:t>naturvitenskapelige</a:t>
                      </a:r>
                      <a:r>
                        <a:rPr lang="nn-NO" sz="2200" dirty="0" smtClean="0">
                          <a:latin typeface="+mn-lt"/>
                        </a:rPr>
                        <a:t> svaret.</a:t>
                      </a:r>
                    </a:p>
                    <a:p>
                      <a:endParaRPr lang="nb-NO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5872744" y="6457667"/>
            <a:ext cx="324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/>
              <a:t>Mortimer og Scott, 2003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37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163436"/>
            <a:ext cx="7583243" cy="1325563"/>
          </a:xfrm>
        </p:spPr>
        <p:txBody>
          <a:bodyPr/>
          <a:lstStyle/>
          <a:p>
            <a:r>
              <a:rPr lang="nb-NO" dirty="0" smtClean="0"/>
              <a:t>Hva bruker vi når? Eksempler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964292"/>
              </p:ext>
            </p:extLst>
          </p:nvPr>
        </p:nvGraphicFramePr>
        <p:xfrm>
          <a:off x="887044" y="1318177"/>
          <a:ext cx="7846758" cy="545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219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Hensikt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Kommunikasjonsform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69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Aktivere forkunnskaper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Tenk-par-del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 Flere stemmer</a:t>
                      </a:r>
                      <a:r>
                        <a:rPr lang="nb-NO" sz="2200" baseline="0" dirty="0" smtClean="0"/>
                        <a:t> / bruker elevenes ideer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804"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416"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379"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3292"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95739" y="2556724"/>
            <a:ext cx="2237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Presentere nytt </a:t>
            </a:r>
            <a:r>
              <a:rPr lang="nb-NO" sz="2200" dirty="0" smtClean="0"/>
              <a:t>stoff</a:t>
            </a:r>
            <a:endParaRPr lang="nb-NO" sz="2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973937" y="2529180"/>
            <a:ext cx="2965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Lærer forteller.</a:t>
            </a:r>
            <a:endParaRPr lang="nb-NO" sz="2200" dirty="0"/>
          </a:p>
          <a:p>
            <a:r>
              <a:rPr lang="nb-NO" sz="2200" dirty="0" smtClean="0"/>
              <a:t>Lærer </a:t>
            </a:r>
            <a:r>
              <a:rPr lang="nb-NO" sz="2200" dirty="0"/>
              <a:t>modellerer </a:t>
            </a:r>
            <a:r>
              <a:rPr lang="nb-NO" sz="2200" dirty="0" smtClean="0"/>
              <a:t>framgangsmåten.</a:t>
            </a:r>
            <a:endParaRPr lang="nb-NO" sz="22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748793" y="2554818"/>
            <a:ext cx="27301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D </a:t>
            </a:r>
            <a:r>
              <a:rPr lang="nb-NO" sz="2200" dirty="0" smtClean="0"/>
              <a:t>Lærerens stemme / fokus på det «riktige» svaret</a:t>
            </a:r>
            <a:endParaRPr lang="nb-NO" sz="22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95739" y="3603354"/>
            <a:ext cx="2009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Sjekke hva elevene </a:t>
            </a:r>
            <a:r>
              <a:rPr lang="nb-NO" sz="2200" dirty="0" smtClean="0"/>
              <a:t>kan</a:t>
            </a:r>
            <a:endParaRPr lang="nb-NO" sz="2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973937" y="3603354"/>
            <a:ext cx="2965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Lærer stiller spørsmål. </a:t>
            </a:r>
            <a:endParaRPr lang="nb-NO" sz="2200" dirty="0"/>
          </a:p>
          <a:p>
            <a:r>
              <a:rPr lang="nb-NO" sz="2200" dirty="0" smtClean="0"/>
              <a:t>Muntlig </a:t>
            </a:r>
            <a:r>
              <a:rPr lang="nb-NO" sz="2200" dirty="0"/>
              <a:t>prøve</a:t>
            </a:r>
          </a:p>
          <a:p>
            <a:r>
              <a:rPr lang="nb-NO" sz="2200" dirty="0" smtClean="0"/>
              <a:t>Elevpresentasjon</a:t>
            </a:r>
            <a:endParaRPr lang="nb-NO" sz="2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748793" y="3596481"/>
            <a:ext cx="25444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C </a:t>
            </a:r>
            <a:r>
              <a:rPr lang="nb-NO" sz="2200" dirty="0" smtClean="0"/>
              <a:t>Flere </a:t>
            </a:r>
            <a:r>
              <a:rPr lang="nb-NO" sz="2200" dirty="0"/>
              <a:t>stemmer / fokus på det «riktige» svaret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911702" y="4734588"/>
            <a:ext cx="2388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Sammenstille </a:t>
            </a:r>
            <a:r>
              <a:rPr lang="nb-NO" sz="2200" dirty="0" smtClean="0"/>
              <a:t>synspunkter</a:t>
            </a:r>
            <a:endParaRPr lang="nb-NO" sz="22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973937" y="4745509"/>
            <a:ext cx="277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Lærer </a:t>
            </a:r>
            <a:r>
              <a:rPr lang="nb-NO" sz="2200" dirty="0"/>
              <a:t>oppsummerer </a:t>
            </a:r>
            <a:r>
              <a:rPr lang="nb-NO" sz="2200" dirty="0" smtClean="0"/>
              <a:t>diskusjonen.</a:t>
            </a:r>
            <a:endParaRPr lang="nb-NO" sz="2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5748792" y="4745509"/>
            <a:ext cx="273018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B Lærerens stemme / bruker elevenes ideer</a:t>
            </a:r>
            <a:endParaRPr lang="nb-NO" sz="2200" dirty="0"/>
          </a:p>
          <a:p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95740" y="5668839"/>
            <a:ext cx="20781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Forberede til forsøk eller </a:t>
            </a:r>
            <a:r>
              <a:rPr lang="nb-NO" sz="2200" dirty="0" smtClean="0"/>
              <a:t>feltarbeid</a:t>
            </a:r>
            <a:endParaRPr lang="nb-NO" sz="22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2973937" y="5668838"/>
            <a:ext cx="2774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 smtClean="0"/>
              <a:t>Lærer </a:t>
            </a:r>
            <a:r>
              <a:rPr lang="nb-NO" sz="2200" dirty="0"/>
              <a:t>gir instrukser (og demonstrerer</a:t>
            </a:r>
            <a:r>
              <a:rPr lang="nb-NO" sz="2200" dirty="0" smtClean="0"/>
              <a:t>).</a:t>
            </a:r>
            <a:endParaRPr lang="nb-NO" sz="22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5748793" y="5642645"/>
            <a:ext cx="2730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b-NO" sz="2200" dirty="0"/>
              <a:t>D Lærerens stemme </a:t>
            </a:r>
            <a:r>
              <a:rPr lang="nb-NO" sz="2200" dirty="0" smtClean="0"/>
              <a:t>/ </a:t>
            </a:r>
            <a:r>
              <a:rPr lang="nb-NO" sz="2200" dirty="0"/>
              <a:t>fokus på det «riktige» svaret</a:t>
            </a:r>
          </a:p>
          <a:p>
            <a:pPr>
              <a:defRPr/>
            </a:pPr>
            <a:endParaRPr lang="nb-NO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050706" y="4026530"/>
            <a:ext cx="4845466" cy="2461017"/>
          </a:xfrm>
          <a:prstGeom prst="wedgeRoundRectCallout">
            <a:avLst>
              <a:gd name="adj1" fmla="val -58399"/>
              <a:gd name="adj2" fmla="val -507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/>
              <a:t>Alle de fire kommunikasjonsformene </a:t>
            </a:r>
            <a:r>
              <a:rPr lang="nb-NO" sz="2200" dirty="0" smtClean="0"/>
              <a:t>er viktige og bør </a:t>
            </a:r>
            <a:r>
              <a:rPr lang="nb-NO" sz="2200" dirty="0"/>
              <a:t>benyttes i undervisningen. Det er viktig å </a:t>
            </a:r>
            <a:r>
              <a:rPr lang="nb-NO" sz="2200" dirty="0" smtClean="0"/>
              <a:t>variere og velge en form som passer til det du vil oppnå med kommunikasjonen.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9844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Analysere aktiviteten koble ord til 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Diskuter to og to (5 </a:t>
            </a:r>
            <a:r>
              <a:rPr lang="nb-NO" sz="2200" dirty="0" smtClean="0"/>
              <a:t>min): </a:t>
            </a:r>
            <a:r>
              <a:rPr lang="nb-NO" sz="2200" dirty="0" smtClean="0"/>
              <a:t>Hvilken kommunikasjonsform (A, B, C eller D) tenker dere aktiviteten legger til rette for? </a:t>
            </a:r>
            <a:r>
              <a:rPr lang="nb-NO" sz="2200" dirty="0" smtClean="0"/>
              <a:t/>
            </a:r>
            <a:br>
              <a:rPr lang="nb-NO" sz="2200" dirty="0" smtClean="0"/>
            </a:br>
            <a:r>
              <a:rPr lang="nb-NO" sz="2200" dirty="0" smtClean="0"/>
              <a:t>Begrunn </a:t>
            </a:r>
            <a:r>
              <a:rPr lang="nb-NO" sz="2200" dirty="0" smtClean="0"/>
              <a:t>svaret.</a:t>
            </a:r>
          </a:p>
          <a:p>
            <a:r>
              <a:rPr lang="nb-NO" sz="2200" dirty="0"/>
              <a:t>O</a:t>
            </a:r>
            <a:r>
              <a:rPr lang="nb-NO" sz="2200" dirty="0" smtClean="0"/>
              <a:t>ppsummering: Aktiviteten kan legge til rette for at elevene kan komme med sine egne oppfatninger. Ulike meninger kan bli utforsket i fellesskap, og forkunnskaper kommer fram.</a:t>
            </a:r>
            <a:endParaRPr lang="nb-NO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028" y="3944203"/>
            <a:ext cx="3402502" cy="257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Diskuter to og to (10 </a:t>
            </a:r>
            <a:r>
              <a:rPr lang="nb-NO" dirty="0" smtClean="0"/>
              <a:t>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Hvordan kan vi legge til rette for at elevene kan uttrykke egne oppfatninger og utforske egne meninger i fellesskap?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992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 </a:t>
            </a:r>
            <a:r>
              <a:rPr lang="nb-NO" dirty="0"/>
              <a:t>(5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nb-NO" sz="2200" dirty="0" smtClean="0">
                <a:sym typeface="Wingdings" panose="05000000000000000000" pitchFamily="2" charset="2"/>
              </a:rPr>
              <a:t>Diskuter i plenum om svarene deres passer inn i noen av disse tre kategoriene: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nb-NO" sz="2200" dirty="0" smtClean="0">
              <a:sym typeface="Wingdings" panose="05000000000000000000" pitchFamily="2" charset="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nb-NO" sz="2200" dirty="0" smtClean="0">
                <a:sym typeface="Wingdings" panose="05000000000000000000" pitchFamily="2" charset="2"/>
              </a:rPr>
              <a:t>Still spørsmål som har </a:t>
            </a:r>
            <a:r>
              <a:rPr lang="nb-NO" sz="2200" dirty="0">
                <a:sym typeface="Wingdings" panose="05000000000000000000" pitchFamily="2" charset="2"/>
              </a:rPr>
              <a:t>flere mulige svar.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nb-NO" sz="2200" dirty="0" smtClean="0">
                <a:sym typeface="Wingdings" panose="05000000000000000000" pitchFamily="2" charset="2"/>
              </a:rPr>
              <a:t>Gi elevene tid til å tenke og diskutere.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nb-NO" sz="2200" dirty="0" smtClean="0">
                <a:sym typeface="Wingdings" panose="05000000000000000000" pitchFamily="2" charset="2"/>
              </a:rPr>
              <a:t>Få innsikt i hva elevene tenker og snakker om slik at du kan bruke det videre.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47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20 minutter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8" y="242271"/>
            <a:ext cx="7583243" cy="1068093"/>
          </a:xfrm>
        </p:spPr>
        <p:txBody>
          <a:bodyPr>
            <a:normAutofit/>
          </a:bodyPr>
          <a:lstStyle/>
          <a:p>
            <a:r>
              <a:rPr lang="nn-NO" sz="3200" dirty="0" smtClean="0"/>
              <a:t>Vurder en undervisningsøkt</a:t>
            </a:r>
            <a:endParaRPr lang="nn-NO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444" y="3647420"/>
            <a:ext cx="5645886" cy="1140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738" y="1258381"/>
            <a:ext cx="7045104" cy="78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1000"/>
              </a:spcBef>
              <a:buFont typeface="Arial"/>
              <a:buNone/>
            </a:pPr>
            <a:r>
              <a:rPr lang="nb-NO" sz="2200" dirty="0" smtClean="0"/>
              <a:t>Velg </a:t>
            </a:r>
            <a:r>
              <a:rPr lang="nn-NO" sz="2200" dirty="0" smtClean="0"/>
              <a:t>en undervisningsøkt du skal gjennomføre. </a:t>
            </a:r>
            <a:endParaRPr lang="nn-NO" sz="2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97444" y="1908784"/>
            <a:ext cx="8143843" cy="46177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Campton Light" charset="0"/>
                <a:cs typeface="Campton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nb-NO" sz="2200" b="1" dirty="0" smtClean="0"/>
              <a:t>Før økta: 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</a:pPr>
            <a:r>
              <a:rPr lang="nb-NO" sz="2200" dirty="0" smtClean="0"/>
              <a:t>Lag en aktivitet (for eksempel koble ord til bilder) tilpasset tema for økta. 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</a:pPr>
            <a:r>
              <a:rPr lang="nb-NO" sz="2200" dirty="0" smtClean="0"/>
              <a:t>Planlegg hvordan du vil gjennomføre hele økta. 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</a:pPr>
            <a:endParaRPr lang="nb-NO" sz="2200" dirty="0" smtClean="0"/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nb-NO" sz="2200" b="1" dirty="0" smtClean="0"/>
              <a:t>Etter økta: </a:t>
            </a:r>
            <a:r>
              <a:rPr lang="nb-NO" sz="2200" dirty="0" smtClean="0"/>
              <a:t>Vurder om aktiviteten tilrettela for at </a:t>
            </a:r>
            <a:r>
              <a:rPr lang="nb-NO" sz="2200" dirty="0"/>
              <a:t>elevene </a:t>
            </a:r>
            <a:r>
              <a:rPr lang="nb-NO" sz="2200" dirty="0" smtClean="0"/>
              <a:t>kunne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 smtClean="0"/>
              <a:t>komme </a:t>
            </a:r>
            <a:r>
              <a:rPr lang="nb-NO" sz="2200" dirty="0"/>
              <a:t>med sine egne </a:t>
            </a:r>
            <a:r>
              <a:rPr lang="nb-NO" sz="2200" dirty="0" smtClean="0"/>
              <a:t>oppfatninger?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 smtClean="0"/>
              <a:t>utforske egne meninger </a:t>
            </a:r>
            <a:r>
              <a:rPr lang="nb-NO" sz="2200" dirty="0"/>
              <a:t>i </a:t>
            </a:r>
            <a:r>
              <a:rPr lang="nb-NO" sz="2200" dirty="0" smtClean="0"/>
              <a:t>fellesskap?</a:t>
            </a:r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nb-NO" sz="2200" dirty="0" smtClean="0"/>
              <a:t>Hvorfor / hvorfor ikke? </a:t>
            </a:r>
          </a:p>
        </p:txBody>
      </p:sp>
    </p:spTree>
    <p:extLst>
      <p:ext uri="{BB962C8B-B14F-4D97-AF65-F5344CB8AC3E}">
        <p14:creationId xmlns:p14="http://schemas.microsoft.com/office/powerpoint/2010/main" val="10164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409914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Samtale i </a:t>
            </a:r>
            <a:r>
              <a:rPr lang="nb-NO" dirty="0" smtClean="0">
                <a:solidFill>
                  <a:srgbClr val="268183"/>
                </a:solidFill>
              </a:rPr>
              <a:t>naturfag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3200" dirty="0" smtClean="0">
                <a:solidFill>
                  <a:srgbClr val="268183"/>
                </a:solidFill>
              </a:rPr>
              <a:t>D </a:t>
            </a:r>
            <a:r>
              <a:rPr lang="nb-NO" sz="3200" dirty="0">
                <a:solidFill>
                  <a:srgbClr val="268183"/>
                </a:solidFill>
              </a:rPr>
              <a:t>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3156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</a:t>
            </a:r>
            <a:r>
              <a:rPr lang="nb-NO" sz="2200" dirty="0"/>
              <a:t>med denne modulen er å </a:t>
            </a:r>
            <a:r>
              <a:rPr lang="nb-NO" sz="2200" dirty="0" smtClean="0"/>
              <a:t>bli bevisst </a:t>
            </a:r>
            <a:r>
              <a:rPr lang="nb-NO" sz="2200" dirty="0"/>
              <a:t>på hvordan vi kan </a:t>
            </a:r>
            <a:r>
              <a:rPr lang="nb-NO" sz="2200" dirty="0" smtClean="0"/>
              <a:t>legge til rette for samtaler </a:t>
            </a:r>
            <a:r>
              <a:rPr lang="nb-NO" sz="2200" dirty="0"/>
              <a:t>i naturfag </a:t>
            </a:r>
            <a:r>
              <a:rPr lang="nb-NO" sz="2200" dirty="0" smtClean="0"/>
              <a:t>der elevene utforsker egne oppfatninger i fellesskap.</a:t>
            </a: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Ulike kommunikasjonsformer har ulike hensikter. Kommunikasjon kan </a:t>
            </a:r>
            <a:r>
              <a:rPr lang="nb-NO" sz="2200" dirty="0"/>
              <a:t>være </a:t>
            </a:r>
            <a:r>
              <a:rPr lang="nb-NO" sz="2200" dirty="0" smtClean="0"/>
              <a:t>styrt eller åpen, og den kan </a:t>
            </a:r>
            <a:r>
              <a:rPr lang="nb-NO" sz="2200" dirty="0"/>
              <a:t>ha mer eller mindre </a:t>
            </a:r>
            <a:r>
              <a:rPr lang="nb-NO" sz="2200" dirty="0" smtClean="0"/>
              <a:t>elevinvolvering.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08904"/>
              </p:ext>
            </p:extLst>
          </p:nvPr>
        </p:nvGraphicFramePr>
        <p:xfrm>
          <a:off x="5952613" y="4194776"/>
          <a:ext cx="2302624" cy="141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781">
                <a:tc>
                  <a:txBody>
                    <a:bodyPr/>
                    <a:lstStyle/>
                    <a:p>
                      <a:endParaRPr lang="nb-NO" sz="400" b="0" noProof="0" dirty="0"/>
                    </a:p>
                  </a:txBody>
                  <a:tcPr marL="23178" marR="23178" marT="11589" marB="11589"/>
                </a:tc>
                <a:tc>
                  <a:txBody>
                    <a:bodyPr/>
                    <a:lstStyle/>
                    <a:p>
                      <a:r>
                        <a:rPr lang="nb-NO" sz="600" b="0" noProof="0" dirty="0" smtClean="0"/>
                        <a:t>Flere stemmer</a:t>
                      </a:r>
                    </a:p>
                    <a:p>
                      <a:r>
                        <a:rPr lang="nb-NO" sz="600" b="0" noProof="0" dirty="0" smtClean="0"/>
                        <a:t>(Interaktiv)  </a:t>
                      </a:r>
                    </a:p>
                  </a:txBody>
                  <a:tcPr marL="23178" marR="23178" marT="11589" marB="11589"/>
                </a:tc>
                <a:tc>
                  <a:txBody>
                    <a:bodyPr/>
                    <a:lstStyle/>
                    <a:p>
                      <a:r>
                        <a:rPr lang="nb-NO" sz="600" b="0" noProof="0" dirty="0" smtClean="0"/>
                        <a:t>Lærerens stemme</a:t>
                      </a:r>
                    </a:p>
                    <a:p>
                      <a:r>
                        <a:rPr lang="nb-NO" sz="600" b="0" noProof="0" dirty="0" smtClean="0"/>
                        <a:t>(Ikke-interaktiv)</a:t>
                      </a:r>
                    </a:p>
                  </a:txBody>
                  <a:tcPr marL="23178" marR="23178" marT="11589" marB="115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20">
                <a:tc>
                  <a:txBody>
                    <a:bodyPr/>
                    <a:lstStyle/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Bruker elevenes ideer</a:t>
                      </a:r>
                    </a:p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(Dialogisk)</a:t>
                      </a:r>
                      <a:endParaRPr lang="nb-NO" sz="6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3178" marR="23178" marT="11589" marB="1158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600" b="1" noProof="0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nb-NO" sz="600" noProof="0" dirty="0" smtClean="0">
                          <a:latin typeface="+mn-lt"/>
                          <a:cs typeface="Calibri"/>
                        </a:rPr>
                        <a:t> Lærer tar hensyn til elevenes oppfatninger. Felles utforskning av ideer. Kartlegging av elevenes forkunnskaper. Diskusjon.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600" b="1" noProof="0" dirty="0" smtClean="0">
                          <a:latin typeface="+mn-lt"/>
                          <a:cs typeface="Calibri"/>
                        </a:rPr>
                        <a:t>B</a:t>
                      </a:r>
                      <a:r>
                        <a:rPr lang="nb-NO" sz="600" noProof="0" dirty="0" smtClean="0">
                          <a:latin typeface="+mn-lt"/>
                          <a:cs typeface="Calibri"/>
                        </a:rPr>
                        <a:t> Gjennomgang av ulike synspunkter. Oppsummering av elevenes ideer eller av ulike faglige synspunkter.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Fokus</a:t>
                      </a:r>
                      <a:r>
                        <a:rPr lang="nb-NO" sz="600" b="0" baseline="0" noProof="0" dirty="0" smtClean="0">
                          <a:solidFill>
                            <a:schemeClr val="bg1"/>
                          </a:solidFill>
                        </a:rPr>
                        <a:t> på det «riktige» svaret</a:t>
                      </a:r>
                    </a:p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(Autoritativ)</a:t>
                      </a:r>
                      <a:endParaRPr lang="nb-NO" sz="6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3178" marR="23178" marT="11589" marB="1158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600" b="1" noProof="0" dirty="0" smtClean="0">
                          <a:latin typeface="+mn-lt"/>
                        </a:rPr>
                        <a:t>C</a:t>
                      </a:r>
                      <a:r>
                        <a:rPr lang="nb-NO" sz="600" noProof="0" dirty="0" smtClean="0">
                          <a:latin typeface="+mn-lt"/>
                        </a:rPr>
                        <a:t> Spørsmål – svar – vurdering. </a:t>
                      </a:r>
                    </a:p>
                    <a:p>
                      <a:r>
                        <a:rPr lang="nb-NO" sz="600" noProof="0" dirty="0" smtClean="0">
                          <a:latin typeface="+mn-lt"/>
                        </a:rPr>
                        <a:t>Testing av elevenes forståelse. Etablering av ei felles oppfatning i klassen.</a:t>
                      </a:r>
                      <a:endParaRPr lang="nb-NO" sz="600" noProof="0" dirty="0">
                        <a:latin typeface="+mn-lt"/>
                      </a:endParaRPr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600" b="1" noProof="0" dirty="0" smtClean="0">
                          <a:latin typeface="+mn-lt"/>
                        </a:rPr>
                        <a:t>D</a:t>
                      </a:r>
                      <a:r>
                        <a:rPr lang="nb-NO" sz="600" noProof="0" dirty="0" smtClean="0">
                          <a:latin typeface="+mn-lt"/>
                        </a:rPr>
                        <a:t> Forelesning.</a:t>
                      </a:r>
                    </a:p>
                    <a:p>
                      <a:r>
                        <a:rPr lang="nb-NO" sz="600" noProof="0" dirty="0" smtClean="0">
                          <a:latin typeface="+mn-lt"/>
                        </a:rPr>
                        <a:t>Presentasjon av det «riktige» eller naturvitenskapelige svaret.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2613" y="3917777"/>
            <a:ext cx="2952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Ulike kommunikasjonsformer</a:t>
            </a:r>
            <a:endParaRPr lang="nb-NO" sz="1200" dirty="0"/>
          </a:p>
        </p:txBody>
      </p:sp>
      <p:sp>
        <p:nvSpPr>
          <p:cNvPr id="7" name="Rectangle 6"/>
          <p:cNvSpPr/>
          <p:nvPr/>
        </p:nvSpPr>
        <p:spPr>
          <a:xfrm>
            <a:off x="5952613" y="3917777"/>
            <a:ext cx="2302624" cy="1689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</a:t>
            </a:r>
            <a:r>
              <a:rPr lang="nb-NO" sz="2200" dirty="0"/>
              <a:t>med denne modulen er å </a:t>
            </a:r>
            <a:r>
              <a:rPr lang="nb-NO" sz="2200" dirty="0" smtClean="0"/>
              <a:t>bli bevisst </a:t>
            </a:r>
            <a:r>
              <a:rPr lang="nb-NO" sz="2200" dirty="0"/>
              <a:t>på hvordan vi kan </a:t>
            </a:r>
            <a:r>
              <a:rPr lang="nb-NO" sz="2200" dirty="0" smtClean="0"/>
              <a:t>legge til rette for samtaler </a:t>
            </a:r>
            <a:r>
              <a:rPr lang="nb-NO" sz="2200" dirty="0"/>
              <a:t>i naturfag </a:t>
            </a:r>
            <a:r>
              <a:rPr lang="nb-NO" sz="2200" dirty="0" smtClean="0"/>
              <a:t>der elevene utforsker egne oppfatninger i fellesskap.</a:t>
            </a: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Ulike kommunikasjonsformer har ulike hensikter. Kommunikasjon kan </a:t>
            </a:r>
            <a:r>
              <a:rPr lang="nb-NO" sz="2200" dirty="0"/>
              <a:t>være </a:t>
            </a:r>
            <a:r>
              <a:rPr lang="nb-NO" sz="2200" dirty="0" smtClean="0"/>
              <a:t>styrt eller åpen, og den kan </a:t>
            </a:r>
            <a:r>
              <a:rPr lang="nb-NO" sz="2200" dirty="0"/>
              <a:t>ha mer eller mindre </a:t>
            </a:r>
            <a:r>
              <a:rPr lang="nb-NO" sz="2200" dirty="0" smtClean="0"/>
              <a:t>elevinvolvering.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517109"/>
              </p:ext>
            </p:extLst>
          </p:nvPr>
        </p:nvGraphicFramePr>
        <p:xfrm>
          <a:off x="5952613" y="4194776"/>
          <a:ext cx="2302624" cy="141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781">
                <a:tc>
                  <a:txBody>
                    <a:bodyPr/>
                    <a:lstStyle/>
                    <a:p>
                      <a:endParaRPr lang="nb-NO" sz="400" b="0" noProof="0" dirty="0"/>
                    </a:p>
                  </a:txBody>
                  <a:tcPr marL="23178" marR="23178" marT="11589" marB="11589"/>
                </a:tc>
                <a:tc>
                  <a:txBody>
                    <a:bodyPr/>
                    <a:lstStyle/>
                    <a:p>
                      <a:r>
                        <a:rPr lang="nb-NO" sz="600" b="0" noProof="0" dirty="0" smtClean="0"/>
                        <a:t>Flere stemmer</a:t>
                      </a:r>
                    </a:p>
                    <a:p>
                      <a:r>
                        <a:rPr lang="nb-NO" sz="600" b="0" noProof="0" dirty="0" smtClean="0"/>
                        <a:t>(Interaktiv)  </a:t>
                      </a:r>
                    </a:p>
                  </a:txBody>
                  <a:tcPr marL="23178" marR="23178" marT="11589" marB="11589"/>
                </a:tc>
                <a:tc>
                  <a:txBody>
                    <a:bodyPr/>
                    <a:lstStyle/>
                    <a:p>
                      <a:r>
                        <a:rPr lang="nb-NO" sz="600" b="0" noProof="0" dirty="0" smtClean="0"/>
                        <a:t>Lærerens stemme</a:t>
                      </a:r>
                    </a:p>
                    <a:p>
                      <a:r>
                        <a:rPr lang="nb-NO" sz="600" b="0" noProof="0" dirty="0" smtClean="0"/>
                        <a:t>(Ikke-interaktiv)</a:t>
                      </a:r>
                    </a:p>
                  </a:txBody>
                  <a:tcPr marL="23178" marR="23178" marT="11589" marB="115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20">
                <a:tc>
                  <a:txBody>
                    <a:bodyPr/>
                    <a:lstStyle/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Bruker elevenes ideer</a:t>
                      </a:r>
                    </a:p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(Dialogisk)</a:t>
                      </a:r>
                      <a:endParaRPr lang="nb-NO" sz="6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3178" marR="23178" marT="11589" marB="1158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600" b="1" noProof="0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nb-NO" sz="600" noProof="0" dirty="0" smtClean="0">
                          <a:latin typeface="+mn-lt"/>
                          <a:cs typeface="Calibri"/>
                        </a:rPr>
                        <a:t> Lærer tar hensyn til elevenes oppfatninger. Felles utforskning av ideer. Kartlegging av elevenes forkunnskaper. Diskusjon.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600" b="1" noProof="0" dirty="0" smtClean="0">
                          <a:latin typeface="+mn-lt"/>
                          <a:cs typeface="Calibri"/>
                        </a:rPr>
                        <a:t>B</a:t>
                      </a:r>
                      <a:r>
                        <a:rPr lang="nb-NO" sz="600" noProof="0" dirty="0" smtClean="0">
                          <a:latin typeface="+mn-lt"/>
                          <a:cs typeface="Calibri"/>
                        </a:rPr>
                        <a:t> Gjennomgang av ulike synspunkter. Oppsummering av elevenes ideer eller av ulike faglige synspunkter.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Fokus</a:t>
                      </a:r>
                      <a:r>
                        <a:rPr lang="nb-NO" sz="600" b="0" baseline="0" noProof="0" dirty="0" smtClean="0">
                          <a:solidFill>
                            <a:schemeClr val="bg1"/>
                          </a:solidFill>
                        </a:rPr>
                        <a:t> på det «riktige» svaret</a:t>
                      </a:r>
                    </a:p>
                    <a:p>
                      <a:r>
                        <a:rPr lang="nb-NO" sz="600" b="0" noProof="0" dirty="0" smtClean="0">
                          <a:solidFill>
                            <a:schemeClr val="bg1"/>
                          </a:solidFill>
                        </a:rPr>
                        <a:t>(Autoritativ)</a:t>
                      </a:r>
                      <a:endParaRPr lang="nb-NO" sz="600" b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23178" marR="23178" marT="11589" marB="1158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600" b="1" noProof="0" dirty="0" smtClean="0">
                          <a:latin typeface="+mn-lt"/>
                        </a:rPr>
                        <a:t>C</a:t>
                      </a:r>
                      <a:r>
                        <a:rPr lang="nb-NO" sz="600" noProof="0" dirty="0" smtClean="0">
                          <a:latin typeface="+mn-lt"/>
                        </a:rPr>
                        <a:t> Spørsmål – svar – vurdering. </a:t>
                      </a:r>
                    </a:p>
                    <a:p>
                      <a:r>
                        <a:rPr lang="nb-NO" sz="600" noProof="0" dirty="0" smtClean="0">
                          <a:latin typeface="+mn-lt"/>
                        </a:rPr>
                        <a:t>Testing av elevenes forståelse. Etablering av ei felles oppfatning i klassen.</a:t>
                      </a:r>
                      <a:endParaRPr lang="nb-NO" sz="600" noProof="0" dirty="0">
                        <a:latin typeface="+mn-lt"/>
                      </a:endParaRPr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600" b="1" noProof="0" dirty="0" smtClean="0">
                          <a:latin typeface="+mn-lt"/>
                        </a:rPr>
                        <a:t>D</a:t>
                      </a:r>
                      <a:r>
                        <a:rPr lang="nb-NO" sz="600" noProof="0" dirty="0" smtClean="0">
                          <a:latin typeface="+mn-lt"/>
                        </a:rPr>
                        <a:t> Forelesning.</a:t>
                      </a:r>
                    </a:p>
                    <a:p>
                      <a:r>
                        <a:rPr lang="nb-NO" sz="600" noProof="0" dirty="0" smtClean="0">
                          <a:latin typeface="+mn-lt"/>
                        </a:rPr>
                        <a:t>Presentasjon av det «riktige» eller naturvitenskapelige svaret.</a:t>
                      </a:r>
                    </a:p>
                    <a:p>
                      <a:endParaRPr lang="nb-NO" sz="400" noProof="0" dirty="0"/>
                    </a:p>
                  </a:txBody>
                  <a:tcPr marL="23178" marR="23178" marT="11589" marB="11589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2613" y="3917777"/>
            <a:ext cx="2952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Ulike kommunikasjonsformer</a:t>
            </a:r>
            <a:endParaRPr lang="nb-NO" sz="1200" dirty="0"/>
          </a:p>
        </p:txBody>
      </p:sp>
      <p:sp>
        <p:nvSpPr>
          <p:cNvPr id="7" name="Rectangle 6"/>
          <p:cNvSpPr/>
          <p:nvPr/>
        </p:nvSpPr>
        <p:spPr>
          <a:xfrm>
            <a:off x="5952613" y="3917777"/>
            <a:ext cx="2302624" cy="1689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9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48642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aseline="0" dirty="0" smtClean="0"/>
                        <a:t>Del erfaringer i grupper</a:t>
                      </a:r>
                      <a:endParaRPr lang="nb-NO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40 minutter</a:t>
                      </a:r>
                      <a:endParaRPr lang="nb-NO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51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erfaringer i grupper (20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Del erfaringer fra utprøvinga i grupper på tre–fire.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Diskuter om aktivitetene </a:t>
            </a:r>
            <a:r>
              <a:rPr lang="nb-NO" sz="2200" dirty="0"/>
              <a:t>tilrettela for at elevene kunne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komme med sine egne oppfatninger?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utforske egne meninger i fellesskap?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Hvorfor / hvorfor ikke?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nb-NO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1587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x-none" sz="3600" b="0" i="0" u="none" strike="noStrike" cap="none" dirty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Oppsummer i plenum (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nb-NO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 smtClean="0"/>
              <a:t>Tilrettela aktivitetene for </a:t>
            </a:r>
            <a:r>
              <a:rPr lang="nb-NO" sz="2200" dirty="0"/>
              <a:t>at elevene kunne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komme med sine egne oppfatninger?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utforske egne meninger i fellesskap?</a:t>
            </a:r>
          </a:p>
          <a:p>
            <a:pPr marL="1371600" lvl="3" indent="-457200">
              <a:lnSpc>
                <a:spcPct val="100000"/>
              </a:lnSpc>
              <a:spcBef>
                <a:spcPts val="1000"/>
              </a:spcBef>
            </a:pPr>
            <a:r>
              <a:rPr lang="nb-NO" sz="2200" dirty="0"/>
              <a:t>Hvorfor / hvorfor ikke?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</a:pPr>
            <a:r>
              <a:rPr lang="nb-NO" sz="2200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endParaRPr sz="22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7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8183"/>
              </a:buClr>
              <a:buSzPts val="3600"/>
              <a:buFont typeface="Calibri"/>
              <a:buNone/>
            </a:pPr>
            <a:r>
              <a:rPr lang="nb-NO" dirty="0" smtClean="0"/>
              <a:t>Veien videre 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(1</a:t>
            </a:r>
            <a:r>
              <a:rPr lang="nb-NO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3600" b="0" i="0" u="none" strike="noStrike" cap="none" dirty="0" smtClean="0">
                <a:solidFill>
                  <a:srgbClr val="268183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  <a:endParaRPr sz="3600" b="0" i="0" u="none" strike="noStrike" cap="none" dirty="0">
              <a:solidFill>
                <a:srgbClr val="26818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895738" y="1825625"/>
            <a:ext cx="7583244" cy="41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nb-NO" sz="2200" dirty="0"/>
              <a:t>Neste modul handler om faser i faglige samtaler</a:t>
            </a:r>
            <a:r>
              <a:rPr lang="nb-NO" sz="2200" dirty="0" smtClean="0"/>
              <a:t>.</a:t>
            </a:r>
          </a:p>
          <a:p>
            <a:pPr marL="50800" indent="0">
              <a:buNone/>
            </a:pPr>
            <a:r>
              <a:rPr lang="nb-NO" sz="2200" dirty="0" smtClean="0"/>
              <a:t>Se </a:t>
            </a:r>
            <a:r>
              <a:rPr lang="nb-NO" sz="2200" dirty="0"/>
              <a:t>gjennom Introduksjon og </a:t>
            </a:r>
            <a:r>
              <a:rPr lang="nb-NO" sz="2200" i="1" dirty="0"/>
              <a:t>A – Forarbeid </a:t>
            </a:r>
            <a:r>
              <a:rPr lang="nb-NO" sz="2200" dirty="0"/>
              <a:t>i neste modul. </a:t>
            </a:r>
          </a:p>
          <a:p>
            <a:pPr marL="50800" indent="0">
              <a:buNone/>
            </a:pPr>
            <a:endParaRPr lang="nb-NO" sz="2200" dirty="0"/>
          </a:p>
          <a:p>
            <a:pPr marL="5080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45729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00" dirty="0" smtClean="0"/>
              <a:t>Hattie</a:t>
            </a:r>
            <a:r>
              <a:rPr lang="en-US" sz="2200" dirty="0"/>
              <a:t>, J. (2012). </a:t>
            </a:r>
            <a:r>
              <a:rPr lang="en-US" sz="2200" i="1" dirty="0"/>
              <a:t>Visible </a:t>
            </a:r>
            <a:r>
              <a:rPr lang="en-US" sz="2200" i="1" dirty="0" smtClean="0"/>
              <a:t>learning </a:t>
            </a:r>
            <a:r>
              <a:rPr lang="en-US" sz="2200" i="1" dirty="0"/>
              <a:t>for teachers maximizing the impact on learning. </a:t>
            </a:r>
            <a:r>
              <a:rPr lang="en-US" sz="2200" dirty="0"/>
              <a:t>Routledge, New York, </a:t>
            </a:r>
            <a:r>
              <a:rPr lang="en-US" sz="2200" dirty="0" smtClean="0"/>
              <a:t>NY</a:t>
            </a:r>
          </a:p>
          <a:p>
            <a:pPr algn="l"/>
            <a:r>
              <a:rPr lang="en-US" sz="2200" dirty="0" smtClean="0"/>
              <a:t>Mortimer</a:t>
            </a:r>
            <a:r>
              <a:rPr lang="en-US" sz="2200" dirty="0"/>
              <a:t>, E., </a:t>
            </a:r>
            <a:r>
              <a:rPr lang="en-US" sz="2200" dirty="0" err="1" smtClean="0"/>
              <a:t>og</a:t>
            </a:r>
            <a:r>
              <a:rPr lang="en-US" sz="2200" dirty="0" smtClean="0"/>
              <a:t> </a:t>
            </a:r>
            <a:r>
              <a:rPr lang="en-US" sz="2200" dirty="0"/>
              <a:t>Scott, P. (2003). </a:t>
            </a:r>
            <a:r>
              <a:rPr lang="en-US" sz="2200" i="1" dirty="0"/>
              <a:t>Meaning making in secondary science classrooms. </a:t>
            </a:r>
            <a:r>
              <a:rPr lang="en-US" sz="2200" dirty="0"/>
              <a:t>Maidenhead: Open University </a:t>
            </a:r>
            <a:r>
              <a:rPr lang="en-US" sz="2200" dirty="0" smtClean="0"/>
              <a:t>Press</a:t>
            </a:r>
          </a:p>
          <a:p>
            <a:pPr algn="l"/>
            <a:r>
              <a:rPr lang="en-US" sz="2200" dirty="0" smtClean="0"/>
              <a:t>Remmen, K.B. </a:t>
            </a:r>
            <a:r>
              <a:rPr lang="en-US" sz="2200" dirty="0" err="1" smtClean="0"/>
              <a:t>og</a:t>
            </a:r>
            <a:r>
              <a:rPr lang="en-US" sz="2200" dirty="0" smtClean="0"/>
              <a:t> </a:t>
            </a:r>
            <a:r>
              <a:rPr lang="en-US" sz="2200" dirty="0" err="1" smtClean="0"/>
              <a:t>Sørvik</a:t>
            </a:r>
            <a:r>
              <a:rPr lang="en-US" sz="2200" dirty="0" smtClean="0"/>
              <a:t>, G.O. (2011</a:t>
            </a:r>
            <a:r>
              <a:rPr lang="en-US" sz="2200" i="1" dirty="0" smtClean="0"/>
              <a:t>). </a:t>
            </a:r>
            <a:r>
              <a:rPr lang="en-US" sz="2200" i="1" dirty="0" err="1" smtClean="0"/>
              <a:t>Gjett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hva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lærer’n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tenker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på</a:t>
            </a:r>
            <a:r>
              <a:rPr lang="en-US" sz="2200" i="1" dirty="0" smtClean="0"/>
              <a:t>.</a:t>
            </a:r>
            <a:r>
              <a:rPr lang="en-US" sz="2200" dirty="0" smtClean="0"/>
              <a:t> </a:t>
            </a:r>
            <a:r>
              <a:rPr lang="en-US" sz="2200" dirty="0" err="1" smtClean="0"/>
              <a:t>Naturfag</a:t>
            </a:r>
            <a:r>
              <a:rPr lang="en-US" sz="2200" dirty="0" smtClean="0"/>
              <a:t> 1/11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151985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forarbeidet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Aktivitet: Koble ord til bilder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15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45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90 minutter</a:t>
                      </a:r>
                      <a:endParaRPr lang="nb-NO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47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5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forarbeid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10 minutter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065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5739" y="1510301"/>
            <a:ext cx="7583243" cy="2363056"/>
          </a:xfrm>
          <a:prstGeom prst="rect">
            <a:avLst/>
          </a:prstGeom>
          <a:solidFill>
            <a:srgbClr val="F5F5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Oppsummer forarbeidet i grupper 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574417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Spørsmålene fra forarbeidet:</a:t>
            </a:r>
          </a:p>
          <a:p>
            <a:r>
              <a:rPr lang="nb-NO" sz="2200" dirty="0" smtClean="0"/>
              <a:t>Hvordan </a:t>
            </a:r>
            <a:r>
              <a:rPr lang="nb-NO" sz="2200" dirty="0"/>
              <a:t>foregår samtaler i ditt klasserom? </a:t>
            </a:r>
          </a:p>
          <a:p>
            <a:pPr lvl="1"/>
            <a:r>
              <a:rPr lang="nb-NO" sz="2200" dirty="0"/>
              <a:t>Hvem snakker mest, du eller elevene?</a:t>
            </a:r>
          </a:p>
          <a:p>
            <a:pPr lvl="1"/>
            <a:r>
              <a:rPr lang="nb-NO" sz="2200" dirty="0"/>
              <a:t>Er det mest plenum eller elevgruppesamtaler, eller begge deler? </a:t>
            </a:r>
          </a:p>
          <a:p>
            <a:r>
              <a:rPr lang="nb-NO" sz="2200" dirty="0"/>
              <a:t>Hvilke elever er det som snakker? </a:t>
            </a:r>
          </a:p>
          <a:p>
            <a:pPr lvl="1"/>
            <a:endParaRPr lang="nb-NO" sz="2200" dirty="0"/>
          </a:p>
          <a:p>
            <a:pPr marL="0" indent="0">
              <a:buNone/>
            </a:pPr>
            <a:r>
              <a:rPr lang="nb-NO" sz="2200" dirty="0"/>
              <a:t>Utveksle erfaringer to og </a:t>
            </a:r>
            <a:r>
              <a:rPr lang="nb-NO" sz="2200" dirty="0" smtClean="0"/>
              <a:t>to (5 </a:t>
            </a:r>
            <a:r>
              <a:rPr lang="nb-NO" sz="2200" dirty="0" smtClean="0"/>
              <a:t>min)</a:t>
            </a:r>
            <a:endParaRPr lang="nb-NO" sz="2200" dirty="0"/>
          </a:p>
          <a:p>
            <a:pPr marL="0" indent="0">
              <a:buNone/>
            </a:pPr>
            <a:r>
              <a:rPr lang="nb-NO" sz="2200" dirty="0" smtClean="0"/>
              <a:t>Oppsummer </a:t>
            </a:r>
            <a:r>
              <a:rPr lang="nb-NO" sz="2200" dirty="0"/>
              <a:t>i </a:t>
            </a:r>
            <a:r>
              <a:rPr lang="nb-NO" sz="2200" dirty="0" smtClean="0"/>
              <a:t>plenum (5 </a:t>
            </a:r>
            <a:r>
              <a:rPr lang="nb-NO" sz="2200" dirty="0" smtClean="0"/>
              <a:t>min)</a:t>
            </a:r>
            <a:endParaRPr lang="nb-NO" sz="2200" dirty="0"/>
          </a:p>
          <a:p>
            <a:endParaRPr lang="en-US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Aktivitet: Koble ord til bilder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15 minutter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292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Koble ord til bilder (10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57776" y="1825625"/>
            <a:ext cx="3421206" cy="4180320"/>
          </a:xfrm>
        </p:spPr>
        <p:txBody>
          <a:bodyPr>
            <a:normAutofit/>
          </a:bodyPr>
          <a:lstStyle/>
          <a:p>
            <a:r>
              <a:rPr lang="nn-NO" sz="2200" dirty="0" smtClean="0"/>
              <a:t>To og to får utdelt bildekort </a:t>
            </a:r>
            <a:r>
              <a:rPr lang="nn-NO" sz="2200" dirty="0"/>
              <a:t>og </a:t>
            </a:r>
            <a:r>
              <a:rPr lang="nn-NO" sz="2200" dirty="0" smtClean="0"/>
              <a:t>ordkort. </a:t>
            </a:r>
          </a:p>
          <a:p>
            <a:r>
              <a:rPr lang="nn-NO" sz="2200" dirty="0" smtClean="0"/>
              <a:t>Bli </a:t>
            </a:r>
            <a:r>
              <a:rPr lang="nn-NO" sz="2200" dirty="0" err="1" smtClean="0"/>
              <a:t>enige</a:t>
            </a:r>
            <a:r>
              <a:rPr lang="nn-NO" sz="2200" dirty="0" smtClean="0"/>
              <a:t> om </a:t>
            </a:r>
            <a:r>
              <a:rPr lang="nn-NO" sz="2200" dirty="0" err="1" smtClean="0"/>
              <a:t>hvilke</a:t>
            </a:r>
            <a:r>
              <a:rPr lang="nn-NO" sz="2200" dirty="0" smtClean="0"/>
              <a:t> ord </a:t>
            </a:r>
            <a:r>
              <a:rPr lang="nn-NO" sz="2200" dirty="0" err="1" smtClean="0"/>
              <a:t>dere</a:t>
            </a:r>
            <a:r>
              <a:rPr lang="nn-NO" sz="2200" dirty="0" smtClean="0"/>
              <a:t> vil </a:t>
            </a:r>
            <a:r>
              <a:rPr lang="nn-NO" sz="2200" dirty="0" err="1" smtClean="0"/>
              <a:t>koble</a:t>
            </a:r>
            <a:r>
              <a:rPr lang="nn-NO" sz="2200" dirty="0" smtClean="0"/>
              <a:t> til </a:t>
            </a:r>
            <a:r>
              <a:rPr lang="nn-NO" sz="2200" dirty="0" err="1" smtClean="0"/>
              <a:t>hvilke</a:t>
            </a:r>
            <a:r>
              <a:rPr lang="nn-NO" sz="2200" dirty="0" smtClean="0"/>
              <a:t> </a:t>
            </a:r>
            <a:r>
              <a:rPr lang="nn-NO" sz="2200" dirty="0" err="1" smtClean="0"/>
              <a:t>bilder</a:t>
            </a:r>
            <a:r>
              <a:rPr lang="nn-NO" sz="2200" dirty="0" smtClean="0"/>
              <a:t>, for </a:t>
            </a:r>
            <a:r>
              <a:rPr lang="nn-NO" sz="2200" dirty="0"/>
              <a:t>eksempel </a:t>
            </a:r>
            <a:r>
              <a:rPr lang="nn-NO" sz="2200" dirty="0" err="1" smtClean="0"/>
              <a:t>egenskapene</a:t>
            </a:r>
            <a:r>
              <a:rPr lang="nn-NO" sz="2200" dirty="0" smtClean="0"/>
              <a:t> </a:t>
            </a:r>
            <a:r>
              <a:rPr lang="nn-NO" sz="2200" dirty="0"/>
              <a:t>«gjennomsiktig» og «hard» til bildet av </a:t>
            </a:r>
            <a:r>
              <a:rPr lang="nn-NO" sz="2200" dirty="0" err="1" smtClean="0"/>
              <a:t>vindu</a:t>
            </a:r>
            <a:r>
              <a:rPr lang="nn-NO" sz="2200" dirty="0" smtClean="0"/>
              <a:t>.</a:t>
            </a:r>
          </a:p>
          <a:p>
            <a:r>
              <a:rPr lang="nn-NO" sz="2200" dirty="0" smtClean="0"/>
              <a:t>Det </a:t>
            </a:r>
            <a:r>
              <a:rPr lang="nn-NO" sz="2200" dirty="0"/>
              <a:t>kan </a:t>
            </a:r>
            <a:r>
              <a:rPr lang="nn-NO" sz="2200" dirty="0" smtClean="0"/>
              <a:t>være </a:t>
            </a:r>
            <a:r>
              <a:rPr lang="nn-NO" sz="2200" dirty="0" err="1" smtClean="0"/>
              <a:t>flere</a:t>
            </a:r>
            <a:r>
              <a:rPr lang="nn-NO" sz="2200" dirty="0" smtClean="0"/>
              <a:t> </a:t>
            </a:r>
            <a:r>
              <a:rPr lang="nn-NO" sz="2200" dirty="0"/>
              <a:t>ord som </a:t>
            </a:r>
            <a:r>
              <a:rPr lang="nn-NO" sz="2200" dirty="0" smtClean="0"/>
              <a:t>passer </a:t>
            </a:r>
            <a:r>
              <a:rPr lang="nn-NO" sz="2200" dirty="0"/>
              <a:t>til </a:t>
            </a:r>
            <a:r>
              <a:rPr lang="nn-NO" sz="2200" dirty="0" err="1" smtClean="0"/>
              <a:t>samme</a:t>
            </a:r>
            <a:r>
              <a:rPr lang="nn-NO" sz="2200" dirty="0" smtClean="0"/>
              <a:t> bilde </a:t>
            </a:r>
            <a:r>
              <a:rPr lang="nn-NO" sz="2200" dirty="0"/>
              <a:t>og </a:t>
            </a:r>
            <a:r>
              <a:rPr lang="nn-NO" sz="2200" dirty="0" err="1" smtClean="0"/>
              <a:t>flere</a:t>
            </a:r>
            <a:r>
              <a:rPr lang="nn-NO" sz="2200" dirty="0" smtClean="0"/>
              <a:t> </a:t>
            </a:r>
            <a:r>
              <a:rPr lang="nn-NO" sz="2200" dirty="0" err="1" smtClean="0"/>
              <a:t>bilder</a:t>
            </a:r>
            <a:r>
              <a:rPr lang="nn-NO" sz="2200" dirty="0" smtClean="0"/>
              <a:t> </a:t>
            </a:r>
            <a:r>
              <a:rPr lang="nn-NO" sz="2200" dirty="0"/>
              <a:t>som </a:t>
            </a:r>
            <a:r>
              <a:rPr lang="nn-NO" sz="2200" dirty="0" smtClean="0"/>
              <a:t>passer </a:t>
            </a:r>
            <a:r>
              <a:rPr lang="nn-NO" sz="2200" dirty="0"/>
              <a:t>til </a:t>
            </a:r>
            <a:r>
              <a:rPr lang="nn-NO" sz="2200" dirty="0" err="1" smtClean="0"/>
              <a:t>samme</a:t>
            </a:r>
            <a:r>
              <a:rPr lang="nn-NO" sz="2200" dirty="0" smtClean="0"/>
              <a:t> </a:t>
            </a:r>
            <a:r>
              <a:rPr lang="nn-NO" sz="2200" dirty="0"/>
              <a:t>ord</a:t>
            </a:r>
            <a:r>
              <a:rPr lang="nn-NO" sz="2200" dirty="0" smtClean="0"/>
              <a:t>.</a:t>
            </a:r>
          </a:p>
          <a:p>
            <a:endParaRPr lang="nb-NO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6" y="1856185"/>
            <a:ext cx="4148920" cy="314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etter aktivitet (5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Del i plenum:</a:t>
            </a:r>
          </a:p>
          <a:p>
            <a:pPr lvl="1"/>
            <a:r>
              <a:rPr lang="nb-NO" sz="2200" dirty="0" smtClean="0"/>
              <a:t>Hvilke egenskaper har dere koblet til …? Hvorfor mener dere at … har disse egenskapene? </a:t>
            </a:r>
          </a:p>
          <a:p>
            <a:r>
              <a:rPr lang="nb-NO" sz="2200" dirty="0" smtClean="0"/>
              <a:t>Egenskapene sier noe om hvordan stoffet er. Alle stoff har ulike egenskaper. Egenskaper er for eksempel hvordan noe ser ut, lukter, smaker, kjennes ut, hvilken lyd det lager.</a:t>
            </a:r>
          </a:p>
          <a:p>
            <a:r>
              <a:rPr lang="nb-NO" sz="2200" dirty="0" smtClean="0"/>
              <a:t>Se hele undervisningsopplegget: </a:t>
            </a:r>
            <a:r>
              <a:rPr lang="nb-NO" sz="2200" dirty="0" smtClean="0">
                <a:hlinkClick r:id="rId2"/>
              </a:rPr>
              <a:t>naturfag.no/stoffegenskaper</a:t>
            </a:r>
            <a:r>
              <a:rPr lang="nb-NO" sz="2200" dirty="0" smtClean="0"/>
              <a:t> 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9972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</a:t>
            </a:r>
            <a:r>
              <a:rPr lang="nb-NO" dirty="0" smtClean="0"/>
              <a:t>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45 minutter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13050</TotalTime>
  <Words>1375</Words>
  <Application>Microsoft Office PowerPoint</Application>
  <PresentationFormat>On-screen Show (4:3)</PresentationFormat>
  <Paragraphs>200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Campton Book</vt:lpstr>
      <vt:lpstr>Campton Light</vt:lpstr>
      <vt:lpstr>Campton Medium</vt:lpstr>
      <vt:lpstr>Wingdings</vt:lpstr>
      <vt:lpstr>Office-tema</vt:lpstr>
      <vt:lpstr>Samtale i naturfag B – Samarbeid</vt:lpstr>
      <vt:lpstr>Mål</vt:lpstr>
      <vt:lpstr>Tidsplan for denne økta</vt:lpstr>
      <vt:lpstr>Oppsummer forarbeid</vt:lpstr>
      <vt:lpstr>Oppsummer forarbeidet i grupper </vt:lpstr>
      <vt:lpstr>Aktivitet: Koble ord til bilder</vt:lpstr>
      <vt:lpstr>Koble ord til bilder (10 min)</vt:lpstr>
      <vt:lpstr>Oppsummer etter aktivitet (5 min)</vt:lpstr>
      <vt:lpstr>Faglig påfyll</vt:lpstr>
      <vt:lpstr>I hvilken grad kjenner du deg igjen i disse påstandene? (5 min)</vt:lpstr>
      <vt:lpstr>Leseoppdrag: Gjett hva lærer’n tenker på (10 min)</vt:lpstr>
      <vt:lpstr>Kommunikasjonsformer (5 min)</vt:lpstr>
      <vt:lpstr>Hva bruker vi når? Eksempler</vt:lpstr>
      <vt:lpstr>Analysere aktiviteten koble ord til bilder</vt:lpstr>
      <vt:lpstr>Diskuter to og to (10 min)</vt:lpstr>
      <vt:lpstr>Oppsummer (5 min)</vt:lpstr>
      <vt:lpstr>Planlegg egen undervisning </vt:lpstr>
      <vt:lpstr>Vurder en undervisningsøkt</vt:lpstr>
      <vt:lpstr>Samtale i naturfag D – Etterarbeid</vt:lpstr>
      <vt:lpstr>Mål</vt:lpstr>
      <vt:lpstr>Tidsplan for denne økta</vt:lpstr>
      <vt:lpstr>Del erfaringer i grupper (20 min)</vt:lpstr>
      <vt:lpstr>Oppsummer i plenum (10 min)</vt:lpstr>
      <vt:lpstr>Veien videre (10 min)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190</cp:revision>
  <cp:lastPrinted>2017-08-18T08:10:09Z</cp:lastPrinted>
  <dcterms:created xsi:type="dcterms:W3CDTF">2017-08-11T05:42:55Z</dcterms:created>
  <dcterms:modified xsi:type="dcterms:W3CDTF">2020-06-30T13:48:15Z</dcterms:modified>
</cp:coreProperties>
</file>