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49" r:id="rId2"/>
    <p:sldId id="467" r:id="rId3"/>
    <p:sldId id="383" r:id="rId4"/>
    <p:sldId id="416" r:id="rId5"/>
    <p:sldId id="413" r:id="rId6"/>
    <p:sldId id="390" r:id="rId7"/>
    <p:sldId id="449" r:id="rId8"/>
    <p:sldId id="453" r:id="rId9"/>
    <p:sldId id="451" r:id="rId10"/>
    <p:sldId id="403" r:id="rId11"/>
    <p:sldId id="466" r:id="rId12"/>
    <p:sldId id="464" r:id="rId13"/>
    <p:sldId id="465" r:id="rId14"/>
    <p:sldId id="463" r:id="rId15"/>
    <p:sldId id="434" r:id="rId16"/>
    <p:sldId id="415" r:id="rId17"/>
    <p:sldId id="424" r:id="rId18"/>
    <p:sldId id="459" r:id="rId19"/>
    <p:sldId id="391" r:id="rId20"/>
    <p:sldId id="460" r:id="rId21"/>
    <p:sldId id="404" r:id="rId22"/>
    <p:sldId id="444" r:id="rId23"/>
    <p:sldId id="445" r:id="rId24"/>
    <p:sldId id="440" r:id="rId25"/>
    <p:sldId id="454" r:id="rId26"/>
    <p:sldId id="468" r:id="rId27"/>
    <p:sldId id="394" r:id="rId28"/>
    <p:sldId id="393" r:id="rId29"/>
    <p:sldId id="448" r:id="rId30"/>
    <p:sldId id="398" r:id="rId31"/>
    <p:sldId id="470" r:id="rId32"/>
    <p:sldId id="401" r:id="rId33"/>
    <p:sldId id="377" r:id="rId34"/>
    <p:sldId id="378" r:id="rId35"/>
    <p:sldId id="472" r:id="rId36"/>
    <p:sldId id="471" r:id="rId37"/>
    <p:sldId id="382" r:id="rId38"/>
    <p:sldId id="380" r:id="rId39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it S. Haug" initials="BSH" lastIdx="2" clrIdx="0"/>
  <p:cmAuthor id="1" name="Anette Braathen" initials="AB" lastIdx="10" clrIdx="1">
    <p:extLst/>
  </p:cmAuthor>
  <p:cmAuthor id="2" name="Maria Gaare Dahl" initials="MGD" lastIdx="20" clrIdx="2">
    <p:extLst>
      <p:ext uri="{19B8F6BF-5375-455C-9EA6-DF929625EA0E}">
        <p15:presenceInfo xmlns:p15="http://schemas.microsoft.com/office/powerpoint/2012/main" userId="S-1-5-21-1927809936-1189766144-1318725885-2350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33AB"/>
    <a:srgbClr val="332597"/>
    <a:srgbClr val="29447F"/>
    <a:srgbClr val="3145A9"/>
    <a:srgbClr val="2B32B7"/>
    <a:srgbClr val="242A98"/>
    <a:srgbClr val="2E228A"/>
    <a:srgbClr val="2161AF"/>
    <a:srgbClr val="194E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2" autoAdjust="0"/>
    <p:restoredTop sz="89491" autoAdjust="0"/>
  </p:normalViewPr>
  <p:slideViewPr>
    <p:cSldViewPr snapToGrid="0" snapToObjects="1">
      <p:cViewPr varScale="1">
        <p:scale>
          <a:sx n="96" d="100"/>
          <a:sy n="96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30.06.2020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30.06.2020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285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03E95-187A-4281-9573-FA1D912CAA9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6357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03E95-187A-4281-9573-FA1D912CAA9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330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03E95-187A-4281-9573-FA1D912CAA9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378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709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27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060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794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319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5586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686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33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671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737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281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589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0246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56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363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5360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257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49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pPr defTabSz="880933">
              <a:defRPr/>
            </a:pPr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102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350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830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0728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03E95-187A-4281-9573-FA1D912CAA9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189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03E95-187A-4281-9573-FA1D912CAA9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89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ans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Kilder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49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1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3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</a:t>
            </a:r>
            <a:r>
              <a:rPr lang="nb-NO"/>
              <a:t>til plassholderen </a:t>
            </a:r>
            <a:r>
              <a:rPr lang="nb-NO" dirty="0"/>
              <a:t>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</a:t>
            </a:r>
            <a:r>
              <a:rPr lang="nb-NO"/>
              <a:t>til plassholderen </a:t>
            </a:r>
            <a:r>
              <a:rPr lang="nb-NO" dirty="0"/>
              <a:t>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/>
              <a:t>Klikk ikonet for å legge </a:t>
            </a:r>
            <a:r>
              <a:rPr lang="nb-NO"/>
              <a:t>til en </a:t>
            </a:r>
            <a:r>
              <a:rPr lang="nb-NO" dirty="0"/>
              <a:t>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8" r:id="rId4"/>
    <p:sldLayoutId id="2147483679" r:id="rId5"/>
    <p:sldLayoutId id="2147483652" r:id="rId6"/>
    <p:sldLayoutId id="2147483657" r:id="rId7"/>
    <p:sldLayoutId id="2147483662" r:id="rId8"/>
    <p:sldLayoutId id="2147483658" r:id="rId9"/>
    <p:sldLayoutId id="2147483663" r:id="rId10"/>
    <p:sldLayoutId id="2147483654" r:id="rId11"/>
    <p:sldLayoutId id="2147483655" r:id="rId12"/>
    <p:sldLayoutId id="2147483677" r:id="rId13"/>
    <p:sldLayoutId id="2147483661" r:id="rId14"/>
    <p:sldLayoutId id="2147483680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96959598005010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aturfag.no/cell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aturfag.no/forsok/vis.html?tid=2149839&amp;within_tid=214977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2418" y="2505978"/>
            <a:ext cx="8189405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nn-NO" sz="4900" dirty="0"/>
              <a:t>Følg opp </a:t>
            </a:r>
            <a:r>
              <a:rPr lang="nn-NO" sz="4900" dirty="0" smtClean="0"/>
              <a:t>elevresponsar</a:t>
            </a:r>
            <a:r>
              <a:rPr lang="nn-NO" dirty="0"/>
              <a:t/>
            </a:r>
            <a:br>
              <a:rPr lang="nn-NO" dirty="0"/>
            </a:br>
            <a:r>
              <a:rPr lang="nn-NO" sz="2800" dirty="0" smtClean="0"/>
              <a:t>- korleis </a:t>
            </a:r>
            <a:r>
              <a:rPr lang="nn-NO" sz="2800" dirty="0"/>
              <a:t>gi gode </a:t>
            </a:r>
            <a:r>
              <a:rPr lang="nn-NO" sz="2800" dirty="0" smtClean="0"/>
              <a:t>tilbakemeldingar?</a:t>
            </a:r>
            <a:r>
              <a:rPr lang="nn-NO" sz="4900" dirty="0"/>
              <a:t/>
            </a:r>
            <a:br>
              <a:rPr lang="nn-NO" sz="4900" dirty="0"/>
            </a:br>
            <a:r>
              <a:rPr lang="nn-NO" sz="4900" dirty="0"/>
              <a:t/>
            </a:r>
            <a:br>
              <a:rPr lang="nn-NO" sz="4900" dirty="0"/>
            </a:br>
            <a:r>
              <a:rPr lang="nn-NO" sz="2700" dirty="0">
                <a:solidFill>
                  <a:srgbClr val="268183"/>
                </a:solidFill>
              </a:rPr>
              <a:t/>
            </a:r>
            <a:br>
              <a:rPr lang="nn-NO" sz="2700" dirty="0">
                <a:solidFill>
                  <a:srgbClr val="268183"/>
                </a:solidFill>
              </a:rPr>
            </a:br>
            <a:r>
              <a:rPr lang="nn-NO" sz="3200" dirty="0">
                <a:solidFill>
                  <a:srgbClr val="268183"/>
                </a:solidFill>
              </a:rPr>
              <a:t>B – Samarbeid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n-NO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18455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 err="1"/>
              <a:t>Undervegsvurdering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25625"/>
            <a:ext cx="7882502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Vanlege spørsmål knytt til </a:t>
            </a:r>
            <a:r>
              <a:rPr lang="nn-NO" sz="2200" dirty="0" err="1"/>
              <a:t>undervegsvurdering</a:t>
            </a:r>
            <a:r>
              <a:rPr lang="nn-NO" sz="2200" dirty="0"/>
              <a:t> </a:t>
            </a:r>
            <a:r>
              <a:rPr lang="nn-NO" sz="2200" dirty="0" smtClean="0"/>
              <a:t>er:</a:t>
            </a:r>
          </a:p>
          <a:p>
            <a:r>
              <a:rPr lang="nn-NO" sz="2200" i="1" dirty="0"/>
              <a:t>K</a:t>
            </a:r>
            <a:r>
              <a:rPr lang="nn-NO" sz="2200" i="1" dirty="0" smtClean="0"/>
              <a:t>var skal elevene?</a:t>
            </a:r>
          </a:p>
          <a:p>
            <a:r>
              <a:rPr lang="nn-NO" sz="2200" i="1" dirty="0"/>
              <a:t>K</a:t>
            </a:r>
            <a:r>
              <a:rPr lang="nn-NO" sz="2200" i="1" dirty="0" smtClean="0"/>
              <a:t>var er elevene?</a:t>
            </a:r>
          </a:p>
          <a:p>
            <a:r>
              <a:rPr lang="nn-NO" sz="2200" i="1" dirty="0"/>
              <a:t>K</a:t>
            </a:r>
            <a:r>
              <a:rPr lang="nn-NO" sz="2200" i="1" dirty="0" smtClean="0"/>
              <a:t>orleis tolke elevresponsar?</a:t>
            </a:r>
          </a:p>
          <a:p>
            <a:r>
              <a:rPr lang="nn-NO" sz="2200" i="1" dirty="0"/>
              <a:t>K</a:t>
            </a:r>
            <a:r>
              <a:rPr lang="nn-NO" sz="2200" i="1" dirty="0" smtClean="0"/>
              <a:t>orleis følgje opp elevresponsar?</a:t>
            </a:r>
          </a:p>
          <a:p>
            <a:pPr marL="0" indent="0">
              <a:buNone/>
            </a:pPr>
            <a:endParaRPr lang="nn-NO" sz="2200" i="1" dirty="0"/>
          </a:p>
          <a:p>
            <a:pPr marL="0" indent="0">
              <a:buNone/>
            </a:pPr>
            <a:r>
              <a:rPr lang="nn-NO" sz="2200" dirty="0" smtClean="0"/>
              <a:t>Men </a:t>
            </a:r>
            <a:r>
              <a:rPr lang="nn-NO" sz="2200" dirty="0"/>
              <a:t>kva ligg eigentleg i </a:t>
            </a:r>
            <a:r>
              <a:rPr lang="nn-NO" sz="2200" dirty="0" smtClean="0"/>
              <a:t>disse </a:t>
            </a:r>
            <a:r>
              <a:rPr lang="nn-NO" sz="2200" dirty="0" smtClean="0"/>
              <a:t>spørsmåla?</a:t>
            </a:r>
            <a:r>
              <a:rPr lang="nn-NO" sz="2200" i="1" dirty="0" smtClean="0"/>
              <a:t> </a:t>
            </a:r>
            <a:endParaRPr lang="nn-NO" sz="2200" i="1" dirty="0" smtClean="0"/>
          </a:p>
          <a:p>
            <a:endParaRPr lang="nn-NO" sz="2200" dirty="0" smtClean="0"/>
          </a:p>
          <a:p>
            <a:pPr marL="0" indent="0">
              <a:buNone/>
            </a:pPr>
            <a:r>
              <a:rPr lang="nn-NO" sz="2200" dirty="0" smtClean="0"/>
              <a:t>Sjå </a:t>
            </a:r>
            <a:r>
              <a:rPr lang="nn-NO" sz="2200" dirty="0" smtClean="0"/>
              <a:t>neste side.</a:t>
            </a: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7215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 err="1"/>
              <a:t>Undervegsvurdering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57" y="1825625"/>
            <a:ext cx="7987005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Diskuter med sidemannen i to </a:t>
            </a:r>
            <a:r>
              <a:rPr lang="nn-NO" sz="2200" dirty="0" smtClean="0"/>
              <a:t>minutt:</a:t>
            </a:r>
            <a:endParaRPr lang="nn-NO" sz="2200" dirty="0"/>
          </a:p>
          <a:p>
            <a:r>
              <a:rPr lang="nn-NO" sz="2200" i="1" dirty="0"/>
              <a:t>Kvar skal elevane </a:t>
            </a:r>
            <a:r>
              <a:rPr lang="nn-NO" sz="2200" dirty="0"/>
              <a:t>– </a:t>
            </a:r>
            <a:r>
              <a:rPr lang="nn-NO" sz="2200" b="1" dirty="0"/>
              <a:t>Kva eller kven avgjer dette? </a:t>
            </a:r>
            <a:br>
              <a:rPr lang="nn-NO" sz="2200" b="1" dirty="0"/>
            </a:br>
            <a:endParaRPr lang="nn-NO" sz="2200" dirty="0" smtClean="0"/>
          </a:p>
          <a:p>
            <a:pPr marL="0" indent="0">
              <a:buNone/>
            </a:pPr>
            <a:r>
              <a:rPr lang="nn-NO" sz="2200" dirty="0" smtClean="0"/>
              <a:t>Nokre </a:t>
            </a:r>
            <a:r>
              <a:rPr lang="nn-NO" sz="2200" dirty="0"/>
              <a:t>forslag til </a:t>
            </a:r>
            <a:r>
              <a:rPr lang="nn-NO" sz="2200" dirty="0" err="1"/>
              <a:t>svar</a:t>
            </a:r>
            <a:r>
              <a:rPr lang="nn-NO" sz="2200" dirty="0"/>
              <a:t>:</a:t>
            </a:r>
          </a:p>
          <a:p>
            <a:pPr>
              <a:spcBef>
                <a:spcPts val="1200"/>
              </a:spcBef>
            </a:pPr>
            <a:r>
              <a:rPr lang="nn-NO" sz="2200" dirty="0" smtClean="0"/>
              <a:t>Planlagde </a:t>
            </a:r>
            <a:r>
              <a:rPr lang="nn-NO" sz="2200" dirty="0"/>
              <a:t>læringsmål med utgangspunkt i læreplanen, utarbeidde av lærar eller i fellesskap med </a:t>
            </a:r>
            <a:r>
              <a:rPr lang="nn-NO" sz="2200" dirty="0" smtClean="0"/>
              <a:t>elevar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nn-NO" sz="2200" dirty="0"/>
              <a:t>Ta omsyn til både kortsiktige og langsiktige </a:t>
            </a:r>
            <a:r>
              <a:rPr lang="nn-NO" sz="2200" dirty="0" smtClean="0"/>
              <a:t>læringsmål</a:t>
            </a:r>
            <a:endParaRPr lang="nn-NO" sz="2200" dirty="0"/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nn-NO" sz="2200" dirty="0"/>
              <a:t>Kortsiktige mål, f.eks. for ei økt, må henge saman med dei langsiktige måla for heile temaet og kompetansemåla for </a:t>
            </a:r>
            <a:r>
              <a:rPr lang="nn-NO" sz="2200" dirty="0" smtClean="0"/>
              <a:t>faget</a:t>
            </a:r>
            <a:endParaRPr lang="nn-NO" sz="2200" dirty="0"/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nn-NO" sz="2200" dirty="0"/>
              <a:t>Måla kan vere knytt til både kunnskapar og </a:t>
            </a:r>
            <a:r>
              <a:rPr lang="nn-NO" sz="2200" dirty="0" smtClean="0"/>
              <a:t>ferdigheiter</a:t>
            </a: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263530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Undervegsvurdering</a:t>
            </a:r>
            <a:endParaRPr lang="nn-NO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25625"/>
            <a:ext cx="7882502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 smtClean="0"/>
              <a:t>Diskuter med sidemannen i to </a:t>
            </a:r>
            <a:r>
              <a:rPr lang="nn-NO" sz="2200" dirty="0" smtClean="0"/>
              <a:t>minutt:</a:t>
            </a:r>
            <a:endParaRPr lang="nn-NO" sz="1000" dirty="0"/>
          </a:p>
          <a:p>
            <a:r>
              <a:rPr lang="nn-NO" sz="2200" i="1" dirty="0" smtClean="0"/>
              <a:t>Kvar </a:t>
            </a:r>
            <a:r>
              <a:rPr lang="nn-NO" sz="2200" i="1" dirty="0"/>
              <a:t>er </a:t>
            </a:r>
            <a:r>
              <a:rPr lang="nn-NO" sz="2200" i="1" dirty="0" smtClean="0"/>
              <a:t>elevane </a:t>
            </a:r>
            <a:r>
              <a:rPr lang="nn-NO" sz="2200" dirty="0" smtClean="0"/>
              <a:t>–</a:t>
            </a:r>
            <a:r>
              <a:rPr lang="nn-NO" sz="2200" b="1" dirty="0" smtClean="0"/>
              <a:t> </a:t>
            </a:r>
            <a:r>
              <a:rPr lang="nn-NO" sz="2200" b="1" dirty="0"/>
              <a:t>Korleis finne ut kva dei veit og kan</a:t>
            </a:r>
            <a:r>
              <a:rPr lang="nn-NO" sz="2200" b="1" dirty="0" smtClean="0"/>
              <a:t>?</a:t>
            </a:r>
          </a:p>
          <a:p>
            <a:pPr marL="0" indent="0">
              <a:buNone/>
            </a:pPr>
            <a:endParaRPr lang="nn-NO" sz="2200" b="1" dirty="0" smtClean="0"/>
          </a:p>
          <a:p>
            <a:pPr marL="0" indent="0">
              <a:buNone/>
            </a:pPr>
            <a:r>
              <a:rPr lang="nn-NO" sz="2200" dirty="0"/>
              <a:t>Nokre forslag til </a:t>
            </a:r>
            <a:r>
              <a:rPr lang="nn-NO" sz="2200" dirty="0" err="1"/>
              <a:t>svar</a:t>
            </a:r>
            <a:r>
              <a:rPr lang="nn-NO" sz="2200" dirty="0" smtClean="0"/>
              <a:t>:</a:t>
            </a:r>
            <a:endParaRPr lang="nn-NO" sz="2200" b="1" dirty="0"/>
          </a:p>
          <a:p>
            <a:pPr>
              <a:spcBef>
                <a:spcPts val="1800"/>
              </a:spcBef>
            </a:pPr>
            <a:r>
              <a:rPr lang="nn-NO" sz="2200" dirty="0" smtClean="0"/>
              <a:t>Ulike </a:t>
            </a:r>
            <a:r>
              <a:rPr lang="nn-NO" sz="2200" dirty="0"/>
              <a:t>strategiar for å gjere forståinga til elevane synleg</a:t>
            </a:r>
            <a:br>
              <a:rPr lang="nn-NO" sz="2200" dirty="0"/>
            </a:br>
            <a:r>
              <a:rPr lang="nn-NO" sz="2200" dirty="0"/>
              <a:t>(læringsstrategiane frå modul 1, grubleteikningar osv.)</a:t>
            </a:r>
          </a:p>
          <a:p>
            <a:pPr marL="0" indent="0">
              <a:buNone/>
            </a:pPr>
            <a:endParaRPr lang="nn-NO" sz="2200" b="1" dirty="0"/>
          </a:p>
        </p:txBody>
      </p:sp>
    </p:spTree>
    <p:extLst>
      <p:ext uri="{BB962C8B-B14F-4D97-AF65-F5344CB8AC3E}">
        <p14:creationId xmlns:p14="http://schemas.microsoft.com/office/powerpoint/2010/main" val="14618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Undervegsvurdering</a:t>
            </a:r>
            <a:endParaRPr lang="nn-NO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25625"/>
            <a:ext cx="7882502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 smtClean="0"/>
              <a:t>Diskuter med sidemannen i to </a:t>
            </a:r>
            <a:r>
              <a:rPr lang="nn-NO" sz="2200" dirty="0" smtClean="0"/>
              <a:t>minutt:</a:t>
            </a:r>
            <a:endParaRPr lang="nn-NO" sz="1000" dirty="0"/>
          </a:p>
          <a:p>
            <a:r>
              <a:rPr lang="nn-NO" sz="2200" i="1" dirty="0" smtClean="0"/>
              <a:t>Korleis </a:t>
            </a:r>
            <a:r>
              <a:rPr lang="nn-NO" sz="2200" i="1" dirty="0"/>
              <a:t>tolke </a:t>
            </a:r>
            <a:r>
              <a:rPr lang="nn-NO" sz="2200" i="1" dirty="0" smtClean="0"/>
              <a:t>elevresponsar </a:t>
            </a:r>
            <a:r>
              <a:rPr lang="nn-NO" sz="2200" dirty="0"/>
              <a:t>–  </a:t>
            </a:r>
            <a:r>
              <a:rPr lang="nn-NO" sz="2200" b="1" dirty="0" smtClean="0"/>
              <a:t>Kva </a:t>
            </a:r>
            <a:r>
              <a:rPr lang="nn-NO" sz="2200" b="1" dirty="0"/>
              <a:t>er det vi ser etter</a:t>
            </a:r>
            <a:r>
              <a:rPr lang="nn-NO" sz="2200" b="1" dirty="0" smtClean="0"/>
              <a:t>?</a:t>
            </a:r>
          </a:p>
          <a:p>
            <a:pPr marL="0" indent="0">
              <a:buNone/>
            </a:pPr>
            <a:endParaRPr lang="nn-NO" sz="2200" b="1" dirty="0"/>
          </a:p>
          <a:p>
            <a:pPr marL="0" indent="0">
              <a:buNone/>
            </a:pPr>
            <a:r>
              <a:rPr lang="nn-NO" sz="2200" dirty="0"/>
              <a:t>Nokre forslag til </a:t>
            </a:r>
            <a:r>
              <a:rPr lang="nn-NO" sz="2200" dirty="0" err="1"/>
              <a:t>svar</a:t>
            </a:r>
            <a:r>
              <a:rPr lang="nn-NO" sz="2200" dirty="0" smtClean="0"/>
              <a:t>:</a:t>
            </a:r>
          </a:p>
          <a:p>
            <a:pPr>
              <a:spcBef>
                <a:spcPts val="1800"/>
              </a:spcBef>
            </a:pPr>
            <a:r>
              <a:rPr lang="nn-NO" sz="2200" dirty="0" smtClean="0"/>
              <a:t>Bruke </a:t>
            </a:r>
            <a:r>
              <a:rPr lang="nn-NO" sz="2200" dirty="0"/>
              <a:t>dei planlagde læringsmåla som </a:t>
            </a:r>
            <a:r>
              <a:rPr lang="nn-NO" sz="2200" dirty="0" smtClean="0"/>
              <a:t>referanse</a:t>
            </a:r>
          </a:p>
          <a:p>
            <a:pPr>
              <a:spcBef>
                <a:spcPts val="1800"/>
              </a:spcBef>
            </a:pPr>
            <a:r>
              <a:rPr lang="nn-NO" sz="2200" dirty="0"/>
              <a:t>Viktig å ha tenkt gjennom på førehand korleis elevane kan uttrykke forståing for læringsmålet og kva som kan bli godtatt som bevis på </a:t>
            </a:r>
            <a:r>
              <a:rPr lang="nn-NO" sz="2200" dirty="0" smtClean="0"/>
              <a:t>læringa</a:t>
            </a:r>
            <a:endParaRPr lang="nn-NO" sz="2200" dirty="0"/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endParaRPr lang="nn-NO" sz="2200" b="1" dirty="0"/>
          </a:p>
        </p:txBody>
      </p:sp>
    </p:spTree>
    <p:extLst>
      <p:ext uri="{BB962C8B-B14F-4D97-AF65-F5344CB8AC3E}">
        <p14:creationId xmlns:p14="http://schemas.microsoft.com/office/powerpoint/2010/main" val="20357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Undervegsvurdering</a:t>
            </a:r>
            <a:endParaRPr lang="nn-NO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25625"/>
            <a:ext cx="7882502" cy="4180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sz="2200" dirty="0" smtClean="0"/>
              <a:t>Diskuter med sidemannen i to </a:t>
            </a:r>
            <a:r>
              <a:rPr lang="nn-NO" sz="2200" dirty="0" smtClean="0"/>
              <a:t>minutt:</a:t>
            </a:r>
            <a:endParaRPr lang="nn-NO" sz="1000" dirty="0"/>
          </a:p>
          <a:p>
            <a:r>
              <a:rPr lang="nn-NO" sz="2200" i="1" dirty="0" smtClean="0"/>
              <a:t>Korleis </a:t>
            </a:r>
            <a:r>
              <a:rPr lang="nn-NO" sz="2200" i="1" dirty="0"/>
              <a:t>følge opp </a:t>
            </a:r>
            <a:r>
              <a:rPr lang="nn-NO" sz="2200" i="1" dirty="0" smtClean="0"/>
              <a:t>elevresponsar </a:t>
            </a:r>
            <a:r>
              <a:rPr lang="nn-NO" sz="2200" dirty="0" smtClean="0"/>
              <a:t>–</a:t>
            </a:r>
            <a:r>
              <a:rPr lang="nn-NO" sz="2200" b="1" dirty="0" smtClean="0"/>
              <a:t> </a:t>
            </a:r>
            <a:r>
              <a:rPr lang="nn-NO" sz="2200" b="1" dirty="0"/>
              <a:t>Kva alternativ finst</a:t>
            </a:r>
            <a:r>
              <a:rPr lang="nn-NO" sz="2200" b="1" dirty="0" smtClean="0"/>
              <a:t>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n-NO" sz="2200" dirty="0" smtClean="0"/>
              <a:t/>
            </a:r>
            <a:br>
              <a:rPr lang="nn-NO" sz="2200" dirty="0" smtClean="0"/>
            </a:br>
            <a:r>
              <a:rPr lang="nn-NO" sz="2200" dirty="0" smtClean="0"/>
              <a:t>Nokre </a:t>
            </a:r>
            <a:r>
              <a:rPr lang="nn-NO" sz="2200" dirty="0"/>
              <a:t>forslag til </a:t>
            </a:r>
            <a:r>
              <a:rPr lang="nn-NO" sz="2200" dirty="0" err="1"/>
              <a:t>svar</a:t>
            </a:r>
            <a:r>
              <a:rPr lang="nn-NO" sz="2200" dirty="0"/>
              <a:t>: </a:t>
            </a:r>
          </a:p>
          <a:p>
            <a:pPr>
              <a:spcBef>
                <a:spcPts val="1800"/>
              </a:spcBef>
            </a:pPr>
            <a:r>
              <a:rPr lang="nn-NO" sz="2200" dirty="0" smtClean="0"/>
              <a:t>Ta </a:t>
            </a:r>
            <a:r>
              <a:rPr lang="nn-NO" sz="2200" dirty="0"/>
              <a:t>utgangspunkt i informasjonen elevane </a:t>
            </a:r>
            <a:r>
              <a:rPr lang="nn-NO" sz="2200" dirty="0" smtClean="0"/>
              <a:t>gir, </a:t>
            </a:r>
            <a:r>
              <a:rPr lang="nn-NO" sz="2200" dirty="0"/>
              <a:t>og </a:t>
            </a:r>
            <a:r>
              <a:rPr lang="nn-NO" sz="2200" dirty="0" smtClean="0"/>
              <a:t>læringsmåla</a:t>
            </a:r>
            <a:endParaRPr lang="nn-NO" sz="2200" dirty="0"/>
          </a:p>
          <a:p>
            <a:pPr>
              <a:spcBef>
                <a:spcPts val="1800"/>
              </a:spcBef>
            </a:pPr>
            <a:r>
              <a:rPr lang="nn-NO" sz="2200" dirty="0"/>
              <a:t>Gi tilbakemelding som </a:t>
            </a:r>
            <a:r>
              <a:rPr lang="nn-NO" sz="2200" dirty="0" err="1"/>
              <a:t>oppfordrar</a:t>
            </a:r>
            <a:r>
              <a:rPr lang="nn-NO" sz="2200" dirty="0"/>
              <a:t> til utdjuping og bidrar til meir informasjon frå elevane (ofte i form av spørsmål</a:t>
            </a:r>
            <a:r>
              <a:rPr lang="nn-NO" sz="2200" dirty="0" smtClean="0"/>
              <a:t>)</a:t>
            </a:r>
            <a:endParaRPr lang="nn-NO" sz="2200" dirty="0"/>
          </a:p>
          <a:p>
            <a:pPr>
              <a:spcBef>
                <a:spcPts val="1800"/>
              </a:spcBef>
            </a:pPr>
            <a:r>
              <a:rPr lang="nn-NO" sz="2200" dirty="0"/>
              <a:t>Gi tilbakemelding som leiar elevane i riktig retning </a:t>
            </a:r>
            <a:br>
              <a:rPr lang="nn-NO" sz="2200" dirty="0"/>
            </a:br>
            <a:r>
              <a:rPr lang="nn-NO" sz="2200" dirty="0"/>
              <a:t>(påpeike det som er positivt og kva dei kan jobbe meir med</a:t>
            </a:r>
            <a:r>
              <a:rPr lang="nn-NO" sz="2200" dirty="0" smtClean="0"/>
              <a:t>)</a:t>
            </a:r>
            <a:endParaRPr lang="nn-NO" sz="2200" dirty="0"/>
          </a:p>
          <a:p>
            <a:pPr>
              <a:spcBef>
                <a:spcPts val="1800"/>
              </a:spcBef>
            </a:pPr>
            <a:r>
              <a:rPr lang="nn-NO" sz="2200" dirty="0" smtClean="0"/>
              <a:t>Tilpasse </a:t>
            </a:r>
            <a:r>
              <a:rPr lang="nn-NO" sz="2200" dirty="0"/>
              <a:t>undervisninga </a:t>
            </a:r>
            <a:r>
              <a:rPr lang="nn-NO" sz="2200" dirty="0" smtClean="0"/>
              <a:t>til </a:t>
            </a:r>
            <a:r>
              <a:rPr lang="nn-NO" sz="2200" dirty="0" smtClean="0"/>
              <a:t>elevene sitt </a:t>
            </a:r>
            <a:r>
              <a:rPr lang="nn-NO" sz="2200" dirty="0" smtClean="0"/>
              <a:t>nivå</a:t>
            </a: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9966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Gjensyn med modellen frå modul 1:   </a:t>
            </a:r>
          </a:p>
        </p:txBody>
      </p:sp>
      <p:sp>
        <p:nvSpPr>
          <p:cNvPr id="5" name="Rectangle 9"/>
          <p:cNvSpPr/>
          <p:nvPr/>
        </p:nvSpPr>
        <p:spPr>
          <a:xfrm>
            <a:off x="348343" y="2183148"/>
            <a:ext cx="2185944" cy="2524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n-NO" b="1" dirty="0">
                <a:effectLst/>
                <a:ea typeface="SimSun"/>
                <a:cs typeface="Times New Roman"/>
              </a:rPr>
              <a:t>Mål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n-NO" dirty="0" smtClean="0">
                <a:solidFill>
                  <a:schemeClr val="tx1"/>
                </a:solidFill>
                <a:ea typeface="SimSun"/>
                <a:cs typeface="Times New Roman"/>
              </a:rPr>
              <a:t>Nøyaktig kva slags </a:t>
            </a:r>
            <a:r>
              <a:rPr lang="nn-NO" dirty="0">
                <a:solidFill>
                  <a:schemeClr val="tx1"/>
                </a:solidFill>
                <a:ea typeface="SimSun"/>
                <a:cs typeface="Times New Roman"/>
              </a:rPr>
              <a:t>kunnskapar og ferdigheiter </a:t>
            </a:r>
            <a:r>
              <a:rPr lang="nn-NO" dirty="0" smtClean="0">
                <a:solidFill>
                  <a:schemeClr val="tx1"/>
                </a:solidFill>
                <a:ea typeface="SimSun"/>
                <a:cs typeface="Times New Roman"/>
              </a:rPr>
              <a:t>vil du </a:t>
            </a:r>
            <a:r>
              <a:rPr lang="nn-NO" dirty="0">
                <a:solidFill>
                  <a:schemeClr val="tx1"/>
                </a:solidFill>
                <a:ea typeface="SimSun"/>
                <a:cs typeface="Times New Roman"/>
              </a:rPr>
              <a:t>elevane </a:t>
            </a:r>
            <a:r>
              <a:rPr lang="nn-NO" dirty="0" smtClean="0">
                <a:solidFill>
                  <a:schemeClr val="tx1"/>
                </a:solidFill>
                <a:ea typeface="SimSun"/>
                <a:cs typeface="Times New Roman"/>
              </a:rPr>
              <a:t>skal ha, og korleis vil du dei skal </a:t>
            </a:r>
            <a:r>
              <a:rPr lang="nn-NO" dirty="0">
                <a:solidFill>
                  <a:schemeClr val="tx1"/>
                </a:solidFill>
                <a:ea typeface="SimSun"/>
                <a:cs typeface="Times New Roman"/>
              </a:rPr>
              <a:t>lære det?</a:t>
            </a:r>
          </a:p>
        </p:txBody>
      </p:sp>
      <p:sp>
        <p:nvSpPr>
          <p:cNvPr id="8" name="Left-Right Arrow 13"/>
          <p:cNvSpPr/>
          <p:nvPr/>
        </p:nvSpPr>
        <p:spPr>
          <a:xfrm>
            <a:off x="2587770" y="3125818"/>
            <a:ext cx="529361" cy="316789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n-NO" sz="1500" dirty="0"/>
          </a:p>
        </p:txBody>
      </p:sp>
      <p:sp>
        <p:nvSpPr>
          <p:cNvPr id="9" name="Left-Right Arrow 14"/>
          <p:cNvSpPr/>
          <p:nvPr/>
        </p:nvSpPr>
        <p:spPr>
          <a:xfrm>
            <a:off x="5819453" y="3128946"/>
            <a:ext cx="554597" cy="313661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n-NO" sz="1500" dirty="0"/>
          </a:p>
        </p:txBody>
      </p:sp>
      <p:sp>
        <p:nvSpPr>
          <p:cNvPr id="13" name="Rectangle 9"/>
          <p:cNvSpPr/>
          <p:nvPr/>
        </p:nvSpPr>
        <p:spPr>
          <a:xfrm>
            <a:off x="6456798" y="2183148"/>
            <a:ext cx="2368703" cy="2524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n-NO" b="1" dirty="0">
                <a:effectLst/>
                <a:ea typeface="SimSun"/>
                <a:cs typeface="Times New Roman"/>
              </a:rPr>
              <a:t>Aktivitet</a:t>
            </a:r>
          </a:p>
          <a:p>
            <a:pPr>
              <a:lnSpc>
                <a:spcPct val="115000"/>
              </a:lnSpc>
            </a:pPr>
            <a:r>
              <a:rPr lang="nn-NO" dirty="0">
                <a:ea typeface="SimSun"/>
                <a:cs typeface="Times New Roman"/>
              </a:rPr>
              <a:t>Kva slags aktivitet(ar) skal elevane utføre for å synleggjere kva dei forstår? </a:t>
            </a:r>
            <a:endParaRPr lang="nn-NO" sz="2800" dirty="0">
              <a:ea typeface="SimSu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n-NO" b="1" dirty="0">
              <a:effectLst/>
              <a:latin typeface="Times New Roman"/>
              <a:ea typeface="SimSun"/>
              <a:cs typeface="Times New Roman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3187069" y="2183148"/>
            <a:ext cx="2585306" cy="1751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n-NO" b="1" dirty="0">
                <a:ea typeface="SimSun"/>
                <a:cs typeface="Times New Roman"/>
              </a:rPr>
              <a:t>Bevis</a:t>
            </a:r>
            <a:br>
              <a:rPr lang="nn-NO" b="1" dirty="0">
                <a:ea typeface="SimSun"/>
                <a:cs typeface="Times New Roman"/>
              </a:rPr>
            </a:br>
            <a:r>
              <a:rPr lang="nn-NO" dirty="0">
                <a:ea typeface="SimSun"/>
                <a:cs typeface="Times New Roman"/>
              </a:rPr>
              <a:t>Kva vil du godta som bevis for at ein elev har dei ønska kunnskapane og ferdigheitene?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01202" y="3999773"/>
            <a:ext cx="2571173" cy="707923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n-NO" b="1" dirty="0">
                <a:solidFill>
                  <a:schemeClr val="dk1"/>
                </a:solidFill>
                <a:ea typeface="SimSun"/>
                <a:cs typeface="Times New Roman"/>
              </a:rPr>
              <a:t>Korleis vil du tolke og følge opp bevisa?</a:t>
            </a:r>
            <a:r>
              <a:rPr lang="nn-NO" dirty="0">
                <a:solidFill>
                  <a:schemeClr val="dk1"/>
                </a:solidFill>
                <a:ea typeface="SimSun"/>
                <a:cs typeface="Times New Roman"/>
              </a:rPr>
              <a:t/>
            </a:r>
            <a:br>
              <a:rPr lang="nn-NO" dirty="0">
                <a:solidFill>
                  <a:schemeClr val="dk1"/>
                </a:solidFill>
                <a:ea typeface="SimSun"/>
                <a:cs typeface="Times New Roman"/>
              </a:rPr>
            </a:br>
            <a:endParaRPr lang="nn-NO" dirty="0">
              <a:solidFill>
                <a:schemeClr val="dk1"/>
              </a:solidFill>
              <a:ea typeface="SimSun"/>
              <a:cs typeface="Times New Roman"/>
            </a:endParaRPr>
          </a:p>
        </p:txBody>
      </p:sp>
      <p:sp>
        <p:nvSpPr>
          <p:cNvPr id="12" name="Rounded Rectangular Callout 18"/>
          <p:cNvSpPr/>
          <p:nvPr/>
        </p:nvSpPr>
        <p:spPr>
          <a:xfrm>
            <a:off x="3230110" y="4908331"/>
            <a:ext cx="2085829" cy="684945"/>
          </a:xfrm>
          <a:prstGeom prst="wedgeRoundRectCallout">
            <a:avLst>
              <a:gd name="adj1" fmla="val -21405"/>
              <a:gd name="adj2" fmla="val -72061"/>
              <a:gd name="adj3" fmla="val 16667"/>
            </a:avLst>
          </a:prstGeom>
          <a:solidFill>
            <a:srgbClr val="7030A0"/>
          </a:solidFill>
          <a:ln>
            <a:solidFill>
              <a:srgbClr val="783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nn-NO" dirty="0">
                <a:solidFill>
                  <a:schemeClr val="bg1"/>
                </a:solidFill>
                <a:ea typeface="SimSun"/>
                <a:cs typeface="Times New Roman"/>
              </a:rPr>
              <a:t>Vi legg til ein ny boks </a:t>
            </a:r>
          </a:p>
        </p:txBody>
      </p:sp>
      <p:sp>
        <p:nvSpPr>
          <p:cNvPr id="18" name="Rounded Rectangular Callout 18"/>
          <p:cNvSpPr/>
          <p:nvPr/>
        </p:nvSpPr>
        <p:spPr>
          <a:xfrm>
            <a:off x="5446234" y="4800919"/>
            <a:ext cx="2708110" cy="792357"/>
          </a:xfrm>
          <a:prstGeom prst="wedgeRoundRectCallout">
            <a:avLst>
              <a:gd name="adj1" fmla="val -55622"/>
              <a:gd name="adj2" fmla="val -47974"/>
              <a:gd name="adj3" fmla="val 16667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nn-NO" b="1" dirty="0">
                <a:solidFill>
                  <a:schemeClr val="bg1"/>
                </a:solidFill>
                <a:ea typeface="SimSun"/>
                <a:cs typeface="Times New Roman"/>
              </a:rPr>
              <a:t>Kva ser du etter og kva alternativ finst?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50925-3549-4357-922A-159ECD134145}"/>
              </a:ext>
            </a:extLst>
          </p:cNvPr>
          <p:cNvSpPr txBox="1"/>
          <p:nvPr/>
        </p:nvSpPr>
        <p:spPr>
          <a:xfrm>
            <a:off x="6982637" y="6228093"/>
            <a:ext cx="1842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Pellegrino</a:t>
            </a:r>
            <a:r>
              <a:rPr lang="nn-NO" sz="1400" dirty="0"/>
              <a:t> et al. (2014)</a:t>
            </a:r>
          </a:p>
        </p:txBody>
      </p:sp>
    </p:spTree>
    <p:extLst>
      <p:ext uri="{BB962C8B-B14F-4D97-AF65-F5344CB8AC3E}">
        <p14:creationId xmlns:p14="http://schemas.microsoft.com/office/powerpoint/2010/main" val="11958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Korleis tolke?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n-NO" sz="2200" dirty="0"/>
              <a:t>For at </a:t>
            </a:r>
            <a:r>
              <a:rPr lang="nn-NO" sz="2200" dirty="0" err="1"/>
              <a:t>undervegsvurdering</a:t>
            </a:r>
            <a:r>
              <a:rPr lang="nn-NO" sz="2200" dirty="0"/>
              <a:t> skal føre til læring må: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2200" dirty="0"/>
              <a:t>du og elevane ha ei felles oppfatning av kva målet med undervisninga 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2200" dirty="0"/>
              <a:t>elevresponsar bli tolka opp mot planlagde læringsmål </a:t>
            </a:r>
          </a:p>
          <a:p>
            <a:pPr marL="0" indent="0">
              <a:buNone/>
            </a:pPr>
            <a:r>
              <a:rPr lang="nn-NO" sz="2200" dirty="0" smtClean="0"/>
              <a:t>Dette </a:t>
            </a:r>
            <a:r>
              <a:rPr lang="nn-NO" sz="2200" dirty="0"/>
              <a:t>skjer ofte automatisk utan at vi er bevisste på at dette er ein viktig del av </a:t>
            </a:r>
            <a:r>
              <a:rPr lang="nn-NO" sz="2200" dirty="0" err="1"/>
              <a:t>undervegsvurderinga</a:t>
            </a:r>
            <a:r>
              <a:rPr lang="nn-NO" sz="22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32824" y="673945"/>
            <a:ext cx="2346158" cy="707923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n-NO" dirty="0">
                <a:solidFill>
                  <a:schemeClr val="dk1"/>
                </a:solidFill>
                <a:ea typeface="SimSun"/>
                <a:cs typeface="Times New Roman"/>
              </a:rPr>
              <a:t>Korleis vil du </a:t>
            </a:r>
            <a:r>
              <a:rPr lang="nn-NO" b="1" dirty="0">
                <a:solidFill>
                  <a:schemeClr val="dk1"/>
                </a:solidFill>
                <a:ea typeface="SimSun"/>
                <a:cs typeface="Times New Roman"/>
              </a:rPr>
              <a:t>tolke</a:t>
            </a:r>
            <a:r>
              <a:rPr lang="nn-NO" dirty="0">
                <a:solidFill>
                  <a:schemeClr val="dk1"/>
                </a:solidFill>
                <a:ea typeface="SimSun"/>
                <a:cs typeface="Times New Roman"/>
              </a:rPr>
              <a:t> og følge opp bevisa?</a:t>
            </a:r>
            <a:br>
              <a:rPr lang="nn-NO" dirty="0">
                <a:solidFill>
                  <a:schemeClr val="dk1"/>
                </a:solidFill>
                <a:ea typeface="SimSun"/>
                <a:cs typeface="Times New Roman"/>
              </a:rPr>
            </a:br>
            <a:endParaRPr lang="nn-NO" dirty="0">
              <a:solidFill>
                <a:schemeClr val="dk1"/>
              </a:solidFill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09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Korleis følge opp?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2200" dirty="0"/>
              <a:t>I </a:t>
            </a:r>
            <a:r>
              <a:rPr lang="nn-NO" sz="2200" dirty="0" err="1"/>
              <a:t>undervegsvurdering</a:t>
            </a:r>
            <a:r>
              <a:rPr lang="nn-NO" sz="2200" dirty="0"/>
              <a:t> blir ofte to typar handlingar trekte fram: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2200" dirty="0"/>
              <a:t>Tilbakemeldingar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sz="2200" dirty="0" smtClean="0"/>
              <a:t>Tilpasse </a:t>
            </a:r>
            <a:r>
              <a:rPr lang="nn-NO" sz="2200" dirty="0"/>
              <a:t>undervisninga</a:t>
            </a:r>
          </a:p>
          <a:p>
            <a:pPr marL="0" indent="0">
              <a:buNone/>
            </a:pPr>
            <a:r>
              <a:rPr lang="nn-NO" sz="2200" dirty="0" smtClean="0"/>
              <a:t>De </a:t>
            </a:r>
            <a:r>
              <a:rPr lang="nn-NO" sz="2200" dirty="0" smtClean="0"/>
              <a:t>skal </a:t>
            </a:r>
            <a:r>
              <a:rPr lang="nn-NO" sz="2200" dirty="0" smtClean="0"/>
              <a:t>no </a:t>
            </a:r>
            <a:r>
              <a:rPr lang="nn-NO" sz="2200" dirty="0" smtClean="0"/>
              <a:t>sjå </a:t>
            </a:r>
            <a:r>
              <a:rPr lang="nn-NO" sz="2200" dirty="0"/>
              <a:t>nærare på </a:t>
            </a:r>
            <a:r>
              <a:rPr lang="nn-NO" sz="2200" dirty="0" smtClean="0"/>
              <a:t>tilbakemeldingar</a:t>
            </a:r>
            <a:r>
              <a:rPr lang="nn-NO" sz="2200" dirty="0" smtClean="0"/>
              <a:t>.</a:t>
            </a:r>
            <a:endParaRPr lang="nn-NO" sz="2200" dirty="0"/>
          </a:p>
          <a:p>
            <a:pPr lvl="1">
              <a:spcBef>
                <a:spcPts val="1000"/>
              </a:spcBef>
              <a:buFontTx/>
              <a:buChar char="-"/>
            </a:pPr>
            <a:endParaRPr lang="nn-NO" sz="2200" dirty="0"/>
          </a:p>
        </p:txBody>
      </p:sp>
      <p:sp>
        <p:nvSpPr>
          <p:cNvPr id="5" name="Rectangle 4"/>
          <p:cNvSpPr/>
          <p:nvPr/>
        </p:nvSpPr>
        <p:spPr>
          <a:xfrm>
            <a:off x="6132824" y="673945"/>
            <a:ext cx="2346158" cy="707923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n-NO" dirty="0">
                <a:solidFill>
                  <a:schemeClr val="dk1"/>
                </a:solidFill>
                <a:ea typeface="SimSun"/>
                <a:cs typeface="Times New Roman"/>
              </a:rPr>
              <a:t>Korleis vil du tolke og </a:t>
            </a:r>
            <a:r>
              <a:rPr lang="nn-NO" b="1" dirty="0">
                <a:solidFill>
                  <a:schemeClr val="dk1"/>
                </a:solidFill>
                <a:ea typeface="SimSun"/>
                <a:cs typeface="Times New Roman"/>
              </a:rPr>
              <a:t>følge opp </a:t>
            </a:r>
            <a:r>
              <a:rPr lang="nn-NO" dirty="0">
                <a:solidFill>
                  <a:schemeClr val="dk1"/>
                </a:solidFill>
                <a:ea typeface="SimSun"/>
                <a:cs typeface="Times New Roman"/>
              </a:rPr>
              <a:t>bevisa?</a:t>
            </a:r>
            <a:br>
              <a:rPr lang="nn-NO" dirty="0">
                <a:solidFill>
                  <a:schemeClr val="dk1"/>
                </a:solidFill>
                <a:ea typeface="SimSun"/>
                <a:cs typeface="Times New Roman"/>
              </a:rPr>
            </a:br>
            <a:endParaRPr lang="nn-NO" dirty="0">
              <a:solidFill>
                <a:schemeClr val="dk1"/>
              </a:solidFill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96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Tilbakemeldingar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/>
              <a:t>Tilbakemeldingar kan bli gitt individuelt eller i plenum  </a:t>
            </a:r>
          </a:p>
          <a:p>
            <a:r>
              <a:rPr lang="nn-NO" sz="2200" dirty="0"/>
              <a:t>Ifølge forsking er tilbakemeldingar særs viktig for læringa til elevane og kan for eksempel vere:</a:t>
            </a:r>
          </a:p>
          <a:p>
            <a:pPr marL="0" indent="0">
              <a:buNone/>
            </a:pPr>
            <a:endParaRPr lang="nn-NO" sz="2200" dirty="0"/>
          </a:p>
          <a:p>
            <a:pPr lvl="1">
              <a:buFont typeface="Calibri" panose="020F0502020204030204" pitchFamily="34" charset="0"/>
              <a:buChar char="–"/>
            </a:pPr>
            <a:r>
              <a:rPr lang="nn-NO" sz="2200" dirty="0"/>
              <a:t>stadfesting av ei elevutsegn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nn-NO" sz="2200" dirty="0"/>
              <a:t>konkrete tips og råd om vidare utvikling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nn-NO" sz="2200" dirty="0"/>
              <a:t>utdjupande spørsmål for å finne ut meir om forståingsnivået til eleven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171478" y="2320917"/>
            <a:ext cx="3722017" cy="119095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/>
              <a:t>Gjentar det eleven seier for å sikre at læraren har oppfatta eleven rett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655414" y="2718447"/>
            <a:ext cx="3420360" cy="11610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/>
              <a:t>Påpeike kva eleven har forstått og korleis han bør jobbe vidare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4239" y="6193411"/>
            <a:ext cx="224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/>
              <a:t>Black &amp; Wiliam, 1998</a:t>
            </a:r>
          </a:p>
        </p:txBody>
      </p:sp>
    </p:spTree>
    <p:extLst>
      <p:ext uri="{BB962C8B-B14F-4D97-AF65-F5344CB8AC3E}">
        <p14:creationId xmlns:p14="http://schemas.microsoft.com/office/powerpoint/2010/main" val="9058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123863"/>
          </a:xfrm>
        </p:spPr>
        <p:txBody>
          <a:bodyPr>
            <a:normAutofit/>
          </a:bodyPr>
          <a:lstStyle/>
          <a:p>
            <a:r>
              <a:rPr lang="nn-NO" dirty="0"/>
              <a:t>Eksempel på utdjupande spørsmål 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769974" y="1488989"/>
            <a:ext cx="2113006" cy="1000897"/>
          </a:xfrm>
          <a:prstGeom prst="wedgeRoundRectCallout">
            <a:avLst>
              <a:gd name="adj1" fmla="val 55191"/>
              <a:gd name="adj2" fmla="val 81019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/>
              <a:t>Kva trur du ordet funksjon betyr, Martin?</a:t>
            </a:r>
          </a:p>
        </p:txBody>
      </p:sp>
      <p:pic>
        <p:nvPicPr>
          <p:cNvPr id="1028" name="Picture 4" descr="C:\Users\berisha\AppData\Local\Microsoft\Windows\Temporary Internet Files\Content.IE5\W6JQQX4W\students_group_wor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5" y="2705886"/>
            <a:ext cx="2397212" cy="178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erisha\AppData\Local\Microsoft\Windows\Temporary Internet Files\Content.IE5\W6JQQX4W\red-hea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28" y="1562906"/>
            <a:ext cx="2795296" cy="462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569029" y="2473366"/>
            <a:ext cx="2299533" cy="551510"/>
          </a:xfrm>
          <a:prstGeom prst="wedgeRoundRectCallout">
            <a:avLst>
              <a:gd name="adj1" fmla="val -50343"/>
              <a:gd name="adj2" fmla="val 92609"/>
              <a:gd name="adj3" fmla="val 16667"/>
            </a:avLst>
          </a:prstGeom>
          <a:solidFill>
            <a:srgbClr val="7030A0"/>
          </a:solidFill>
          <a:ln>
            <a:solidFill>
              <a:srgbClr val="7833A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/>
              <a:t>Korleis noko verkar.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627347" y="3064522"/>
            <a:ext cx="2113006" cy="624984"/>
          </a:xfrm>
          <a:prstGeom prst="wedgeRoundRectCallout">
            <a:avLst>
              <a:gd name="adj1" fmla="val 52267"/>
              <a:gd name="adj2" fmla="val 74496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/>
              <a:t>Har du nokre eksempel?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039762" y="3732038"/>
            <a:ext cx="1828800" cy="681808"/>
          </a:xfrm>
          <a:prstGeom prst="wedgeRoundRectCallout">
            <a:avLst>
              <a:gd name="adj1" fmla="val -64186"/>
              <a:gd name="adj2" fmla="val 9572"/>
              <a:gd name="adj3" fmla="val 16667"/>
            </a:avLst>
          </a:prstGeom>
          <a:solidFill>
            <a:srgbClr val="7030A0"/>
          </a:solidFill>
          <a:ln>
            <a:solidFill>
              <a:srgbClr val="7833A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/>
              <a:t>Ein sykkel eller ein telefon.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325122" y="4472183"/>
            <a:ext cx="2557858" cy="1133176"/>
          </a:xfrm>
          <a:prstGeom prst="wedgeRoundRectCallout">
            <a:avLst>
              <a:gd name="adj1" fmla="val 67810"/>
              <a:gd name="adj2" fmla="val 9857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/>
              <a:t>Ja, og kva slags funksjon har ein sykkel og ein telefon?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637" y="4914691"/>
            <a:ext cx="4040918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n-NO" sz="2000" dirty="0"/>
              <a:t>Elevsvar kan vere upresise og krevje eit eller fleire oppfølgingsspørsmål som hjelper dei til å forstå kva du spør om, og gir deg innblikk i forståinga deira.   </a:t>
            </a:r>
          </a:p>
        </p:txBody>
      </p:sp>
    </p:spTree>
    <p:extLst>
      <p:ext uri="{BB962C8B-B14F-4D97-AF65-F5344CB8AC3E}">
        <p14:creationId xmlns:p14="http://schemas.microsoft.com/office/powerpoint/2010/main" val="6226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Målet med denne modulen er å få </a:t>
            </a:r>
            <a:r>
              <a:rPr lang="nb-NO" sz="2200" dirty="0" err="1"/>
              <a:t>auka</a:t>
            </a:r>
            <a:r>
              <a:rPr lang="nb-NO" sz="2200" dirty="0"/>
              <a:t> kompetanse i undervegsvurdering gjennom å tolke </a:t>
            </a:r>
            <a:r>
              <a:rPr lang="nb-NO" sz="2200" dirty="0" err="1"/>
              <a:t>elevresponsar</a:t>
            </a:r>
            <a:r>
              <a:rPr lang="nb-NO" sz="2200" dirty="0"/>
              <a:t> og følge opp </a:t>
            </a:r>
            <a:r>
              <a:rPr lang="nb-NO" sz="2200" dirty="0" err="1"/>
              <a:t>desse</a:t>
            </a:r>
            <a:r>
              <a:rPr lang="nb-NO" sz="2200" dirty="0"/>
              <a:t> gjennom gode munnlege </a:t>
            </a:r>
            <a:r>
              <a:rPr lang="nb-NO" sz="2200" dirty="0" err="1" smtClean="0"/>
              <a:t>tilbakemeldingar</a:t>
            </a:r>
            <a:r>
              <a:rPr lang="nb-NO" sz="2200" dirty="0"/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9479" y="3311467"/>
            <a:ext cx="7535761" cy="2039774"/>
            <a:chOff x="419463" y="3467466"/>
            <a:chExt cx="8292538" cy="2524548"/>
          </a:xfrm>
        </p:grpSpPr>
        <p:sp>
          <p:nvSpPr>
            <p:cNvPr id="6" name="Rectangle 9"/>
            <p:cNvSpPr/>
            <p:nvPr/>
          </p:nvSpPr>
          <p:spPr>
            <a:xfrm>
              <a:off x="419463" y="3467466"/>
              <a:ext cx="2185944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400" b="1" dirty="0">
                  <a:effectLst/>
                  <a:ea typeface="SimSun"/>
                  <a:cs typeface="Times New Roman"/>
                </a:rPr>
                <a:t>Mål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400" dirty="0">
                  <a:solidFill>
                    <a:schemeClr val="tx1"/>
                  </a:solidFill>
                  <a:ea typeface="SimSun"/>
                  <a:cs typeface="Times New Roman"/>
                </a:rPr>
                <a:t>Nøyaktig kva slags kunnskapar og ferdigheiter vil du elevane skal ha, og korleis vil du dei skal lære det?</a:t>
              </a:r>
            </a:p>
          </p:txBody>
        </p:sp>
        <p:sp>
          <p:nvSpPr>
            <p:cNvPr id="7" name="Rectangle 10"/>
            <p:cNvSpPr/>
            <p:nvPr/>
          </p:nvSpPr>
          <p:spPr>
            <a:xfrm>
              <a:off x="3365784" y="3467466"/>
              <a:ext cx="2441647" cy="17513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nn-NO" sz="1400" b="1" dirty="0">
                  <a:ea typeface="SimSun"/>
                  <a:cs typeface="Times New Roman"/>
                </a:rPr>
                <a:t>Bevis</a:t>
              </a:r>
              <a:br>
                <a:rPr lang="nn-NO" sz="1400" b="1" dirty="0">
                  <a:ea typeface="SimSun"/>
                  <a:cs typeface="Times New Roman"/>
                </a:rPr>
              </a:br>
              <a:r>
                <a:rPr lang="nn-NO" sz="1400" dirty="0">
                  <a:ea typeface="SimSun"/>
                  <a:cs typeface="Times New Roman"/>
                </a:rPr>
                <a:t>Kva vil du godta som bevis for at ein elev har dei ønska kunnskapane og ferdigheitene?</a:t>
              </a:r>
            </a:p>
          </p:txBody>
        </p:sp>
        <p:sp>
          <p:nvSpPr>
            <p:cNvPr id="8" name="Left-Right Arrow 13"/>
            <p:cNvSpPr/>
            <p:nvPr/>
          </p:nvSpPr>
          <p:spPr>
            <a:xfrm>
              <a:off x="2720914" y="4410136"/>
              <a:ext cx="529362" cy="316789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1200" dirty="0"/>
            </a:p>
          </p:txBody>
        </p:sp>
        <p:sp>
          <p:nvSpPr>
            <p:cNvPr id="9" name="Left-Right Arrow 14"/>
            <p:cNvSpPr/>
            <p:nvPr/>
          </p:nvSpPr>
          <p:spPr>
            <a:xfrm>
              <a:off x="5910320" y="4413264"/>
              <a:ext cx="554598" cy="313662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67807" y="3467466"/>
              <a:ext cx="2144194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400" b="1" dirty="0">
                  <a:effectLst/>
                  <a:ea typeface="SimSun"/>
                  <a:cs typeface="Times New Roman"/>
                </a:rPr>
                <a:t>Aktivitet</a:t>
              </a:r>
            </a:p>
            <a:p>
              <a:pPr>
                <a:lnSpc>
                  <a:spcPct val="115000"/>
                </a:lnSpc>
              </a:pPr>
              <a:r>
                <a:rPr lang="nn-NO" sz="1400" dirty="0">
                  <a:ea typeface="SimSun"/>
                  <a:cs typeface="Times New Roman"/>
                </a:rPr>
                <a:t>Kva slags aktivitet(ar) skal elevane utføre for å synleggjere kva dei forstår? </a:t>
              </a:r>
              <a:endParaRPr lang="nn-NO" sz="2000" dirty="0">
                <a:ea typeface="SimSu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nn-NO" sz="1400" b="1" dirty="0">
                <a:effectLst/>
                <a:latin typeface="Times New Roman"/>
                <a:ea typeface="SimSun"/>
                <a:cs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65783" y="5284091"/>
              <a:ext cx="2441648" cy="707923"/>
            </a:xfrm>
            <a:prstGeom prst="rect">
              <a:avLst/>
            </a:prstGeom>
            <a:ln w="571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nn-NO" sz="1400" b="1" dirty="0">
                  <a:solidFill>
                    <a:schemeClr val="dk1"/>
                  </a:solidFill>
                  <a:ea typeface="SimSun"/>
                  <a:cs typeface="Times New Roman"/>
                </a:rPr>
                <a:t>Korleis vil du tolke og følge opp bevisa?</a:t>
              </a:r>
              <a:r>
                <a:rPr lang="nn-NO" sz="1400" dirty="0">
                  <a:solidFill>
                    <a:schemeClr val="dk1"/>
                  </a:solidFill>
                  <a:ea typeface="SimSun"/>
                  <a:cs typeface="Times New Roman"/>
                </a:rPr>
                <a:t/>
              </a:r>
              <a:br>
                <a:rPr lang="nn-NO" sz="1400" dirty="0">
                  <a:solidFill>
                    <a:schemeClr val="dk1"/>
                  </a:solidFill>
                  <a:ea typeface="SimSun"/>
                  <a:cs typeface="Times New Roman"/>
                </a:rPr>
              </a:br>
              <a:endParaRPr lang="nn-NO" sz="1400" dirty="0">
                <a:solidFill>
                  <a:schemeClr val="dk1"/>
                </a:solidFill>
                <a:ea typeface="SimSun"/>
                <a:cs typeface="Times New Roman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432313" y="4611757"/>
            <a:ext cx="2516683" cy="92765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650925-3549-4357-922A-159ECD134145}"/>
              </a:ext>
            </a:extLst>
          </p:cNvPr>
          <p:cNvSpPr txBox="1"/>
          <p:nvPr/>
        </p:nvSpPr>
        <p:spPr>
          <a:xfrm>
            <a:off x="6636118" y="5947611"/>
            <a:ext cx="1842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Pellegrino</a:t>
            </a:r>
            <a:r>
              <a:rPr lang="nn-NO" sz="1400" dirty="0"/>
              <a:t> et al. (2014)</a:t>
            </a:r>
          </a:p>
        </p:txBody>
      </p:sp>
    </p:spTree>
    <p:extLst>
      <p:ext uri="{BB962C8B-B14F-4D97-AF65-F5344CB8AC3E}">
        <p14:creationId xmlns:p14="http://schemas.microsoft.com/office/powerpoint/2010/main" val="3596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Tilbakemeldingar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Men ikkje alle tilbakemeldingar er like effektive</a:t>
            </a:r>
            <a:r>
              <a:rPr lang="nn-NO" sz="2200" dirty="0" smtClean="0"/>
              <a:t>:</a:t>
            </a:r>
          </a:p>
          <a:p>
            <a:pPr marL="0" indent="0">
              <a:buNone/>
            </a:pPr>
            <a:endParaRPr lang="nn-NO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n-NO" sz="2200" dirty="0" smtClean="0"/>
              <a:t>Ros </a:t>
            </a:r>
            <a:r>
              <a:rPr lang="nn-NO" sz="2200" dirty="0"/>
              <a:t>som ikkje blir knytt til det </a:t>
            </a:r>
            <a:r>
              <a:rPr lang="nn-NO" sz="2200" dirty="0" smtClean="0"/>
              <a:t>faglege</a:t>
            </a:r>
          </a:p>
          <a:p>
            <a:pPr>
              <a:buFont typeface="Arial" panose="020B0604020202020204" pitchFamily="34" charset="0"/>
              <a:buChar char="•"/>
            </a:pPr>
            <a:endParaRPr lang="nn-NO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nn-NO" sz="2200" dirty="0"/>
              <a:t>Lite konkrete </a:t>
            </a:r>
            <a:r>
              <a:rPr lang="nn-NO" sz="2200" dirty="0" smtClean="0"/>
              <a:t>tilbakemeldingar</a:t>
            </a:r>
          </a:p>
          <a:p>
            <a:pPr>
              <a:buFont typeface="Arial" panose="020B0604020202020204" pitchFamily="34" charset="0"/>
              <a:buChar char="•"/>
            </a:pPr>
            <a:endParaRPr lang="nn-NO" sz="2200" dirty="0"/>
          </a:p>
          <a:p>
            <a:r>
              <a:rPr lang="nn-NO" sz="2200" dirty="0" smtClean="0"/>
              <a:t>Tilbakemeldingar </a:t>
            </a:r>
            <a:r>
              <a:rPr lang="nn-NO" sz="2200" dirty="0"/>
              <a:t>knytte til andre </a:t>
            </a:r>
            <a:r>
              <a:rPr lang="nn-NO" sz="2200" dirty="0" smtClean="0"/>
              <a:t/>
            </a:r>
            <a:br>
              <a:rPr lang="nn-NO" sz="2200" dirty="0" smtClean="0"/>
            </a:br>
            <a:r>
              <a:rPr lang="nn-NO" sz="2200" dirty="0" smtClean="0"/>
              <a:t>ting </a:t>
            </a:r>
            <a:r>
              <a:rPr lang="nn-NO" sz="2200" dirty="0"/>
              <a:t>enn det elevane skal bli vurdert </a:t>
            </a:r>
            <a:r>
              <a:rPr lang="nn-NO" sz="2200" dirty="0" smtClean="0"/>
              <a:t>på</a:t>
            </a:r>
            <a:endParaRPr lang="nn-NO" sz="2200" dirty="0"/>
          </a:p>
          <a:p>
            <a:pPr lvl="1">
              <a:buFont typeface="Calibri" panose="020F0502020204030204" pitchFamily="34" charset="0"/>
              <a:buChar char="–"/>
            </a:pPr>
            <a:endParaRPr lang="nn-NO" sz="2200" dirty="0"/>
          </a:p>
          <a:p>
            <a:endParaRPr lang="nn-NO" sz="2200" dirty="0"/>
          </a:p>
        </p:txBody>
      </p:sp>
      <p:sp>
        <p:nvSpPr>
          <p:cNvPr id="4" name="Oval Callout 3"/>
          <p:cNvSpPr/>
          <p:nvPr/>
        </p:nvSpPr>
        <p:spPr>
          <a:xfrm>
            <a:off x="6273664" y="2115023"/>
            <a:ext cx="2205318" cy="1237130"/>
          </a:xfrm>
          <a:prstGeom prst="wedgeEllipseCallout">
            <a:avLst>
              <a:gd name="adj1" fmla="val -62784"/>
              <a:gd name="adj2" fmla="val 13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Ja, det var bra. Her er du inne på noko</a:t>
            </a:r>
            <a:r>
              <a:rPr lang="nn-NO" dirty="0" smtClean="0"/>
              <a:t>!</a:t>
            </a:r>
            <a:endParaRPr lang="nb-NO" dirty="0"/>
          </a:p>
        </p:txBody>
      </p:sp>
      <p:sp>
        <p:nvSpPr>
          <p:cNvPr id="5" name="Oval Callout 4"/>
          <p:cNvSpPr/>
          <p:nvPr/>
        </p:nvSpPr>
        <p:spPr>
          <a:xfrm>
            <a:off x="5119987" y="3395460"/>
            <a:ext cx="2307353" cy="935959"/>
          </a:xfrm>
          <a:prstGeom prst="wedgeEllipseCallout">
            <a:avLst>
              <a:gd name="adj1" fmla="val -56267"/>
              <a:gd name="adj2" fmla="val -14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dirty="0" smtClean="0"/>
              <a:t>Skriv </a:t>
            </a:r>
            <a:r>
              <a:rPr lang="nn-NO" dirty="0"/>
              <a:t>meir og forklar betre </a:t>
            </a:r>
            <a:r>
              <a:rPr lang="nn-NO" dirty="0" smtClean="0">
                <a:sym typeface="Wingdings" panose="05000000000000000000" pitchFamily="2" charset="2"/>
              </a:rPr>
              <a:t></a:t>
            </a:r>
            <a:endParaRPr lang="nn-NO" dirty="0"/>
          </a:p>
        </p:txBody>
      </p:sp>
      <p:sp>
        <p:nvSpPr>
          <p:cNvPr id="6" name="Oval Callout 5"/>
          <p:cNvSpPr/>
          <p:nvPr/>
        </p:nvSpPr>
        <p:spPr>
          <a:xfrm>
            <a:off x="5809129" y="4550117"/>
            <a:ext cx="2669853" cy="1237130"/>
          </a:xfrm>
          <a:prstGeom prst="wedgeEllipseCallout">
            <a:avLst>
              <a:gd name="adj1" fmla="val -53873"/>
              <a:gd name="adj2" fmla="val -25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dirty="0"/>
              <a:t>Du må jobbe meir med rettskriving og teiknsetting.</a:t>
            </a:r>
          </a:p>
        </p:txBody>
      </p:sp>
    </p:spTree>
    <p:extLst>
      <p:ext uri="{BB962C8B-B14F-4D97-AF65-F5344CB8AC3E}">
        <p14:creationId xmlns:p14="http://schemas.microsoft.com/office/powerpoint/2010/main" val="244468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Samanlikn to eksempel (5 </a:t>
            </a:r>
            <a:r>
              <a:rPr lang="nn-NO" dirty="0" smtClean="0"/>
              <a:t>min)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29872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nn-NO" sz="2200" dirty="0" smtClean="0"/>
              <a:t>Kontekst: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nn-NO" sz="2200" dirty="0" smtClean="0"/>
              <a:t>Elevane </a:t>
            </a:r>
            <a:r>
              <a:rPr lang="nn-NO" sz="2200" dirty="0"/>
              <a:t>i A- og B-klassen har jobba med eit </a:t>
            </a:r>
            <a:r>
              <a:rPr lang="nn-NO" sz="2200" dirty="0" smtClean="0"/>
              <a:t>undervisningsopplegg </a:t>
            </a:r>
            <a:r>
              <a:rPr lang="nn-NO" sz="2200" dirty="0"/>
              <a:t>der målet var å forstå samanhengen mellom omgrepa </a:t>
            </a:r>
            <a:r>
              <a:rPr lang="nn-NO" sz="2200" i="1" dirty="0"/>
              <a:t>materiale</a:t>
            </a:r>
            <a:r>
              <a:rPr lang="nn-NO" sz="2200" dirty="0"/>
              <a:t> og </a:t>
            </a:r>
            <a:r>
              <a:rPr lang="nn-NO" sz="2200" i="1" dirty="0"/>
              <a:t>eigenskapar</a:t>
            </a:r>
            <a:r>
              <a:rPr lang="nn-NO" sz="2200" dirty="0"/>
              <a:t>. </a:t>
            </a:r>
            <a:endParaRPr lang="nn-NO" sz="22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nn-NO" sz="2200" dirty="0" smtClean="0"/>
              <a:t>De </a:t>
            </a:r>
            <a:r>
              <a:rPr lang="nn-NO" sz="2200" dirty="0"/>
              <a:t>skal </a:t>
            </a:r>
            <a:r>
              <a:rPr lang="nn-NO" sz="2200" dirty="0" smtClean="0"/>
              <a:t>lese </a:t>
            </a:r>
            <a:r>
              <a:rPr lang="nn-NO" sz="2200" dirty="0"/>
              <a:t>eit utdrag av to oppsummeringssamtalar </a:t>
            </a:r>
            <a:r>
              <a:rPr lang="nn-NO" sz="2200" dirty="0" smtClean="0"/>
              <a:t>(side 7 og 8 i modulheftet) der </a:t>
            </a:r>
            <a:r>
              <a:rPr lang="nn-NO" sz="2200" dirty="0"/>
              <a:t>lærarane ønsker å sjekke forståinga til elevane av korleis desse omgrepa heng </a:t>
            </a:r>
            <a:r>
              <a:rPr lang="nn-NO" sz="2200" dirty="0" smtClean="0"/>
              <a:t>saman.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200" dirty="0"/>
              <a:t>D</a:t>
            </a:r>
            <a:r>
              <a:rPr lang="nn-NO" sz="2200" dirty="0" smtClean="0"/>
              <a:t>iskuter deretter likskapar </a:t>
            </a:r>
            <a:r>
              <a:rPr lang="nn-NO" sz="2200" dirty="0"/>
              <a:t>og </a:t>
            </a:r>
            <a:r>
              <a:rPr lang="nn-NO" sz="2200" dirty="0" smtClean="0"/>
              <a:t>forskjellar med sidemannen:</a:t>
            </a:r>
            <a:endParaRPr lang="nn-NO" sz="2200" dirty="0"/>
          </a:p>
          <a:p>
            <a:pPr lvl="1"/>
            <a:r>
              <a:rPr lang="nn-NO" sz="2000" dirty="0"/>
              <a:t>Kven av lærarane får fram forståinga til elevane?</a:t>
            </a:r>
          </a:p>
          <a:p>
            <a:pPr lvl="1"/>
            <a:r>
              <a:rPr lang="nn-NO" sz="2000" dirty="0"/>
              <a:t>Kva karakteriserer tilbakemeldingane denne læraren </a:t>
            </a:r>
            <a:r>
              <a:rPr lang="nn-NO" sz="2000" dirty="0" smtClean="0"/>
              <a:t>brukar</a:t>
            </a:r>
            <a:r>
              <a:rPr lang="nn-NO" sz="2000" dirty="0"/>
              <a:t>?</a:t>
            </a:r>
          </a:p>
          <a:p>
            <a:pPr lvl="1"/>
            <a:endParaRPr lang="nn-NO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534" y="6216134"/>
            <a:ext cx="164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Haug, B. (2016)</a:t>
            </a:r>
          </a:p>
        </p:txBody>
      </p:sp>
    </p:spTree>
    <p:extLst>
      <p:ext uri="{BB962C8B-B14F-4D97-AF65-F5344CB8AC3E}">
        <p14:creationId xmlns:p14="http://schemas.microsoft.com/office/powerpoint/2010/main" val="4130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Oppsummering A-klassen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/>
              <a:t>Dette er eit eksempel på såkalla tradisjonell omgrepsinnlæring der læraren tar eitt og eitt omgrep om gongen og gir nokre definisjonar. </a:t>
            </a:r>
          </a:p>
          <a:p>
            <a:r>
              <a:rPr lang="nn-NO" sz="2200" dirty="0"/>
              <a:t>Målet med undervisninga var å sjå samanhengen mellom materiale og eigenskapar for å få ei djupare forståing av omgrepa, men i dette tilfellet etterspør læraren aldri ei slik kopling.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826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Oppsummering B-klassen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n-NO" sz="2200" dirty="0"/>
              <a:t>I B-klassen startar læraren med å gå kjapt gjennom omgrepa materiale og eigenskapar. Ho koplar også eigenskapar til eit konkret objekt, pulten. På dette tidspunktet ser det ut som elevane har kontroll på kva materiale og eigenskapar </a:t>
            </a:r>
            <a:r>
              <a:rPr lang="nn-NO" sz="2200" dirty="0" smtClean="0"/>
              <a:t>er.</a:t>
            </a:r>
          </a:p>
          <a:p>
            <a:pPr>
              <a:lnSpc>
                <a:spcPct val="100000"/>
              </a:lnSpc>
            </a:pPr>
            <a:r>
              <a:rPr lang="nn-NO" sz="2200" dirty="0" smtClean="0"/>
              <a:t>Men når </a:t>
            </a:r>
            <a:r>
              <a:rPr lang="nn-NO" sz="2200" dirty="0"/>
              <a:t>læraren går litt vidare for å sjekke om dei kan bruke orda i forbindelse med ei oppgåve – å designe noko – så er det ingen som kan svare. </a:t>
            </a:r>
            <a:endParaRPr lang="nn-NO" sz="2200" dirty="0" smtClean="0"/>
          </a:p>
          <a:p>
            <a:pPr>
              <a:lnSpc>
                <a:spcPct val="100000"/>
              </a:lnSpc>
            </a:pPr>
            <a:r>
              <a:rPr lang="nn-NO" sz="2200" dirty="0" smtClean="0"/>
              <a:t>Ho </a:t>
            </a:r>
            <a:r>
              <a:rPr lang="nn-NO" sz="2200" dirty="0"/>
              <a:t>tilpassar da undervisninga ved å ta fram ein stol og bruke han som eksempel. Ved hjelp av enkle spørsmål hjelper ho elevane til å bygge forståing for korleis omgrepa heng saman og gir meining. </a:t>
            </a:r>
          </a:p>
          <a:p>
            <a:pPr>
              <a:lnSpc>
                <a:spcPct val="100000"/>
              </a:lnSpc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317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i="1" dirty="0"/>
              <a:t>Kva betyr det at noko er levande?</a:t>
            </a:r>
          </a:p>
        </p:txBody>
      </p:sp>
      <p:sp>
        <p:nvSpPr>
          <p:cNvPr id="8" name="Avrundet rektangel 7"/>
          <p:cNvSpPr/>
          <p:nvPr/>
        </p:nvSpPr>
        <p:spPr>
          <a:xfrm>
            <a:off x="915702" y="2339161"/>
            <a:ext cx="7312596" cy="1424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Vi skal </a:t>
            </a:r>
            <a:r>
              <a:rPr lang="nn-NO" sz="2200" dirty="0" smtClean="0"/>
              <a:t>no </a:t>
            </a:r>
            <a:r>
              <a:rPr lang="nn-NO" sz="2200" dirty="0"/>
              <a:t>tilbake til grubleteikninga! De er i lærarrolla.</a:t>
            </a:r>
          </a:p>
        </p:txBody>
      </p:sp>
    </p:spTree>
    <p:extLst>
      <p:ext uri="{BB962C8B-B14F-4D97-AF65-F5344CB8AC3E}">
        <p14:creationId xmlns:p14="http://schemas.microsoft.com/office/powerpoint/2010/main" val="11496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Grubleteikning og tilbakemeldingar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960449"/>
            <a:ext cx="7725748" cy="4048874"/>
          </a:xfrm>
        </p:spPr>
        <p:txBody>
          <a:bodyPr>
            <a:noAutofit/>
          </a:bodyPr>
          <a:lstStyle/>
          <a:p>
            <a:r>
              <a:rPr lang="nn-NO" sz="2200" dirty="0"/>
              <a:t>Tilbakemeldingar som bidrar til læring tar utgangspunkt i elevresponsar og er knytte til målet for undervisninga.</a:t>
            </a:r>
          </a:p>
          <a:p>
            <a:r>
              <a:rPr lang="nn-NO" sz="2200" dirty="0"/>
              <a:t>Hensikta med grubleteikninga de jobba med tidlegare er å synleggjere forståinga elevane har for kva som er levande og ikkje-levande.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276"/>
          <a:stretch/>
        </p:blipFill>
        <p:spPr bwMode="auto">
          <a:xfrm>
            <a:off x="5499463" y="3854794"/>
            <a:ext cx="2979519" cy="2154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64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Grubleteikning og tilbakemeldingar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690689"/>
            <a:ext cx="7583244" cy="4315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2200" dirty="0"/>
              <a:t>Diskuter med ein kollega i eit par </a:t>
            </a:r>
            <a:r>
              <a:rPr lang="nn-NO" sz="2200" dirty="0" smtClean="0"/>
              <a:t>minutt</a:t>
            </a:r>
            <a:r>
              <a:rPr lang="nn-NO" sz="2200" dirty="0"/>
              <a:t>:</a:t>
            </a:r>
          </a:p>
          <a:p>
            <a:r>
              <a:rPr lang="nn-NO" sz="2200" dirty="0" smtClean="0"/>
              <a:t>Sjå </a:t>
            </a:r>
            <a:r>
              <a:rPr lang="nn-NO" sz="2200" dirty="0"/>
              <a:t>på tilbakemeldingane de noterte i stad. Ville de gitt dei same tilbakemeldingane nå? Kvifor/kvifor </a:t>
            </a:r>
            <a:r>
              <a:rPr lang="nn-NO" sz="2200" dirty="0" smtClean="0"/>
              <a:t>ikkje?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95737" y="4549975"/>
            <a:ext cx="5668093" cy="20245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nn-N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Alle </a:t>
            </a:r>
            <a:r>
              <a:rPr lang="nn-NO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levande </a:t>
            </a:r>
            <a:r>
              <a:rPr lang="nn-N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organismar</a:t>
            </a:r>
            <a:endParaRPr lang="nn-NO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n-N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veks</a:t>
            </a:r>
            <a:endParaRPr lang="nn-NO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beveger seg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n-N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formeirar </a:t>
            </a:r>
            <a:r>
              <a:rPr lang="nn-NO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har </a:t>
            </a:r>
            <a:r>
              <a:rPr lang="nn-NO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gassutveksling («pustar</a:t>
            </a:r>
            <a:r>
              <a:rPr lang="nn-N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»)</a:t>
            </a:r>
            <a:endParaRPr lang="nn-NO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n-NO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sansar og reagerer på endringar i </a:t>
            </a:r>
            <a:r>
              <a:rPr lang="nn-N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omgjevnadene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n-NO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tek opp næringsstoff og kvittar seg med avfallsstoff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95738" y="3402087"/>
            <a:ext cx="7583243" cy="889757"/>
          </a:xfrm>
          <a:prstGeom prst="wedgeRoundRectCallout">
            <a:avLst>
              <a:gd name="adj1" fmla="val -19786"/>
              <a:gd name="adj2" fmla="val 75692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>
                <a:solidFill>
                  <a:schemeClr val="tx1"/>
                </a:solidFill>
              </a:rPr>
              <a:t>Tips: For å sikre at </a:t>
            </a:r>
            <a:r>
              <a:rPr lang="nn-NO" sz="2000" dirty="0" smtClean="0">
                <a:solidFill>
                  <a:schemeClr val="tx1"/>
                </a:solidFill>
              </a:rPr>
              <a:t>samtalen med elevene har </a:t>
            </a:r>
            <a:r>
              <a:rPr lang="nn-NO" sz="2000" dirty="0">
                <a:solidFill>
                  <a:schemeClr val="tx1"/>
                </a:solidFill>
              </a:rPr>
              <a:t>eit fagleg fokus kan </a:t>
            </a:r>
            <a:r>
              <a:rPr lang="nn-NO" sz="2000" dirty="0" smtClean="0">
                <a:solidFill>
                  <a:schemeClr val="tx1"/>
                </a:solidFill>
              </a:rPr>
              <a:t>de knytte tilbakemeldingane </a:t>
            </a:r>
            <a:r>
              <a:rPr lang="nn-NO" sz="2000" dirty="0">
                <a:solidFill>
                  <a:schemeClr val="tx1"/>
                </a:solidFill>
              </a:rPr>
              <a:t>til kjenneteikn på levande </a:t>
            </a:r>
            <a:r>
              <a:rPr lang="nn-NO" sz="2000" dirty="0" smtClean="0">
                <a:solidFill>
                  <a:schemeClr val="tx1"/>
                </a:solidFill>
              </a:rPr>
              <a:t>organismar:</a:t>
            </a:r>
            <a:endParaRPr lang="nn-NO" sz="20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1276"/>
          <a:stretch/>
        </p:blipFill>
        <p:spPr bwMode="auto">
          <a:xfrm>
            <a:off x="6668695" y="4907710"/>
            <a:ext cx="1810288" cy="130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47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Planlegg eiga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20 minutt</a:t>
            </a:r>
          </a:p>
        </p:txBody>
      </p:sp>
    </p:spTree>
    <p:extLst>
      <p:ext uri="{BB962C8B-B14F-4D97-AF65-F5344CB8AC3E}">
        <p14:creationId xmlns:p14="http://schemas.microsoft.com/office/powerpoint/2010/main" val="14616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Planlegg </a:t>
            </a:r>
            <a:r>
              <a:rPr lang="nn-NO" dirty="0" smtClean="0"/>
              <a:t>egen undervisning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n-NO" sz="2200" dirty="0" smtClean="0"/>
              <a:t>Vel </a:t>
            </a:r>
            <a:r>
              <a:rPr lang="nn-NO" sz="2200" dirty="0"/>
              <a:t>eller lag </a:t>
            </a:r>
            <a:r>
              <a:rPr lang="nn-NO" sz="2200" dirty="0" smtClean="0"/>
              <a:t>ei grubleteikning (naturfag.no/</a:t>
            </a:r>
            <a:r>
              <a:rPr lang="nn-NO" sz="2200" dirty="0" err="1" smtClean="0"/>
              <a:t>grubletegninger</a:t>
            </a:r>
            <a:r>
              <a:rPr lang="nn-NO" sz="2200" dirty="0" smtClean="0"/>
              <a:t>) som passar med tema de </a:t>
            </a:r>
            <a:r>
              <a:rPr lang="nn-NO" sz="2200" dirty="0"/>
              <a:t>jobbar </a:t>
            </a:r>
            <a:r>
              <a:rPr lang="nn-NO" sz="2200" dirty="0" smtClean="0"/>
              <a:t>med og </a:t>
            </a:r>
            <a:r>
              <a:rPr lang="nn-NO" sz="2200" dirty="0"/>
              <a:t>som du vil prøve ut med eigne </a:t>
            </a:r>
            <a:r>
              <a:rPr lang="nn-NO" sz="2200" dirty="0" smtClean="0"/>
              <a:t>elevar.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200" dirty="0" smtClean="0"/>
              <a:t>Sjå </a:t>
            </a:r>
            <a:r>
              <a:rPr lang="nn-NO" sz="2200" dirty="0"/>
              <a:t>på </a:t>
            </a:r>
            <a:r>
              <a:rPr lang="nn-NO" sz="2200" dirty="0" smtClean="0"/>
              <a:t>utsegna i grubleteikninga du </a:t>
            </a:r>
            <a:r>
              <a:rPr lang="nn-NO" sz="2200" dirty="0"/>
              <a:t>har valt. Kva responsar kan du forvente frå elevane dine? 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200" dirty="0"/>
              <a:t>Skriv ned eksempel på oppfølgingsspørsmål som kan leie elevane i ønskt retning ut frå læringsmålet du har sett.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Sjå neste side</a:t>
            </a:r>
            <a:r>
              <a:rPr lang="nn-NO" sz="22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71" y="4708761"/>
            <a:ext cx="2176875" cy="1910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9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/>
              <a:t>Gjennomføring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n-NO" sz="2200" dirty="0"/>
              <a:t>Under utprøving </a:t>
            </a:r>
            <a:r>
              <a:rPr lang="nn-NO" sz="2200" dirty="0" smtClean="0"/>
              <a:t>skal </a:t>
            </a:r>
            <a:r>
              <a:rPr lang="nn-NO" sz="2200" dirty="0"/>
              <a:t>du reflektere over i kva grad du opplever at:</a:t>
            </a:r>
          </a:p>
          <a:p>
            <a:r>
              <a:rPr lang="nn-NO" sz="2200" dirty="0"/>
              <a:t>tilbakemeldingane dine i form av planlagde oppfølgingsspørsmål bidrar til utdjupande informasjon om forståinga til elevane</a:t>
            </a:r>
          </a:p>
          <a:p>
            <a:r>
              <a:rPr lang="nn-NO" sz="2200" dirty="0"/>
              <a:t>tilbakemeldingane dine klargjer for elevane kva dei har forstått og kva dei ikkje har forstått </a:t>
            </a:r>
          </a:p>
          <a:p>
            <a:pPr marL="0" indent="0">
              <a:buNone/>
            </a:pPr>
            <a:r>
              <a:rPr lang="nn-NO" sz="2200" dirty="0"/>
              <a:t/>
            </a:r>
            <a:br>
              <a:rPr lang="nn-NO" sz="2200" dirty="0"/>
            </a:br>
            <a:r>
              <a:rPr lang="nn-NO" sz="2200" dirty="0"/>
              <a:t>Til </a:t>
            </a:r>
            <a:r>
              <a:rPr lang="nn-NO" sz="2200" i="1" dirty="0"/>
              <a:t>D – Etterarbeid </a:t>
            </a:r>
            <a:r>
              <a:rPr lang="nn-NO" sz="2200" dirty="0"/>
              <a:t>skal du forberede deg på å dele tankar og erfaringar frå utprøvinga.</a:t>
            </a:r>
          </a:p>
        </p:txBody>
      </p:sp>
    </p:spTree>
    <p:extLst>
      <p:ext uri="{BB962C8B-B14F-4D97-AF65-F5344CB8AC3E}">
        <p14:creationId xmlns:p14="http://schemas.microsoft.com/office/powerpoint/2010/main" val="14907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623062"/>
              </p:ext>
            </p:extLst>
          </p:nvPr>
        </p:nvGraphicFramePr>
        <p:xfrm>
          <a:off x="895350" y="1825625"/>
          <a:ext cx="758348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Summer opp forarbeid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15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Fagleg påfyll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40 </a:t>
                      </a:r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Planlegg</a:t>
                      </a:r>
                      <a:r>
                        <a:rPr lang="nn-NO" sz="2200" baseline="0" noProof="0" dirty="0">
                          <a:solidFill>
                            <a:schemeClr val="tx1"/>
                          </a:solidFill>
                        </a:rPr>
                        <a:t> eiga undervisning</a:t>
                      </a:r>
                      <a:endParaRPr lang="nn-NO" sz="2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20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b="1" noProof="0" dirty="0">
                          <a:solidFill>
                            <a:schemeClr val="tx1"/>
                          </a:solidFill>
                        </a:rPr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1" baseline="0" noProof="0" dirty="0" smtClean="0">
                          <a:solidFill>
                            <a:schemeClr val="tx1"/>
                          </a:solidFill>
                        </a:rPr>
                        <a:t>75 </a:t>
                      </a:r>
                      <a:r>
                        <a:rPr lang="nn-NO" sz="2200" b="1" noProof="0" dirty="0">
                          <a:solidFill>
                            <a:schemeClr val="tx1"/>
                          </a:solidFill>
                        </a:rPr>
                        <a:t>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5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n-NO" sz="4400" dirty="0">
                <a:solidFill>
                  <a:srgbClr val="268183"/>
                </a:solidFill>
              </a:rPr>
              <a:t>Følg opp </a:t>
            </a:r>
            <a:r>
              <a:rPr lang="nn-NO" sz="4400" dirty="0" smtClean="0">
                <a:solidFill>
                  <a:srgbClr val="268183"/>
                </a:solidFill>
              </a:rPr>
              <a:t>elevresponsar</a:t>
            </a:r>
            <a:r>
              <a:rPr lang="nn-NO" sz="4900" dirty="0">
                <a:solidFill>
                  <a:srgbClr val="268183"/>
                </a:solidFill>
              </a:rPr>
              <a:t/>
            </a:r>
            <a:br>
              <a:rPr lang="nn-NO" sz="4900" dirty="0">
                <a:solidFill>
                  <a:srgbClr val="268183"/>
                </a:solidFill>
              </a:rPr>
            </a:br>
            <a:r>
              <a:rPr lang="nn-NO" sz="2500" dirty="0" smtClean="0">
                <a:solidFill>
                  <a:srgbClr val="268183"/>
                </a:solidFill>
              </a:rPr>
              <a:t>- korleis </a:t>
            </a:r>
            <a:r>
              <a:rPr lang="nn-NO" sz="2500" dirty="0">
                <a:solidFill>
                  <a:srgbClr val="268183"/>
                </a:solidFill>
              </a:rPr>
              <a:t>gi gode </a:t>
            </a:r>
            <a:r>
              <a:rPr lang="nn-NO" sz="2500" dirty="0" smtClean="0">
                <a:solidFill>
                  <a:srgbClr val="268183"/>
                </a:solidFill>
              </a:rPr>
              <a:t>tilbakemeldingar?</a:t>
            </a:r>
            <a:r>
              <a:rPr lang="nn-NO" sz="4400" dirty="0">
                <a:solidFill>
                  <a:srgbClr val="268183"/>
                </a:solidFill>
              </a:rPr>
              <a:t/>
            </a:r>
            <a:br>
              <a:rPr lang="nn-NO" sz="4400" dirty="0">
                <a:solidFill>
                  <a:srgbClr val="268183"/>
                </a:solidFill>
              </a:rPr>
            </a:br>
            <a:r>
              <a:rPr lang="nn-NO" dirty="0">
                <a:solidFill>
                  <a:srgbClr val="268183"/>
                </a:solidFill>
              </a:rPr>
              <a:t/>
            </a:r>
            <a:br>
              <a:rPr lang="nn-NO" dirty="0">
                <a:solidFill>
                  <a:srgbClr val="268183"/>
                </a:solidFill>
              </a:rPr>
            </a:br>
            <a:r>
              <a:rPr lang="nn-NO" sz="3200" dirty="0">
                <a:solidFill>
                  <a:srgbClr val="268183"/>
                </a:solidFill>
              </a:rPr>
              <a:t>D – Etterarbeid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n-NO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22823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Målet med denne modulen er å få </a:t>
            </a:r>
            <a:r>
              <a:rPr lang="nb-NO" sz="2200" dirty="0" err="1"/>
              <a:t>auka</a:t>
            </a:r>
            <a:r>
              <a:rPr lang="nb-NO" sz="2200" dirty="0"/>
              <a:t> kompetanse i undervegsvurdering gjennom å tolke </a:t>
            </a:r>
            <a:r>
              <a:rPr lang="nb-NO" sz="2200" dirty="0" err="1"/>
              <a:t>elevresponsar</a:t>
            </a:r>
            <a:r>
              <a:rPr lang="nb-NO" sz="2200" dirty="0"/>
              <a:t> og følge opp </a:t>
            </a:r>
            <a:r>
              <a:rPr lang="nb-NO" sz="2200" dirty="0" err="1"/>
              <a:t>desse</a:t>
            </a:r>
            <a:r>
              <a:rPr lang="nb-NO" sz="2200" dirty="0"/>
              <a:t> gjennom gode munnlege </a:t>
            </a:r>
            <a:r>
              <a:rPr lang="nb-NO" sz="2200" dirty="0" err="1" smtClean="0"/>
              <a:t>tilbakemeldingar</a:t>
            </a:r>
            <a:r>
              <a:rPr lang="nb-NO" sz="2200" dirty="0"/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9479" y="3311467"/>
            <a:ext cx="7535761" cy="2039774"/>
            <a:chOff x="419463" y="3467466"/>
            <a:chExt cx="8292538" cy="2524548"/>
          </a:xfrm>
        </p:grpSpPr>
        <p:sp>
          <p:nvSpPr>
            <p:cNvPr id="6" name="Rectangle 9"/>
            <p:cNvSpPr/>
            <p:nvPr/>
          </p:nvSpPr>
          <p:spPr>
            <a:xfrm>
              <a:off x="419463" y="3467466"/>
              <a:ext cx="2185944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400" b="1" dirty="0">
                  <a:effectLst/>
                  <a:ea typeface="SimSun"/>
                  <a:cs typeface="Times New Roman"/>
                </a:rPr>
                <a:t>Mål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400" dirty="0">
                  <a:solidFill>
                    <a:schemeClr val="tx1"/>
                  </a:solidFill>
                  <a:ea typeface="SimSun"/>
                  <a:cs typeface="Times New Roman"/>
                </a:rPr>
                <a:t>Nøyaktig kva slags kunnskapar og ferdigheiter vil du elevane skal ha, og korleis vil du dei skal lære det?</a:t>
              </a:r>
            </a:p>
          </p:txBody>
        </p:sp>
        <p:sp>
          <p:nvSpPr>
            <p:cNvPr id="7" name="Rectangle 10"/>
            <p:cNvSpPr/>
            <p:nvPr/>
          </p:nvSpPr>
          <p:spPr>
            <a:xfrm>
              <a:off x="3365784" y="3467466"/>
              <a:ext cx="2441647" cy="17513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nn-NO" sz="1400" b="1" dirty="0">
                  <a:ea typeface="SimSun"/>
                  <a:cs typeface="Times New Roman"/>
                </a:rPr>
                <a:t>Bevis</a:t>
              </a:r>
              <a:br>
                <a:rPr lang="nn-NO" sz="1400" b="1" dirty="0">
                  <a:ea typeface="SimSun"/>
                  <a:cs typeface="Times New Roman"/>
                </a:rPr>
              </a:br>
              <a:r>
                <a:rPr lang="nn-NO" sz="1400" dirty="0">
                  <a:ea typeface="SimSun"/>
                  <a:cs typeface="Times New Roman"/>
                </a:rPr>
                <a:t>Kva vil du godta som bevis for at ein elev har dei ønska kunnskapane og ferdigheitene?</a:t>
              </a:r>
            </a:p>
          </p:txBody>
        </p:sp>
        <p:sp>
          <p:nvSpPr>
            <p:cNvPr id="8" name="Left-Right Arrow 13"/>
            <p:cNvSpPr/>
            <p:nvPr/>
          </p:nvSpPr>
          <p:spPr>
            <a:xfrm>
              <a:off x="2720914" y="4410136"/>
              <a:ext cx="529362" cy="316789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1200" dirty="0"/>
            </a:p>
          </p:txBody>
        </p:sp>
        <p:sp>
          <p:nvSpPr>
            <p:cNvPr id="9" name="Left-Right Arrow 14"/>
            <p:cNvSpPr/>
            <p:nvPr/>
          </p:nvSpPr>
          <p:spPr>
            <a:xfrm>
              <a:off x="5910320" y="4413264"/>
              <a:ext cx="554598" cy="313662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67807" y="3467466"/>
              <a:ext cx="2144194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400" b="1" dirty="0">
                  <a:effectLst/>
                  <a:ea typeface="SimSun"/>
                  <a:cs typeface="Times New Roman"/>
                </a:rPr>
                <a:t>Aktivitet</a:t>
              </a:r>
            </a:p>
            <a:p>
              <a:pPr>
                <a:lnSpc>
                  <a:spcPct val="115000"/>
                </a:lnSpc>
              </a:pPr>
              <a:r>
                <a:rPr lang="nn-NO" sz="1400" dirty="0">
                  <a:ea typeface="SimSun"/>
                  <a:cs typeface="Times New Roman"/>
                </a:rPr>
                <a:t>Kva slags aktivitet(ar) skal elevane utføre for å synleggjere kva dei forstår? </a:t>
              </a:r>
              <a:endParaRPr lang="nn-NO" sz="2000" dirty="0">
                <a:ea typeface="SimSu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nn-NO" sz="1400" b="1" dirty="0">
                <a:effectLst/>
                <a:latin typeface="Times New Roman"/>
                <a:ea typeface="SimSun"/>
                <a:cs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65783" y="5284091"/>
              <a:ext cx="2441648" cy="707923"/>
            </a:xfrm>
            <a:prstGeom prst="rect">
              <a:avLst/>
            </a:prstGeom>
            <a:ln w="571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nn-NO" sz="1400" b="1" dirty="0">
                  <a:solidFill>
                    <a:schemeClr val="dk1"/>
                  </a:solidFill>
                  <a:ea typeface="SimSun"/>
                  <a:cs typeface="Times New Roman"/>
                </a:rPr>
                <a:t>Korleis vil du tolke og følge opp bevisa?</a:t>
              </a:r>
              <a:r>
                <a:rPr lang="nn-NO" sz="1400" dirty="0">
                  <a:solidFill>
                    <a:schemeClr val="dk1"/>
                  </a:solidFill>
                  <a:ea typeface="SimSun"/>
                  <a:cs typeface="Times New Roman"/>
                </a:rPr>
                <a:t/>
              </a:r>
              <a:br>
                <a:rPr lang="nn-NO" sz="1400" dirty="0">
                  <a:solidFill>
                    <a:schemeClr val="dk1"/>
                  </a:solidFill>
                  <a:ea typeface="SimSun"/>
                  <a:cs typeface="Times New Roman"/>
                </a:rPr>
              </a:br>
              <a:endParaRPr lang="nn-NO" sz="1400" dirty="0">
                <a:solidFill>
                  <a:schemeClr val="dk1"/>
                </a:solidFill>
                <a:ea typeface="SimSun"/>
                <a:cs typeface="Times New Roman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432313" y="4611757"/>
            <a:ext cx="2516683" cy="92765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650925-3549-4357-922A-159ECD134145}"/>
              </a:ext>
            </a:extLst>
          </p:cNvPr>
          <p:cNvSpPr txBox="1"/>
          <p:nvPr/>
        </p:nvSpPr>
        <p:spPr>
          <a:xfrm>
            <a:off x="6833998" y="6273503"/>
            <a:ext cx="1842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Pellegrino</a:t>
            </a:r>
            <a:r>
              <a:rPr lang="nn-NO" sz="1400" dirty="0"/>
              <a:t> et al. (2014)</a:t>
            </a:r>
          </a:p>
        </p:txBody>
      </p:sp>
    </p:spTree>
    <p:extLst>
      <p:ext uri="{BB962C8B-B14F-4D97-AF65-F5344CB8AC3E}">
        <p14:creationId xmlns:p14="http://schemas.microsoft.com/office/powerpoint/2010/main" val="34744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325060"/>
              </p:ext>
            </p:extLst>
          </p:nvPr>
        </p:nvGraphicFramePr>
        <p:xfrm>
          <a:off x="895350" y="1825625"/>
          <a:ext cx="75834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Del erfaringar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20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Summer opp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10 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Tenk-par-del</a:t>
                      </a:r>
                      <a:endParaRPr lang="nn-NO" sz="2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Vegen vidare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8 minutt</a:t>
                      </a:r>
                      <a:endParaRPr lang="nn-NO" sz="2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49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b="1" noProof="0" dirty="0">
                          <a:solidFill>
                            <a:schemeClr val="tx1"/>
                          </a:solidFill>
                        </a:rPr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1" noProof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nn-NO" sz="2200" b="1" noProof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nn-NO" sz="22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n-NO" sz="2200" b="1" noProof="0" dirty="0">
                          <a:solidFill>
                            <a:schemeClr val="tx1"/>
                          </a:solidFill>
                        </a:rPr>
                        <a:t>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/>
              <a:t>Del erfaringar i grupper (20 </a:t>
            </a:r>
            <a:r>
              <a:rPr lang="nn-NO" dirty="0" smtClean="0"/>
              <a:t>min)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Del erfaringar frå utprøvinga. I kva grad opplevde du at: </a:t>
            </a:r>
          </a:p>
          <a:p>
            <a:r>
              <a:rPr lang="nn-NO" sz="2200" dirty="0"/>
              <a:t>dine tilbakemeldingar i form av planlagde oppfølgingsspørsmål bidrog til utdjupande informasjon om forståinga til elevane?</a:t>
            </a:r>
          </a:p>
          <a:p>
            <a:r>
              <a:rPr lang="nn-NO" sz="2200" dirty="0"/>
              <a:t>dine tilbakemeldingar klargjorde for elevane kva dei har forstått og kva dei ikkje har forstått</a:t>
            </a:r>
            <a:r>
              <a:rPr lang="nn-NO" sz="2200" dirty="0" smtClean="0"/>
              <a:t>?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n-NO" sz="2200" dirty="0"/>
              <a:t>Kvar gruppe skal notere eit par konkrete tips knytt til kvart av punkta.</a:t>
            </a:r>
          </a:p>
        </p:txBody>
      </p:sp>
    </p:spTree>
    <p:extLst>
      <p:ext uri="{BB962C8B-B14F-4D97-AF65-F5344CB8AC3E}">
        <p14:creationId xmlns:p14="http://schemas.microsoft.com/office/powerpoint/2010/main" val="29684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Summer opp i plenum (10 </a:t>
            </a:r>
            <a:r>
              <a:rPr lang="nn-NO" dirty="0" smtClean="0"/>
              <a:t>min)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Summer opp i plenum der kvar gruppe deler tipsa sine.</a:t>
            </a:r>
          </a:p>
        </p:txBody>
      </p:sp>
    </p:spTree>
    <p:extLst>
      <p:ext uri="{BB962C8B-B14F-4D97-AF65-F5344CB8AC3E}">
        <p14:creationId xmlns:p14="http://schemas.microsoft.com/office/powerpoint/2010/main" val="8694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Målet med denne modulen er å få </a:t>
            </a:r>
            <a:r>
              <a:rPr lang="nb-NO" sz="2200" dirty="0" err="1"/>
              <a:t>auka</a:t>
            </a:r>
            <a:r>
              <a:rPr lang="nb-NO" sz="2200" dirty="0"/>
              <a:t> kompetanse i undervegsvurdering gjennom å tolke </a:t>
            </a:r>
            <a:r>
              <a:rPr lang="nb-NO" sz="2200" dirty="0" err="1"/>
              <a:t>elevresponsar</a:t>
            </a:r>
            <a:r>
              <a:rPr lang="nb-NO" sz="2200" dirty="0"/>
              <a:t> og følge opp </a:t>
            </a:r>
            <a:r>
              <a:rPr lang="nb-NO" sz="2200" dirty="0" err="1"/>
              <a:t>desse</a:t>
            </a:r>
            <a:r>
              <a:rPr lang="nb-NO" sz="2200" dirty="0"/>
              <a:t> gjennom gode munnlege </a:t>
            </a:r>
            <a:r>
              <a:rPr lang="nb-NO" sz="2200" dirty="0" err="1" smtClean="0"/>
              <a:t>tilbakemeldingar</a:t>
            </a:r>
            <a:r>
              <a:rPr lang="nb-NO" sz="2200" dirty="0"/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9479" y="3311467"/>
            <a:ext cx="7535761" cy="2039774"/>
            <a:chOff x="419463" y="3467466"/>
            <a:chExt cx="8292538" cy="2524548"/>
          </a:xfrm>
        </p:grpSpPr>
        <p:sp>
          <p:nvSpPr>
            <p:cNvPr id="6" name="Rectangle 9"/>
            <p:cNvSpPr/>
            <p:nvPr/>
          </p:nvSpPr>
          <p:spPr>
            <a:xfrm>
              <a:off x="419463" y="3467466"/>
              <a:ext cx="2185944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400" b="1" dirty="0">
                  <a:effectLst/>
                  <a:ea typeface="SimSun"/>
                  <a:cs typeface="Times New Roman"/>
                </a:rPr>
                <a:t>Mål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400" dirty="0">
                  <a:solidFill>
                    <a:schemeClr val="tx1"/>
                  </a:solidFill>
                  <a:ea typeface="SimSun"/>
                  <a:cs typeface="Times New Roman"/>
                </a:rPr>
                <a:t>Nøyaktig kva slags kunnskapar og ferdigheiter vil du elevane skal ha, og korleis vil du dei skal lære det?</a:t>
              </a:r>
            </a:p>
          </p:txBody>
        </p:sp>
        <p:sp>
          <p:nvSpPr>
            <p:cNvPr id="7" name="Rectangle 10"/>
            <p:cNvSpPr/>
            <p:nvPr/>
          </p:nvSpPr>
          <p:spPr>
            <a:xfrm>
              <a:off x="3365784" y="3467466"/>
              <a:ext cx="2441647" cy="17513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nn-NO" sz="1400" b="1" dirty="0">
                  <a:ea typeface="SimSun"/>
                  <a:cs typeface="Times New Roman"/>
                </a:rPr>
                <a:t>Bevis</a:t>
              </a:r>
              <a:br>
                <a:rPr lang="nn-NO" sz="1400" b="1" dirty="0">
                  <a:ea typeface="SimSun"/>
                  <a:cs typeface="Times New Roman"/>
                </a:rPr>
              </a:br>
              <a:r>
                <a:rPr lang="nn-NO" sz="1400" dirty="0">
                  <a:ea typeface="SimSun"/>
                  <a:cs typeface="Times New Roman"/>
                </a:rPr>
                <a:t>Kva vil du godta som bevis for at ein elev har dei ønska kunnskapane og ferdigheitene?</a:t>
              </a:r>
            </a:p>
          </p:txBody>
        </p:sp>
        <p:sp>
          <p:nvSpPr>
            <p:cNvPr id="8" name="Left-Right Arrow 13"/>
            <p:cNvSpPr/>
            <p:nvPr/>
          </p:nvSpPr>
          <p:spPr>
            <a:xfrm>
              <a:off x="2720914" y="4410136"/>
              <a:ext cx="529362" cy="316789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1200" dirty="0"/>
            </a:p>
          </p:txBody>
        </p:sp>
        <p:sp>
          <p:nvSpPr>
            <p:cNvPr id="9" name="Left-Right Arrow 14"/>
            <p:cNvSpPr/>
            <p:nvPr/>
          </p:nvSpPr>
          <p:spPr>
            <a:xfrm>
              <a:off x="5910320" y="4413264"/>
              <a:ext cx="554598" cy="313662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67807" y="3467466"/>
              <a:ext cx="2144194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400" b="1" dirty="0">
                  <a:effectLst/>
                  <a:ea typeface="SimSun"/>
                  <a:cs typeface="Times New Roman"/>
                </a:rPr>
                <a:t>Aktivitet</a:t>
              </a:r>
            </a:p>
            <a:p>
              <a:pPr>
                <a:lnSpc>
                  <a:spcPct val="115000"/>
                </a:lnSpc>
              </a:pPr>
              <a:r>
                <a:rPr lang="nn-NO" sz="1400" dirty="0">
                  <a:ea typeface="SimSun"/>
                  <a:cs typeface="Times New Roman"/>
                </a:rPr>
                <a:t>Kva slags aktivitet(ar) skal elevane utføre for å synleggjere kva dei forstår? </a:t>
              </a:r>
              <a:endParaRPr lang="nn-NO" sz="2000" dirty="0">
                <a:ea typeface="SimSu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nn-NO" sz="1400" b="1" dirty="0">
                <a:effectLst/>
                <a:latin typeface="Times New Roman"/>
                <a:ea typeface="SimSun"/>
                <a:cs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65783" y="5284091"/>
              <a:ext cx="2441648" cy="707923"/>
            </a:xfrm>
            <a:prstGeom prst="rect">
              <a:avLst/>
            </a:prstGeom>
            <a:ln w="571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nn-NO" sz="1400" b="1" dirty="0">
                  <a:solidFill>
                    <a:schemeClr val="dk1"/>
                  </a:solidFill>
                  <a:ea typeface="SimSun"/>
                  <a:cs typeface="Times New Roman"/>
                </a:rPr>
                <a:t>Korleis vil du tolke og følge opp bevisa?</a:t>
              </a:r>
              <a:r>
                <a:rPr lang="nn-NO" sz="1400" dirty="0">
                  <a:solidFill>
                    <a:schemeClr val="dk1"/>
                  </a:solidFill>
                  <a:ea typeface="SimSun"/>
                  <a:cs typeface="Times New Roman"/>
                </a:rPr>
                <a:t/>
              </a:r>
              <a:br>
                <a:rPr lang="nn-NO" sz="1400" dirty="0">
                  <a:solidFill>
                    <a:schemeClr val="dk1"/>
                  </a:solidFill>
                  <a:ea typeface="SimSun"/>
                  <a:cs typeface="Times New Roman"/>
                </a:rPr>
              </a:br>
              <a:endParaRPr lang="nn-NO" sz="1400" dirty="0">
                <a:solidFill>
                  <a:schemeClr val="dk1"/>
                </a:solidFill>
                <a:ea typeface="SimSun"/>
                <a:cs typeface="Times New Roman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432313" y="4611757"/>
            <a:ext cx="2516683" cy="92765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650925-3549-4357-922A-159ECD134145}"/>
              </a:ext>
            </a:extLst>
          </p:cNvPr>
          <p:cNvSpPr txBox="1"/>
          <p:nvPr/>
        </p:nvSpPr>
        <p:spPr>
          <a:xfrm>
            <a:off x="6833998" y="6273503"/>
            <a:ext cx="1842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Pellegrino</a:t>
            </a:r>
            <a:r>
              <a:rPr lang="nn-NO" sz="1400" dirty="0"/>
              <a:t> et al. (2014)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513374" y="436023"/>
            <a:ext cx="3229210" cy="1097279"/>
          </a:xfrm>
          <a:prstGeom prst="wedgeRoundRectCallout">
            <a:avLst>
              <a:gd name="adj1" fmla="val -72588"/>
              <a:gd name="adj2" fmla="val -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200" dirty="0" err="1" smtClean="0"/>
              <a:t>Hugsar</a:t>
            </a:r>
            <a:r>
              <a:rPr lang="nb-NO" sz="2200" dirty="0" smtClean="0"/>
              <a:t> </a:t>
            </a:r>
            <a:r>
              <a:rPr lang="nb-NO" sz="2200" dirty="0"/>
              <a:t>du målet med denne modulen?</a:t>
            </a:r>
          </a:p>
        </p:txBody>
      </p:sp>
    </p:spTree>
    <p:extLst>
      <p:ext uri="{BB962C8B-B14F-4D97-AF65-F5344CB8AC3E}">
        <p14:creationId xmlns:p14="http://schemas.microsoft.com/office/powerpoint/2010/main" val="61972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Tenk-par-del (</a:t>
            </a:r>
            <a:r>
              <a:rPr lang="nb-NO" dirty="0" smtClean="0"/>
              <a:t>12 </a:t>
            </a:r>
            <a:r>
              <a:rPr lang="nb-NO" dirty="0" smtClean="0"/>
              <a:t>min)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I </a:t>
            </a:r>
            <a:r>
              <a:rPr lang="nn-NO" sz="2200" dirty="0" smtClean="0"/>
              <a:t>din </a:t>
            </a:r>
            <a:r>
              <a:rPr lang="nn-NO" sz="2200" dirty="0"/>
              <a:t>framtidige </a:t>
            </a:r>
            <a:r>
              <a:rPr lang="nn-NO" sz="2200" dirty="0" smtClean="0"/>
              <a:t>undervisningspraksis – i </a:t>
            </a:r>
            <a:r>
              <a:rPr lang="nn-NO" sz="2200" dirty="0" smtClean="0"/>
              <a:t>kva situasjonar </a:t>
            </a:r>
            <a:r>
              <a:rPr lang="nn-NO" sz="2200" dirty="0" smtClean="0"/>
              <a:t>vil du ha </a:t>
            </a:r>
            <a:r>
              <a:rPr lang="nn-NO" sz="2200" dirty="0" smtClean="0"/>
              <a:t>auka fokus </a:t>
            </a:r>
            <a:r>
              <a:rPr lang="nn-NO" sz="2200" dirty="0" smtClean="0"/>
              <a:t>på </a:t>
            </a:r>
            <a:r>
              <a:rPr lang="nn-NO" sz="2200" dirty="0" smtClean="0"/>
              <a:t>tilbakemeldingar </a:t>
            </a:r>
            <a:r>
              <a:rPr lang="nn-NO" sz="2200" dirty="0" smtClean="0"/>
              <a:t>som verktøy for å få fram meir informasjon om </a:t>
            </a:r>
            <a:r>
              <a:rPr lang="nn-NO" sz="2200" dirty="0" smtClean="0"/>
              <a:t>forståinga til elevane? </a:t>
            </a:r>
            <a:endParaRPr lang="nn-NO" sz="22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1050" dirty="0"/>
          </a:p>
          <a:p>
            <a:r>
              <a:rPr lang="nb-NO" sz="2200" b="1" dirty="0">
                <a:solidFill>
                  <a:schemeClr val="tx1"/>
                </a:solidFill>
              </a:rPr>
              <a:t>Tenk</a:t>
            </a:r>
            <a:r>
              <a:rPr lang="nb-NO" sz="2200" dirty="0">
                <a:solidFill>
                  <a:schemeClr val="tx1"/>
                </a:solidFill>
              </a:rPr>
              <a:t> (2 </a:t>
            </a:r>
            <a:r>
              <a:rPr lang="nb-NO" sz="2200" dirty="0" smtClean="0">
                <a:solidFill>
                  <a:schemeClr val="tx1"/>
                </a:solidFill>
              </a:rPr>
              <a:t>min)</a:t>
            </a:r>
            <a:endParaRPr lang="nb-NO" sz="2200" dirty="0">
              <a:solidFill>
                <a:schemeClr val="tx1"/>
              </a:solidFill>
            </a:endParaRPr>
          </a:p>
          <a:p>
            <a:r>
              <a:rPr lang="nb-NO" sz="2200" dirty="0">
                <a:solidFill>
                  <a:schemeClr val="tx1"/>
                </a:solidFill>
              </a:rPr>
              <a:t>Diskuter i </a:t>
            </a:r>
            <a:r>
              <a:rPr lang="nb-NO" sz="2200" b="1" dirty="0">
                <a:solidFill>
                  <a:schemeClr val="tx1"/>
                </a:solidFill>
              </a:rPr>
              <a:t>par </a:t>
            </a:r>
            <a:r>
              <a:rPr lang="nb-NO" sz="2200" dirty="0">
                <a:solidFill>
                  <a:schemeClr val="tx1"/>
                </a:solidFill>
              </a:rPr>
              <a:t>(5 </a:t>
            </a:r>
            <a:r>
              <a:rPr lang="nb-NO" sz="2200" dirty="0" smtClean="0">
                <a:solidFill>
                  <a:schemeClr val="tx1"/>
                </a:solidFill>
              </a:rPr>
              <a:t>min)</a:t>
            </a:r>
            <a:endParaRPr lang="nb-NO" sz="2200" dirty="0">
              <a:solidFill>
                <a:schemeClr val="tx1"/>
              </a:solidFill>
            </a:endParaRPr>
          </a:p>
          <a:p>
            <a:r>
              <a:rPr lang="nb-NO" sz="2200" b="1" dirty="0">
                <a:solidFill>
                  <a:schemeClr val="tx1"/>
                </a:solidFill>
              </a:rPr>
              <a:t>Del</a:t>
            </a:r>
            <a:r>
              <a:rPr lang="nb-NO" sz="2200" dirty="0">
                <a:solidFill>
                  <a:schemeClr val="tx1"/>
                </a:solidFill>
              </a:rPr>
              <a:t> i plenum </a:t>
            </a:r>
            <a:r>
              <a:rPr lang="nb-NO" sz="2200" dirty="0" smtClean="0">
                <a:solidFill>
                  <a:schemeClr val="tx1"/>
                </a:solidFill>
              </a:rPr>
              <a:t>(5 </a:t>
            </a:r>
            <a:r>
              <a:rPr lang="nb-NO" sz="2200" dirty="0" smtClean="0">
                <a:solidFill>
                  <a:schemeClr val="tx1"/>
                </a:solidFill>
              </a:rPr>
              <a:t>min)</a:t>
            </a:r>
            <a:endParaRPr lang="nb-NO" sz="2200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919479" y="4923692"/>
            <a:ext cx="7657797" cy="1633470"/>
            <a:chOff x="419463" y="3467466"/>
            <a:chExt cx="8292538" cy="2449400"/>
          </a:xfrm>
        </p:grpSpPr>
        <p:sp>
          <p:nvSpPr>
            <p:cNvPr id="14" name="Rectangle 9"/>
            <p:cNvSpPr/>
            <p:nvPr/>
          </p:nvSpPr>
          <p:spPr>
            <a:xfrm>
              <a:off x="419463" y="3467466"/>
              <a:ext cx="2185944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200" b="1" dirty="0">
                  <a:effectLst/>
                  <a:ea typeface="SimSun"/>
                  <a:cs typeface="Times New Roman"/>
                </a:rPr>
                <a:t>Mål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200" dirty="0">
                  <a:solidFill>
                    <a:schemeClr val="tx1"/>
                  </a:solidFill>
                  <a:ea typeface="SimSun"/>
                  <a:cs typeface="Times New Roman"/>
                </a:rPr>
                <a:t>Nøyaktig kva slags kunnskapar og ferdigheiter vil du elevane skal ha, og korleis vil du dei skal lære det?</a:t>
              </a:r>
            </a:p>
          </p:txBody>
        </p:sp>
        <p:sp>
          <p:nvSpPr>
            <p:cNvPr id="15" name="Rectangle 10"/>
            <p:cNvSpPr/>
            <p:nvPr/>
          </p:nvSpPr>
          <p:spPr>
            <a:xfrm>
              <a:off x="3365784" y="3467466"/>
              <a:ext cx="2441646" cy="1428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nn-NO" sz="1200" b="1" dirty="0">
                  <a:ea typeface="SimSun"/>
                  <a:cs typeface="Times New Roman"/>
                </a:rPr>
                <a:t>Bevis</a:t>
              </a:r>
              <a:br>
                <a:rPr lang="nn-NO" sz="1200" b="1" dirty="0">
                  <a:ea typeface="SimSun"/>
                  <a:cs typeface="Times New Roman"/>
                </a:rPr>
              </a:br>
              <a:r>
                <a:rPr lang="nn-NO" sz="1200" dirty="0">
                  <a:ea typeface="SimSun"/>
                  <a:cs typeface="Times New Roman"/>
                </a:rPr>
                <a:t>Kva vil du godta som bevis for at ein elev har dei ønska kunnskapane og ferdigheitene?</a:t>
              </a:r>
            </a:p>
          </p:txBody>
        </p:sp>
        <p:sp>
          <p:nvSpPr>
            <p:cNvPr id="16" name="Left-Right Arrow 13"/>
            <p:cNvSpPr/>
            <p:nvPr/>
          </p:nvSpPr>
          <p:spPr>
            <a:xfrm>
              <a:off x="2720914" y="4410136"/>
              <a:ext cx="529362" cy="316789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1100" dirty="0"/>
            </a:p>
          </p:txBody>
        </p:sp>
        <p:sp>
          <p:nvSpPr>
            <p:cNvPr id="17" name="Left-Right Arrow 14"/>
            <p:cNvSpPr/>
            <p:nvPr/>
          </p:nvSpPr>
          <p:spPr>
            <a:xfrm>
              <a:off x="5910320" y="4413264"/>
              <a:ext cx="554598" cy="313662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11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67807" y="3467466"/>
              <a:ext cx="2144194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200" b="1" dirty="0">
                  <a:effectLst/>
                  <a:ea typeface="SimSun"/>
                  <a:cs typeface="Times New Roman"/>
                </a:rPr>
                <a:t>Aktivitet</a:t>
              </a:r>
            </a:p>
            <a:p>
              <a:pPr>
                <a:lnSpc>
                  <a:spcPct val="115000"/>
                </a:lnSpc>
              </a:pPr>
              <a:r>
                <a:rPr lang="nn-NO" sz="1200" dirty="0">
                  <a:ea typeface="SimSun"/>
                  <a:cs typeface="Times New Roman"/>
                </a:rPr>
                <a:t>Kva slags aktivitet(ar) skal elevane utføre for å synleggjere kva dei forstår? </a:t>
              </a:r>
              <a:endParaRPr lang="nn-NO" dirty="0">
                <a:ea typeface="SimSu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nn-NO" sz="1200" b="1" dirty="0">
                <a:effectLst/>
                <a:latin typeface="Times New Roman"/>
                <a:ea typeface="SimSun"/>
                <a:cs typeface="Times New Roman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65783" y="5126054"/>
              <a:ext cx="2441648" cy="730321"/>
            </a:xfrm>
            <a:prstGeom prst="rect">
              <a:avLst/>
            </a:prstGeom>
            <a:ln w="571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nn-NO" sz="1200" b="1" dirty="0">
                  <a:solidFill>
                    <a:schemeClr val="dk1"/>
                  </a:solidFill>
                  <a:ea typeface="SimSun"/>
                  <a:cs typeface="Times New Roman"/>
                </a:rPr>
                <a:t>Korleis vil du tolke og følge opp bevisa?</a:t>
              </a:r>
              <a:r>
                <a:rPr lang="nn-NO" sz="1200" dirty="0">
                  <a:solidFill>
                    <a:schemeClr val="dk1"/>
                  </a:solidFill>
                  <a:ea typeface="SimSun"/>
                  <a:cs typeface="Times New Roman"/>
                </a:rPr>
                <a:t/>
              </a:r>
              <a:br>
                <a:rPr lang="nn-NO" sz="1200" dirty="0">
                  <a:solidFill>
                    <a:schemeClr val="dk1"/>
                  </a:solidFill>
                  <a:ea typeface="SimSun"/>
                  <a:cs typeface="Times New Roman"/>
                </a:rPr>
              </a:br>
              <a:endParaRPr lang="nn-NO" sz="1200" dirty="0">
                <a:solidFill>
                  <a:schemeClr val="dk1"/>
                </a:solidFill>
                <a:ea typeface="SimSun"/>
                <a:cs typeface="Times New Roman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539584" y="5939326"/>
            <a:ext cx="2457804" cy="66113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/>
          </a:p>
        </p:txBody>
      </p:sp>
    </p:spTree>
    <p:extLst>
      <p:ext uri="{BB962C8B-B14F-4D97-AF65-F5344CB8AC3E}">
        <p14:creationId xmlns:p14="http://schemas.microsoft.com/office/powerpoint/2010/main" val="24793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Vegen vidare </a:t>
            </a:r>
            <a:r>
              <a:rPr lang="nn-NO" dirty="0" smtClean="0"/>
              <a:t>(</a:t>
            </a:r>
            <a:r>
              <a:rPr lang="nn-NO" dirty="0"/>
              <a:t>8</a:t>
            </a:r>
            <a:r>
              <a:rPr lang="nn-NO" dirty="0" smtClean="0"/>
              <a:t> </a:t>
            </a:r>
            <a:r>
              <a:rPr lang="nn-NO" dirty="0" smtClean="0"/>
              <a:t>min)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Neste modul handlar om vurdering av elevane i </a:t>
            </a:r>
            <a:r>
              <a:rPr lang="nn-NO" sz="2200" dirty="0" err="1"/>
              <a:t>undervisningsforløp</a:t>
            </a:r>
            <a:r>
              <a:rPr lang="nn-NO" sz="2200" dirty="0"/>
              <a:t> som er prega av gruppearbeid, </a:t>
            </a:r>
            <a:r>
              <a:rPr lang="nn-NO" sz="2200" dirty="0" smtClean="0"/>
              <a:t>praktiske </a:t>
            </a:r>
            <a:r>
              <a:rPr lang="nn-NO" sz="2200" dirty="0"/>
              <a:t>aktivitetar og liknande.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Sjå gjennom </a:t>
            </a:r>
            <a:r>
              <a:rPr lang="nn-NO" sz="2200" i="1" dirty="0"/>
              <a:t>Oversikt</a:t>
            </a:r>
            <a:r>
              <a:rPr lang="nn-NO" sz="2200" dirty="0"/>
              <a:t> og </a:t>
            </a:r>
            <a:r>
              <a:rPr lang="nn-NO" sz="2200" i="1" dirty="0"/>
              <a:t>A – Forarbeid</a:t>
            </a:r>
            <a:r>
              <a:rPr lang="nn-NO" sz="2200" dirty="0"/>
              <a:t> i neste modul.</a:t>
            </a:r>
          </a:p>
        </p:txBody>
      </p:sp>
    </p:spTree>
    <p:extLst>
      <p:ext uri="{BB962C8B-B14F-4D97-AF65-F5344CB8AC3E}">
        <p14:creationId xmlns:p14="http://schemas.microsoft.com/office/powerpoint/2010/main" val="21786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Kjelder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271463" indent="-271463" algn="l"/>
            <a:r>
              <a:rPr lang="nb-NO" sz="1800" dirty="0"/>
              <a:t>Black, P. &amp; </a:t>
            </a:r>
            <a:r>
              <a:rPr lang="nb-NO" sz="1800" dirty="0" err="1"/>
              <a:t>Wiliam</a:t>
            </a:r>
            <a:r>
              <a:rPr lang="nb-NO" sz="1800" dirty="0"/>
              <a:t>, D. (1998). </a:t>
            </a:r>
            <a:r>
              <a:rPr lang="nb-NO" sz="1800" dirty="0" err="1"/>
              <a:t>Assessment</a:t>
            </a:r>
            <a:r>
              <a:rPr lang="nb-NO" sz="1800" dirty="0"/>
              <a:t> and </a:t>
            </a:r>
            <a:r>
              <a:rPr lang="nb-NO" sz="1800" dirty="0" err="1"/>
              <a:t>Classroom</a:t>
            </a:r>
            <a:r>
              <a:rPr lang="nb-NO" sz="1800" dirty="0"/>
              <a:t> Learning, </a:t>
            </a:r>
            <a:r>
              <a:rPr lang="nb-NO" sz="1800" dirty="0" err="1"/>
              <a:t>Assessment</a:t>
            </a:r>
            <a:r>
              <a:rPr lang="nb-NO" sz="1800" dirty="0"/>
              <a:t> in </a:t>
            </a:r>
            <a:r>
              <a:rPr lang="nb-NO" sz="1800" dirty="0" err="1"/>
              <a:t>Education</a:t>
            </a:r>
            <a:r>
              <a:rPr lang="nb-NO" sz="1800" dirty="0"/>
              <a:t>: </a:t>
            </a:r>
            <a:r>
              <a:rPr lang="nb-NO" sz="1800" dirty="0" err="1"/>
              <a:t>Principles</a:t>
            </a:r>
            <a:r>
              <a:rPr lang="nb-NO" sz="1800" dirty="0"/>
              <a:t>, Policy &amp; </a:t>
            </a:r>
            <a:r>
              <a:rPr lang="nb-NO" sz="1800" dirty="0" err="1"/>
              <a:t>Practice</a:t>
            </a:r>
            <a:r>
              <a:rPr lang="nb-NO" sz="1800" dirty="0"/>
              <a:t>, 5:1, 7-74, DOI: 10.1080/0969595980050102, </a:t>
            </a:r>
            <a:r>
              <a:rPr lang="nb-NO" sz="1800" dirty="0">
                <a:hlinkClick r:id="rId3"/>
              </a:rPr>
              <a:t>https://doi.org/10.1080/0969595980050102</a:t>
            </a:r>
            <a:endParaRPr lang="en-US" sz="1800" dirty="0"/>
          </a:p>
          <a:p>
            <a:pPr marL="271463" lvl="0" indent="-271463" algn="l"/>
            <a:r>
              <a:rPr lang="nn-NO" sz="1800" i="1" dirty="0"/>
              <a:t>Cella som system. </a:t>
            </a:r>
            <a:r>
              <a:rPr lang="nn-NO" sz="1800" dirty="0"/>
              <a:t>Eit utforskande undervisningsopplegg frå Naturfagsenteret, </a:t>
            </a:r>
            <a:r>
              <a:rPr lang="nn-NO" sz="1800" dirty="0">
                <a:solidFill>
                  <a:srgbClr val="FF0000"/>
                </a:solidFill>
                <a:hlinkClick r:id="rId4"/>
              </a:rPr>
              <a:t>naturfag.no/celler</a:t>
            </a:r>
            <a:endParaRPr lang="nn-NO" sz="1800" dirty="0">
              <a:solidFill>
                <a:srgbClr val="FF0000"/>
              </a:solidFill>
            </a:endParaRPr>
          </a:p>
          <a:p>
            <a:pPr marL="271463" indent="-271463" algn="l"/>
            <a:r>
              <a:rPr lang="nn-NO" sz="1800" dirty="0"/>
              <a:t>Haug, B. (2016). </a:t>
            </a:r>
            <a:r>
              <a:rPr lang="nn-NO" sz="1800" dirty="0" err="1"/>
              <a:t>Begrepsforståelse</a:t>
            </a:r>
            <a:r>
              <a:rPr lang="nn-NO" sz="1800" dirty="0"/>
              <a:t> og vurdering underveis i en </a:t>
            </a:r>
            <a:r>
              <a:rPr lang="nn-NO" sz="1800" dirty="0" err="1"/>
              <a:t>utforskning</a:t>
            </a:r>
            <a:r>
              <a:rPr lang="nn-NO" sz="1800" dirty="0"/>
              <a:t>. I M. Ødegaard, B. Haug, S. M. Mork og G. O. Sørvik (Red.), </a:t>
            </a:r>
            <a:r>
              <a:rPr lang="nn-NO" sz="1800" i="1" dirty="0"/>
              <a:t>På </a:t>
            </a:r>
            <a:r>
              <a:rPr lang="nn-NO" sz="1800" i="1" dirty="0" err="1"/>
              <a:t>forskerføtter</a:t>
            </a:r>
            <a:r>
              <a:rPr lang="nn-NO" sz="1800" i="1" dirty="0"/>
              <a:t> i naturfag. </a:t>
            </a:r>
            <a:r>
              <a:rPr lang="nn-NO" sz="1800" dirty="0"/>
              <a:t>Oslo: Universitetsforlaget.</a:t>
            </a:r>
          </a:p>
          <a:p>
            <a:pPr marL="271463" indent="-271463" algn="l"/>
            <a:r>
              <a:rPr lang="nn-NO" sz="1800" dirty="0" err="1"/>
              <a:t>Pellegrino</a:t>
            </a:r>
            <a:r>
              <a:rPr lang="nn-NO" sz="1800" dirty="0"/>
              <a:t>, J. W., Wilson, M., </a:t>
            </a:r>
            <a:r>
              <a:rPr lang="nn-NO" sz="1800" dirty="0" err="1"/>
              <a:t>Koenig</a:t>
            </a:r>
            <a:r>
              <a:rPr lang="nn-NO" sz="1800" dirty="0"/>
              <a:t>, J. og Beatty, A. (Red.) (2014</a:t>
            </a:r>
            <a:r>
              <a:rPr lang="nn-NO" sz="1800" i="1" dirty="0"/>
              <a:t>). </a:t>
            </a:r>
            <a:r>
              <a:rPr lang="nn-NO" sz="1800" i="1" dirty="0" err="1"/>
              <a:t>Developing</a:t>
            </a:r>
            <a:r>
              <a:rPr lang="nn-NO" sz="1800" i="1" dirty="0"/>
              <a:t> </a:t>
            </a:r>
            <a:r>
              <a:rPr lang="nn-NO" sz="1800" i="1" dirty="0" err="1"/>
              <a:t>assessments</a:t>
            </a:r>
            <a:r>
              <a:rPr lang="nn-NO" sz="1800" i="1" dirty="0"/>
              <a:t> for </a:t>
            </a:r>
            <a:r>
              <a:rPr lang="nn-NO" sz="1800" i="1" dirty="0" err="1"/>
              <a:t>the</a:t>
            </a:r>
            <a:r>
              <a:rPr lang="nn-NO" sz="1800" i="1" dirty="0"/>
              <a:t> </a:t>
            </a:r>
            <a:r>
              <a:rPr lang="nn-NO" sz="1800" i="1" dirty="0" err="1"/>
              <a:t>next</a:t>
            </a:r>
            <a:r>
              <a:rPr lang="nn-NO" sz="1800" i="1" dirty="0"/>
              <a:t> </a:t>
            </a:r>
            <a:r>
              <a:rPr lang="nn-NO" sz="1800" i="1" dirty="0" err="1"/>
              <a:t>generation</a:t>
            </a:r>
            <a:r>
              <a:rPr lang="nn-NO" sz="1800" i="1" dirty="0"/>
              <a:t> science standards.</a:t>
            </a:r>
            <a:r>
              <a:rPr lang="nn-NO" sz="1800" dirty="0"/>
              <a:t> Washington, DC: National </a:t>
            </a:r>
            <a:r>
              <a:rPr lang="nn-NO" sz="1800" dirty="0" err="1"/>
              <a:t>Academies</a:t>
            </a:r>
            <a:r>
              <a:rPr lang="nn-NO" sz="1800" dirty="0"/>
              <a:t> Press.</a:t>
            </a:r>
          </a:p>
        </p:txBody>
      </p:sp>
    </p:spTree>
    <p:extLst>
      <p:ext uri="{BB962C8B-B14F-4D97-AF65-F5344CB8AC3E}">
        <p14:creationId xmlns:p14="http://schemas.microsoft.com/office/powerpoint/2010/main" val="2742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Summer opp forarbeidet i grupper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15 minutt</a:t>
            </a:r>
          </a:p>
        </p:txBody>
      </p:sp>
    </p:spTree>
    <p:extLst>
      <p:ext uri="{BB962C8B-B14F-4D97-AF65-F5344CB8AC3E}">
        <p14:creationId xmlns:p14="http://schemas.microsoft.com/office/powerpoint/2010/main" val="38958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Diskuter (15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nn-NO" sz="2200" dirty="0"/>
              <a:t>Bruk notata frå forarbeidet, og diskuter i grupper:</a:t>
            </a:r>
          </a:p>
          <a:p>
            <a:pPr>
              <a:spcBef>
                <a:spcPts val="1200"/>
              </a:spcBef>
            </a:pPr>
            <a:r>
              <a:rPr lang="nn-NO" sz="2200" dirty="0"/>
              <a:t>Kva tenker du tilbakemelding er? Gi nokre eksempel frå eiga undervisning.</a:t>
            </a:r>
          </a:p>
          <a:p>
            <a:pPr>
              <a:spcBef>
                <a:spcPts val="1200"/>
              </a:spcBef>
            </a:pPr>
            <a:r>
              <a:rPr lang="nn-NO" sz="2200" dirty="0"/>
              <a:t>Kvifor gir du tilbakemeldingar?  </a:t>
            </a:r>
          </a:p>
          <a:p>
            <a:pPr>
              <a:spcBef>
                <a:spcPts val="1200"/>
              </a:spcBef>
            </a:pPr>
            <a:r>
              <a:rPr lang="nn-NO" sz="2200" dirty="0"/>
              <a:t>Kva gir du oftast tilbakemelding på</a:t>
            </a:r>
            <a:r>
              <a:rPr lang="nn-NO" sz="2200" dirty="0" smtClean="0"/>
              <a:t>?</a:t>
            </a:r>
          </a:p>
          <a:p>
            <a:pPr marL="0" indent="0">
              <a:spcBef>
                <a:spcPts val="1200"/>
              </a:spcBef>
              <a:buNone/>
            </a:pPr>
            <a:endParaRPr lang="nn-NO" sz="2200" dirty="0"/>
          </a:p>
          <a:p>
            <a:pPr marL="0" indent="0">
              <a:spcBef>
                <a:spcPts val="1200"/>
              </a:spcBef>
              <a:buNone/>
            </a:pPr>
            <a:r>
              <a:rPr lang="nn-NO" sz="2200" dirty="0"/>
              <a:t>Bruk dei siste fem minutta til </a:t>
            </a:r>
            <a:r>
              <a:rPr lang="nn-NO" sz="2200" dirty="0" smtClean="0"/>
              <a:t>ei oppsummering i plenum.</a:t>
            </a: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8934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Fagleg påfyll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 smtClean="0"/>
              <a:t>40 </a:t>
            </a:r>
            <a:r>
              <a:rPr lang="nn-NO" dirty="0"/>
              <a:t>minutt</a:t>
            </a:r>
          </a:p>
        </p:txBody>
      </p:sp>
    </p:spTree>
    <p:extLst>
      <p:ext uri="{BB962C8B-B14F-4D97-AF65-F5344CB8AC3E}">
        <p14:creationId xmlns:p14="http://schemas.microsoft.com/office/powerpoint/2010/main" val="30330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b="1276"/>
          <a:stretch/>
        </p:blipFill>
        <p:spPr bwMode="auto">
          <a:xfrm>
            <a:off x="5203080" y="1937081"/>
            <a:ext cx="3455398" cy="2762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Vi startar med ein aktivitet:</a:t>
            </a:r>
            <a:br>
              <a:rPr lang="nn-NO" dirty="0"/>
            </a:br>
            <a:r>
              <a:rPr lang="nn-NO" sz="3200" i="1" dirty="0"/>
              <a:t>Kva betyr det at noko er levande?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4" y="2011248"/>
            <a:ext cx="4906036" cy="4096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De er nå i elevrolla.</a:t>
            </a:r>
          </a:p>
          <a:p>
            <a:pPr marL="0" indent="0">
              <a:buNone/>
            </a:pPr>
            <a:r>
              <a:rPr lang="nn-NO" sz="2200" dirty="0"/>
              <a:t>Sjå på grubleteikninga på side 6</a:t>
            </a:r>
            <a:r>
              <a:rPr lang="nn-NO" sz="2200" dirty="0" smtClean="0"/>
              <a:t> </a:t>
            </a:r>
            <a:r>
              <a:rPr lang="nn-NO" sz="2200" dirty="0"/>
              <a:t>i modulheftet, og diskuter i grupper:</a:t>
            </a:r>
          </a:p>
          <a:p>
            <a:r>
              <a:rPr lang="nn-NO" sz="2200" dirty="0"/>
              <a:t>Kva påstand er du mest einig i, og kvifor? </a:t>
            </a:r>
          </a:p>
          <a:p>
            <a:pPr marL="0" indent="0">
              <a:buNone/>
            </a:pPr>
            <a:r>
              <a:rPr lang="nn-NO" sz="2200" dirty="0"/>
              <a:t>Bruk ca. tre minutt på diskusjonen.</a:t>
            </a:r>
          </a:p>
        </p:txBody>
      </p:sp>
      <p:sp>
        <p:nvSpPr>
          <p:cNvPr id="4" name="Rounded Rectangle 3"/>
          <p:cNvSpPr/>
          <p:nvPr/>
        </p:nvSpPr>
        <p:spPr>
          <a:xfrm rot="20497957">
            <a:off x="76286" y="213082"/>
            <a:ext cx="1139511" cy="4326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b="1" dirty="0">
                <a:solidFill>
                  <a:schemeClr val="tx1"/>
                </a:solidFill>
              </a:rPr>
              <a:t>Elevrolle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3080" y="4786021"/>
            <a:ext cx="3501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rgbClr val="FF0000"/>
                </a:solidFill>
                <a:hlinkClick r:id="rId4"/>
              </a:rPr>
              <a:t>naturfag.no/</a:t>
            </a:r>
            <a:r>
              <a:rPr lang="nn-NO" sz="1000" dirty="0" err="1">
                <a:solidFill>
                  <a:srgbClr val="FF0000"/>
                </a:solidFill>
                <a:hlinkClick r:id="rId4"/>
              </a:rPr>
              <a:t>forsok</a:t>
            </a:r>
            <a:r>
              <a:rPr lang="nn-NO" sz="1000" dirty="0">
                <a:solidFill>
                  <a:srgbClr val="FF0000"/>
                </a:solidFill>
                <a:hlinkClick r:id="rId4"/>
              </a:rPr>
              <a:t>/</a:t>
            </a:r>
            <a:r>
              <a:rPr lang="nn-NO" sz="1000" dirty="0" err="1">
                <a:solidFill>
                  <a:srgbClr val="FF0000"/>
                </a:solidFill>
                <a:hlinkClick r:id="rId4"/>
              </a:rPr>
              <a:t>vis.html?tid</a:t>
            </a:r>
            <a:r>
              <a:rPr lang="nn-NO" sz="1000" dirty="0">
                <a:solidFill>
                  <a:srgbClr val="FF0000"/>
                </a:solidFill>
                <a:hlinkClick r:id="rId4"/>
              </a:rPr>
              <a:t>=2149839&amp;within_tid=2149775</a:t>
            </a:r>
            <a:r>
              <a:rPr lang="nn-NO" sz="1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578603" y="4786021"/>
            <a:ext cx="2415471" cy="1077686"/>
          </a:xfrm>
          <a:prstGeom prst="wedgeRoundRectCallout">
            <a:avLst>
              <a:gd name="adj1" fmla="val 59219"/>
              <a:gd name="adj2" fmla="val -73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/>
              <a:t>«?» betyr at du kan komme med ein eigen påstand</a:t>
            </a:r>
          </a:p>
        </p:txBody>
      </p:sp>
    </p:spTree>
    <p:extLst>
      <p:ext uri="{BB962C8B-B14F-4D97-AF65-F5344CB8AC3E}">
        <p14:creationId xmlns:p14="http://schemas.microsoft.com/office/powerpoint/2010/main" val="37953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i="1" dirty="0"/>
              <a:t>Kva betyr det at noko er levande?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000" dirty="0"/>
              <a:t>De er nå tilbake i lærarrolla</a:t>
            </a:r>
            <a:r>
              <a:rPr lang="nn-NO" sz="2000" dirty="0" smtClean="0"/>
              <a:t>.</a:t>
            </a:r>
            <a:endParaRPr lang="nn-NO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n-NO" sz="2000" b="1" dirty="0" smtClean="0"/>
              <a:t>Diskuter i tre </a:t>
            </a:r>
            <a:r>
              <a:rPr lang="nn-NO" sz="2000" b="1" dirty="0" smtClean="0"/>
              <a:t>minutt: </a:t>
            </a:r>
            <a:r>
              <a:rPr lang="nn-NO" sz="2000" dirty="0" smtClean="0"/>
              <a:t>Kva </a:t>
            </a:r>
            <a:r>
              <a:rPr lang="nn-NO" sz="2000" dirty="0"/>
              <a:t>slags tilbakemeldingar ville du gitt til elevane på </a:t>
            </a:r>
            <a:r>
              <a:rPr lang="nn-NO" sz="2000" dirty="0" smtClean="0"/>
              <a:t>grubleteikninga? Noter </a:t>
            </a:r>
            <a:r>
              <a:rPr lang="nn-NO" sz="2000" dirty="0"/>
              <a:t>ned nokre av tilbakemeldingane. </a:t>
            </a:r>
          </a:p>
          <a:p>
            <a:pPr marL="0" indent="0">
              <a:buNone/>
            </a:pPr>
            <a:endParaRPr lang="nn-NO" dirty="0"/>
          </a:p>
        </p:txBody>
      </p:sp>
      <p:sp>
        <p:nvSpPr>
          <p:cNvPr id="7" name="Rounded Rectangle 3"/>
          <p:cNvSpPr/>
          <p:nvPr/>
        </p:nvSpPr>
        <p:spPr>
          <a:xfrm rot="20497957">
            <a:off x="80078" y="282980"/>
            <a:ext cx="1260728" cy="4326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b="1" dirty="0"/>
              <a:t>Lærarrolle</a:t>
            </a:r>
          </a:p>
        </p:txBody>
      </p:sp>
      <p:sp>
        <p:nvSpPr>
          <p:cNvPr id="4" name="Avrundet rektangel 3"/>
          <p:cNvSpPr/>
          <p:nvPr/>
        </p:nvSpPr>
        <p:spPr>
          <a:xfrm>
            <a:off x="895739" y="2795198"/>
            <a:ext cx="7583243" cy="1897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Vi kjem tilbake til denne aktiviteten seinare!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276"/>
          <a:stretch/>
        </p:blipFill>
        <p:spPr bwMode="auto">
          <a:xfrm>
            <a:off x="2932651" y="3379304"/>
            <a:ext cx="3521705" cy="262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156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Undervegsvurdering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n-NO" sz="2200" dirty="0" smtClean="0"/>
              <a:t>I modul </a:t>
            </a:r>
            <a:r>
              <a:rPr lang="nn-NO" sz="2200" dirty="0"/>
              <a:t>1 handla </a:t>
            </a:r>
            <a:r>
              <a:rPr lang="nn-NO" sz="2200" dirty="0" smtClean="0"/>
              <a:t>det om </a:t>
            </a:r>
            <a:r>
              <a:rPr lang="nn-NO" sz="2200" dirty="0"/>
              <a:t>å gjere tankane, ideane og forståinga til elevane synleg.</a:t>
            </a:r>
          </a:p>
          <a:p>
            <a:pPr>
              <a:spcBef>
                <a:spcPts val="1800"/>
              </a:spcBef>
            </a:pPr>
            <a:r>
              <a:rPr lang="nn-NO" sz="2200" dirty="0" smtClean="0"/>
              <a:t>I denne </a:t>
            </a:r>
            <a:r>
              <a:rPr lang="nn-NO" sz="2200" dirty="0"/>
              <a:t>modulen ser vi på korleis de kan bruke </a:t>
            </a:r>
            <a:r>
              <a:rPr lang="nn-NO" sz="2200" dirty="0" smtClean="0"/>
              <a:t>denne informasjon som </a:t>
            </a:r>
            <a:r>
              <a:rPr lang="nn-NO" sz="2200" dirty="0"/>
              <a:t>utgangspunkt for vidare undervisning.</a:t>
            </a:r>
          </a:p>
          <a:p>
            <a:pPr>
              <a:spcBef>
                <a:spcPts val="1800"/>
              </a:spcBef>
            </a:pPr>
            <a:r>
              <a:rPr lang="nn-NO" sz="2200" dirty="0"/>
              <a:t>Begge delar er nødvendig for at </a:t>
            </a:r>
            <a:r>
              <a:rPr lang="nn-NO" sz="2200" dirty="0" err="1"/>
              <a:t>undervegsvurdering</a:t>
            </a:r>
            <a:r>
              <a:rPr lang="nn-NO" sz="2200" dirty="0"/>
              <a:t> skal bidra til læring.</a:t>
            </a:r>
          </a:p>
          <a:p>
            <a:pPr>
              <a:spcBef>
                <a:spcPts val="1800"/>
              </a:spcBef>
            </a:pP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37953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15835</TotalTime>
  <Words>2246</Words>
  <Application>Microsoft Office PowerPoint</Application>
  <PresentationFormat>On-screen Show (4:3)</PresentationFormat>
  <Paragraphs>270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SimSun</vt:lpstr>
      <vt:lpstr>Arial</vt:lpstr>
      <vt:lpstr>Calibri</vt:lpstr>
      <vt:lpstr>Campton Book</vt:lpstr>
      <vt:lpstr>Campton Light</vt:lpstr>
      <vt:lpstr>Campton Medium</vt:lpstr>
      <vt:lpstr>Comic Sans MS</vt:lpstr>
      <vt:lpstr>Times New Roman</vt:lpstr>
      <vt:lpstr>Wingdings</vt:lpstr>
      <vt:lpstr>Office-tema</vt:lpstr>
      <vt:lpstr>Følg opp elevresponsar - korleis gi gode tilbakemeldingar?   B – Samarbeid</vt:lpstr>
      <vt:lpstr>Mål</vt:lpstr>
      <vt:lpstr>Tidsplan for denne økta</vt:lpstr>
      <vt:lpstr>Summer opp forarbeidet i grupper</vt:lpstr>
      <vt:lpstr>Diskuter (15 min)</vt:lpstr>
      <vt:lpstr>Fagleg påfyll</vt:lpstr>
      <vt:lpstr>Vi startar med ein aktivitet: Kva betyr det at noko er levande?</vt:lpstr>
      <vt:lpstr>Kva betyr det at noko er levande?</vt:lpstr>
      <vt:lpstr>Undervegsvurdering</vt:lpstr>
      <vt:lpstr>Undervegsvurdering</vt:lpstr>
      <vt:lpstr>Undervegsvurdering</vt:lpstr>
      <vt:lpstr>Undervegsvurdering</vt:lpstr>
      <vt:lpstr>Undervegsvurdering</vt:lpstr>
      <vt:lpstr>Undervegsvurdering</vt:lpstr>
      <vt:lpstr>Gjensyn med modellen frå modul 1:   </vt:lpstr>
      <vt:lpstr>Korleis tolke?</vt:lpstr>
      <vt:lpstr>Korleis følge opp?</vt:lpstr>
      <vt:lpstr>Tilbakemeldingar</vt:lpstr>
      <vt:lpstr>Eksempel på utdjupande spørsmål </vt:lpstr>
      <vt:lpstr>Tilbakemeldingar</vt:lpstr>
      <vt:lpstr>Samanlikn to eksempel (5 min)</vt:lpstr>
      <vt:lpstr>Oppsummering A-klassen</vt:lpstr>
      <vt:lpstr>Oppsummering B-klassen</vt:lpstr>
      <vt:lpstr>Kva betyr det at noko er levande?</vt:lpstr>
      <vt:lpstr>Grubleteikning og tilbakemeldingar</vt:lpstr>
      <vt:lpstr>Grubleteikning og tilbakemeldingar</vt:lpstr>
      <vt:lpstr>Planlegg eiga undervisning </vt:lpstr>
      <vt:lpstr>Planlegg egen undervisning</vt:lpstr>
      <vt:lpstr>Gjennomføring</vt:lpstr>
      <vt:lpstr>Følg opp elevresponsar - korleis gi gode tilbakemeldingar?  D – Etterarbeid</vt:lpstr>
      <vt:lpstr>Mål</vt:lpstr>
      <vt:lpstr>Tidsplan for denne økta</vt:lpstr>
      <vt:lpstr>Del erfaringar i grupper (20 min)</vt:lpstr>
      <vt:lpstr>Summer opp i plenum (10 min)</vt:lpstr>
      <vt:lpstr>Mål</vt:lpstr>
      <vt:lpstr>Tenk-par-del (12 min)</vt:lpstr>
      <vt:lpstr>Vegen vidare (8 min)</vt:lpstr>
      <vt:lpstr>Kjelder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Øystein Sørborg</cp:lastModifiedBy>
  <cp:revision>523</cp:revision>
  <cp:lastPrinted>2017-08-18T08:10:09Z</cp:lastPrinted>
  <dcterms:created xsi:type="dcterms:W3CDTF">2017-08-11T05:42:55Z</dcterms:created>
  <dcterms:modified xsi:type="dcterms:W3CDTF">2020-06-30T10:53:16Z</dcterms:modified>
</cp:coreProperties>
</file>