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14" r:id="rId2"/>
    <p:sldId id="496" r:id="rId3"/>
    <p:sldId id="399" r:id="rId4"/>
    <p:sldId id="331" r:id="rId5"/>
    <p:sldId id="330" r:id="rId6"/>
    <p:sldId id="497" r:id="rId7"/>
    <p:sldId id="434" r:id="rId8"/>
    <p:sldId id="413" r:id="rId9"/>
    <p:sldId id="436" r:id="rId10"/>
    <p:sldId id="438" r:id="rId11"/>
    <p:sldId id="498" r:id="rId12"/>
    <p:sldId id="442" r:id="rId13"/>
    <p:sldId id="443" r:id="rId14"/>
    <p:sldId id="499" r:id="rId15"/>
    <p:sldId id="500" r:id="rId16"/>
    <p:sldId id="450" r:id="rId17"/>
    <p:sldId id="417" r:id="rId18"/>
    <p:sldId id="451" r:id="rId19"/>
    <p:sldId id="501" r:id="rId20"/>
    <p:sldId id="502" r:id="rId21"/>
    <p:sldId id="470" r:id="rId22"/>
    <p:sldId id="503" r:id="rId23"/>
    <p:sldId id="522" r:id="rId24"/>
    <p:sldId id="517" r:id="rId25"/>
    <p:sldId id="518" r:id="rId26"/>
    <p:sldId id="519" r:id="rId27"/>
    <p:sldId id="520" r:id="rId28"/>
    <p:sldId id="510" r:id="rId29"/>
    <p:sldId id="334" r:id="rId30"/>
    <p:sldId id="505" r:id="rId31"/>
    <p:sldId id="467" r:id="rId32"/>
    <p:sldId id="483" r:id="rId33"/>
    <p:sldId id="472" r:id="rId34"/>
    <p:sldId id="506" r:id="rId35"/>
    <p:sldId id="405" r:id="rId36"/>
    <p:sldId id="516" r:id="rId37"/>
    <p:sldId id="476" r:id="rId38"/>
    <p:sldId id="511" r:id="rId39"/>
    <p:sldId id="512" r:id="rId40"/>
    <p:sldId id="513" r:id="rId41"/>
    <p:sldId id="514" r:id="rId42"/>
    <p:sldId id="486" r:id="rId43"/>
    <p:sldId id="481" r:id="rId44"/>
    <p:sldId id="407" r:id="rId45"/>
    <p:sldId id="515" r:id="rId46"/>
  </p:sldIdLst>
  <p:sldSz cx="9144000" cy="6858000" type="screen4x3"/>
  <p:notesSz cx="7099300" cy="102346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rsten Fiskum" initials="" lastIdx="15" clrIdx="0"/>
  <p:cmAuthor id="1" name="Majken Korsager" initials="MK" lastIdx="2" clrIdx="1"/>
  <p:cmAuthor id="2" name="Kirsten Fiskum" initials="KF" lastIdx="25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7FAF"/>
    <a:srgbClr val="E6E6E6"/>
    <a:srgbClr val="85D3EB"/>
    <a:srgbClr val="4BBDE1"/>
    <a:srgbClr val="FFFFFF"/>
    <a:srgbClr val="F7A953"/>
    <a:srgbClr val="A1CF45"/>
    <a:srgbClr val="EAA533"/>
    <a:srgbClr val="D4EEEE"/>
    <a:srgbClr val="037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ddels stil 2 - aks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ys stil 1 - aks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1794" autoAdjust="0"/>
    <p:restoredTop sz="81078" autoAdjust="0"/>
  </p:normalViewPr>
  <p:slideViewPr>
    <p:cSldViewPr snapToGrid="0" snapToObjects="1">
      <p:cViewPr varScale="1">
        <p:scale>
          <a:sx n="59" d="100"/>
          <a:sy n="59" d="100"/>
        </p:scale>
        <p:origin x="106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3" d="100"/>
          <a:sy n="113" d="100"/>
        </p:scale>
        <p:origin x="524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r">
              <a:defRPr sz="1200"/>
            </a:lvl1pPr>
          </a:lstStyle>
          <a:p>
            <a:fld id="{CFC80595-CB9A-4B2B-9F62-515657FF243E}" type="datetimeFigureOut">
              <a:rPr lang="nb-NO" smtClean="0"/>
              <a:t>27.07.2020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r">
              <a:defRPr sz="1200"/>
            </a:lvl1pPr>
          </a:lstStyle>
          <a:p>
            <a:fld id="{347094F0-FA6A-48DA-95DC-9F0078FF98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8652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r">
              <a:defRPr sz="1200"/>
            </a:lvl1pPr>
          </a:lstStyle>
          <a:p>
            <a:fld id="{634AC687-64E8-6F43-AA98-B5EBDB685D9F}" type="datetimeFigureOut">
              <a:rPr lang="nb-NO" smtClean="0"/>
              <a:t>27.07.2020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06" tIns="47453" rIns="94906" bIns="47453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4906" tIns="47453" rIns="94906" bIns="47453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r">
              <a:defRPr sz="1200"/>
            </a:lvl1pPr>
          </a:lstStyle>
          <a:p>
            <a:fld id="{498C61E4-D67C-2040-A9B3-42B060A8C9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648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1495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endParaRPr lang="nb-NO" b="0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4445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7565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7464A-FC78-47D8-8005-52B4C148E81C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5722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nb-NO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BF349-27A5-44C1-8C69-2C3879FAD297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8673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nb-NO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BF349-27A5-44C1-8C69-2C3879FAD297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0835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nb-NO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BF349-27A5-44C1-8C69-2C3879FAD297}" type="slidenum">
              <a:rPr lang="nb-NO" smtClean="0"/>
              <a:t>18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59656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Dersom vi tar utgangspunkt i den utforskende sirkelen og tenker over når skjer de refleksjonene hos elevene</a:t>
            </a:r>
            <a:r>
              <a:rPr lang="nb-NO" baseline="0" dirty="0" smtClean="0"/>
              <a:t> som karakteriserer dybdelæring, ser vi at tyngdepunktet er på venstre side, mens høyre side er en forutsetning for at venstreside kan skje. Det betyr: det er viktig at elever gjennomfører egen datainnsamling, men det er helt avgjørende at de også får tid til å snakke om dem, for det er da gjøringen blir læring og vi kan si at det er utforskende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7464A-FC78-47D8-8005-52B4C148E81C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24487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https://www.naturfag.no/undervisningsprogram/vis.html?tid=2094211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21172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10016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370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413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00995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nb-NO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BF349-27A5-44C1-8C69-2C3879FAD297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08357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52921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76676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57674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56356" y="4259257"/>
            <a:ext cx="5250848" cy="3484847"/>
          </a:xfrm>
          <a:prstGeom prst="rect">
            <a:avLst/>
          </a:prstGeom>
        </p:spPr>
        <p:txBody>
          <a:bodyPr wrap="square" lIns="88079" tIns="88079" rIns="88079" bIns="88079" anchor="t" anchorCtr="0">
            <a:noAutofit/>
          </a:bodyPr>
          <a:lstStyle/>
          <a:p>
            <a:pPr lvl="0"/>
            <a:endParaRPr lang="nb-NO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292225" y="1106488"/>
            <a:ext cx="3979863" cy="29860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51172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51302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80036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17202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11908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39811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75330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88808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75330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43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71642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44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01528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857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1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7416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1791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000" dirty="0" err="1" smtClean="0"/>
              <a:t>Udir</a:t>
            </a:r>
            <a:r>
              <a:rPr lang="nb-NO" sz="2000" dirty="0" smtClean="0"/>
              <a:t>:</a:t>
            </a:r>
            <a:r>
              <a:rPr lang="nb-NO" sz="2000" baseline="0" dirty="0" smtClean="0"/>
              <a:t> </a:t>
            </a:r>
            <a:r>
              <a:rPr lang="nb-NO" sz="2000" dirty="0" smtClean="0"/>
              <a:t>Å utforske handler om å oppleve og eksperimentere og kan ivareta nysgjerrighet og undring. Å utforske kan bety å sanse, søke, oppdage, observere og granske. I noen tilfeller betyr det å undersøke ulike sider av en sak gjennom åpen og kritisk drøfting. Å utforske kan også bety å teste eller prøve ut og evaluere arbeidsmetoder, produkter eller utstyr.</a:t>
            </a:r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C74C6-6455-423D-B7AB-12E3B87C0584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728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1"/>
            <a:ext cx="5486400" cy="3600450"/>
          </a:xfrm>
          <a:prstGeom prst="rect">
            <a:avLst/>
          </a:prstGeom>
        </p:spPr>
        <p:txBody>
          <a:bodyPr wrap="square" lIns="91417" tIns="91417" rIns="91417" bIns="91417" anchor="t" anchorCtr="0">
            <a:noAutofit/>
          </a:bodyPr>
          <a:lstStyle/>
          <a:p>
            <a:endParaRPr lang="nb-NO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6388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0395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4533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E2583-4F94-45FE-BFCE-EAC97B499C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40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71180" y="2409914"/>
            <a:ext cx="7801641" cy="1674976"/>
          </a:xfrm>
        </p:spPr>
        <p:txBody>
          <a:bodyPr anchor="t">
            <a:normAutofit/>
          </a:bodyPr>
          <a:lstStyle>
            <a:lvl1pPr algn="ctr">
              <a:defRPr sz="5400" b="0" i="0">
                <a:solidFill>
                  <a:schemeClr val="tx2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Modultittel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960749" y="1912281"/>
            <a:ext cx="5280434" cy="442989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Modul </a:t>
            </a:r>
            <a:r>
              <a:rPr lang="nb-NO" dirty="0" err="1"/>
              <a:t>X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3529411"/>
            <a:ext cx="38100" cy="1447800"/>
          </a:xfrm>
          <a:prstGeom prst="rect">
            <a:avLst/>
          </a:prstGeom>
        </p:spPr>
      </p:pic>
      <p:grpSp>
        <p:nvGrpSpPr>
          <p:cNvPr id="4" name="Gruppe 3"/>
          <p:cNvGrpSpPr/>
          <p:nvPr userDrawn="1"/>
        </p:nvGrpSpPr>
        <p:grpSpPr>
          <a:xfrm>
            <a:off x="620590" y="5614909"/>
            <a:ext cx="7902815" cy="647295"/>
            <a:chOff x="1697880" y="5614909"/>
            <a:chExt cx="5885486" cy="647295"/>
          </a:xfrm>
        </p:grpSpPr>
        <p:pic>
          <p:nvPicPr>
            <p:cNvPr id="8" name="Bilde 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4620" y="5614909"/>
              <a:ext cx="1589682" cy="647295"/>
            </a:xfrm>
            <a:prstGeom prst="rect">
              <a:avLst/>
            </a:prstGeom>
          </p:spPr>
        </p:pic>
        <p:pic>
          <p:nvPicPr>
            <p:cNvPr id="10" name="Bilde 9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7880" y="5739615"/>
              <a:ext cx="1282244" cy="442989"/>
            </a:xfrm>
            <a:prstGeom prst="rect">
              <a:avLst/>
            </a:prstGeom>
          </p:spPr>
        </p:pic>
        <p:pic>
          <p:nvPicPr>
            <p:cNvPr id="11" name="Bilde 10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8795" y="5806202"/>
              <a:ext cx="1404571" cy="309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142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7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71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7636" y="2304637"/>
            <a:ext cx="7886700" cy="1325563"/>
          </a:xfrm>
        </p:spPr>
        <p:txBody>
          <a:bodyPr>
            <a:normAutofit/>
          </a:bodyPr>
          <a:lstStyle>
            <a:lvl1pPr algn="ctr">
              <a:defRPr sz="4800" b="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95586" y="3447481"/>
            <a:ext cx="50800" cy="1085850"/>
          </a:xfrm>
          <a:prstGeom prst="rect">
            <a:avLst/>
          </a:prstGeom>
        </p:spPr>
      </p:pic>
      <p:grpSp>
        <p:nvGrpSpPr>
          <p:cNvPr id="11" name="Gruppe 10"/>
          <p:cNvGrpSpPr/>
          <p:nvPr userDrawn="1"/>
        </p:nvGrpSpPr>
        <p:grpSpPr>
          <a:xfrm>
            <a:off x="620590" y="5614909"/>
            <a:ext cx="7902821" cy="647295"/>
            <a:chOff x="1697878" y="5614909"/>
            <a:chExt cx="5885487" cy="647295"/>
          </a:xfrm>
        </p:grpSpPr>
        <p:pic>
          <p:nvPicPr>
            <p:cNvPr id="12" name="Bilde 1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4617" y="5614909"/>
              <a:ext cx="1589681" cy="647295"/>
            </a:xfrm>
            <a:prstGeom prst="rect">
              <a:avLst/>
            </a:prstGeom>
          </p:spPr>
        </p:pic>
        <p:pic>
          <p:nvPicPr>
            <p:cNvPr id="13" name="Bilde 12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7878" y="5739615"/>
              <a:ext cx="1282244" cy="442989"/>
            </a:xfrm>
            <a:prstGeom prst="rect">
              <a:avLst/>
            </a:prstGeom>
          </p:spPr>
        </p:pic>
        <p:pic>
          <p:nvPicPr>
            <p:cNvPr id="14" name="Bilde 13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8794" y="5806202"/>
              <a:ext cx="1404571" cy="309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8166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feranser">
  <p:cSld name="Referanser">
    <p:bg>
      <p:bgPr>
        <a:solidFill>
          <a:schemeClr val="accent4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548866" y="1262559"/>
            <a:ext cx="8046268" cy="630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1143000" y="2255045"/>
            <a:ext cx="6858000" cy="3392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38601" y="213143"/>
            <a:ext cx="1066799" cy="901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4717" y="6065422"/>
            <a:ext cx="2134567" cy="647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552950" y="1350233"/>
            <a:ext cx="38100" cy="144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690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fors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8866" y="2552978"/>
            <a:ext cx="8046268" cy="901756"/>
          </a:xfrm>
        </p:spPr>
        <p:txBody>
          <a:bodyPr/>
          <a:lstStyle>
            <a:lvl1pPr algn="ctr">
              <a:defRPr b="0" i="0">
                <a:solidFill>
                  <a:schemeClr val="accent1"/>
                </a:solidFill>
                <a:latin typeface="+mn-lt"/>
                <a:ea typeface="Campton Medium" charset="0"/>
                <a:cs typeface="Campton Medium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1143000" y="3991427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  <a:ea typeface="Campton Book" charset="0"/>
                <a:cs typeface="Campton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1" y="1375372"/>
            <a:ext cx="1066799" cy="90175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4065D29-AA58-4CA2-8598-56C22A2E39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717" y="5851776"/>
            <a:ext cx="2134567" cy="64729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EB4C474-1A11-4899-A68B-FDD789436D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2897023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418032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8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5" y="0"/>
            <a:ext cx="38100" cy="14478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418032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8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5" y="0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07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96399" y="1825626"/>
            <a:ext cx="3726000" cy="4117975"/>
          </a:xfrm>
        </p:spPr>
        <p:txBody>
          <a:bodyPr/>
          <a:lstStyle>
            <a:lvl1pPr>
              <a:buClr>
                <a:schemeClr val="accent3"/>
              </a:buClr>
              <a:defRPr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818003" y="1826014"/>
            <a:ext cx="3660979" cy="4117586"/>
          </a:xfrm>
        </p:spPr>
        <p:txBody>
          <a:bodyPr/>
          <a:lstStyle>
            <a:lvl1pPr>
              <a:buClr>
                <a:schemeClr val="accent3"/>
              </a:buClr>
              <a:defRPr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8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1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457200"/>
            <a:ext cx="2949178" cy="1600200"/>
          </a:xfrm>
        </p:spPr>
        <p:txBody>
          <a:bodyPr anchor="ctr"/>
          <a:lstStyle>
            <a:lvl1pPr>
              <a:defRPr sz="32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967842" y="681136"/>
            <a:ext cx="4511140" cy="51799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96400" y="2239348"/>
            <a:ext cx="2949178" cy="36217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 </a:t>
            </a:r>
            <a:r>
              <a:rPr lang="nb-NO" dirty="0" err="1"/>
              <a:t>eesfnhef</a:t>
            </a:r>
            <a:r>
              <a:rPr lang="nb-NO" dirty="0"/>
              <a:t> </a:t>
            </a:r>
            <a:r>
              <a:rPr lang="nb-NO" dirty="0" err="1"/>
              <a:t>efe</a:t>
            </a:r>
            <a:r>
              <a:rPr lang="nb-NO" dirty="0"/>
              <a:t> </a:t>
            </a:r>
            <a:r>
              <a:rPr lang="nb-NO" dirty="0" err="1"/>
              <a:t>ege</a:t>
            </a:r>
            <a:r>
              <a:rPr lang="nb-NO" dirty="0"/>
              <a:t> </a:t>
            </a:r>
            <a:r>
              <a:rPr lang="nb-NO" dirty="0" err="1"/>
              <a:t>eg</a:t>
            </a:r>
            <a:r>
              <a:rPr lang="nb-NO" dirty="0"/>
              <a:t> </a:t>
            </a:r>
            <a:r>
              <a:rPr lang="nb-NO" dirty="0" err="1"/>
              <a:t>rwrøl</a:t>
            </a:r>
            <a:r>
              <a:rPr lang="nb-NO" dirty="0"/>
              <a:t>, </a:t>
            </a:r>
            <a:r>
              <a:rPr lang="nb-NO" dirty="0" err="1"/>
              <a:t>etoeg</a:t>
            </a:r>
            <a:r>
              <a:rPr lang="nb-NO" dirty="0"/>
              <a:t>, </a:t>
            </a:r>
            <a:r>
              <a:rPr lang="nb-NO" dirty="0" err="1"/>
              <a:t>e,eg</a:t>
            </a:r>
            <a:r>
              <a:rPr lang="nb-NO" dirty="0"/>
              <a:t> </a:t>
            </a:r>
            <a:r>
              <a:rPr lang="nb-NO" dirty="0" err="1"/>
              <a:t>rgorgo</a:t>
            </a:r>
            <a:r>
              <a:rPr lang="nb-NO" dirty="0"/>
              <a:t> </a:t>
            </a:r>
            <a:r>
              <a:rPr lang="nb-NO" dirty="0" err="1"/>
              <a:t>rog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9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55227" y="457200"/>
            <a:ext cx="302375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888476" y="680989"/>
            <a:ext cx="4418681" cy="51799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455227" y="2239201"/>
            <a:ext cx="3023756" cy="36217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7" name="Plassholder for tabell 6"/>
          <p:cNvSpPr>
            <a:spLocks noGrp="1"/>
          </p:cNvSpPr>
          <p:nvPr>
            <p:ph type="tbl" sz="quarter" idx="13"/>
          </p:nvPr>
        </p:nvSpPr>
        <p:spPr>
          <a:xfrm>
            <a:off x="896400" y="1854200"/>
            <a:ext cx="7582582" cy="3767138"/>
          </a:xfrm>
        </p:spPr>
        <p:txBody>
          <a:bodyPr/>
          <a:lstStyle/>
          <a:p>
            <a:r>
              <a:rPr lang="nb-NO" dirty="0"/>
              <a:t>Klikk ikonet for å legge til en tabell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0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/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sp>
        <p:nvSpPr>
          <p:cNvPr id="8" name="Plassholder for diagram 7"/>
          <p:cNvSpPr>
            <a:spLocks noGrp="1"/>
          </p:cNvSpPr>
          <p:nvPr>
            <p:ph type="chart" sz="quarter" idx="13"/>
          </p:nvPr>
        </p:nvSpPr>
        <p:spPr>
          <a:xfrm>
            <a:off x="5020469" y="2000250"/>
            <a:ext cx="3458513" cy="3867149"/>
          </a:xfrm>
        </p:spPr>
        <p:txBody>
          <a:bodyPr/>
          <a:lstStyle/>
          <a:p>
            <a:r>
              <a:rPr lang="nb-NO" dirty="0"/>
              <a:t>Klikk ikonet for å legge til et diagram</a:t>
            </a:r>
          </a:p>
        </p:txBody>
      </p:sp>
      <p:sp>
        <p:nvSpPr>
          <p:cNvPr id="11" name="Plassholder for innhold 10"/>
          <p:cNvSpPr>
            <a:spLocks noGrp="1"/>
          </p:cNvSpPr>
          <p:nvPr>
            <p:ph sz="quarter" idx="14"/>
          </p:nvPr>
        </p:nvSpPr>
        <p:spPr>
          <a:xfrm>
            <a:off x="896400" y="1994960"/>
            <a:ext cx="3904200" cy="3872441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6189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96400" y="1825625"/>
            <a:ext cx="76189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5885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6" r:id="rId4"/>
    <p:sldLayoutId id="2147483652" r:id="rId5"/>
    <p:sldLayoutId id="2147483657" r:id="rId6"/>
    <p:sldLayoutId id="2147483662" r:id="rId7"/>
    <p:sldLayoutId id="2147483658" r:id="rId8"/>
    <p:sldLayoutId id="2147483663" r:id="rId9"/>
    <p:sldLayoutId id="2147483654" r:id="rId10"/>
    <p:sldLayoutId id="2147483655" r:id="rId11"/>
    <p:sldLayoutId id="2147483661" r:id="rId12"/>
    <p:sldLayoutId id="2147483665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68183"/>
          </a:solidFill>
          <a:latin typeface="+mn-lt"/>
          <a:ea typeface="Campton Book" charset="0"/>
          <a:cs typeface="Campton Boo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fag.no/binfil/download2.php?tid=2171696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dir.no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udir.no/lk20/nat01-0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170688" y="2049792"/>
            <a:ext cx="8973312" cy="167497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dirty="0"/>
              <a:t>Utforskende arbeidsmåter</a:t>
            </a:r>
            <a:br>
              <a:rPr lang="nb-NO" dirty="0"/>
            </a:br>
            <a:r>
              <a:rPr lang="nb-NO" sz="1600" dirty="0"/>
              <a:t/>
            </a:r>
            <a:br>
              <a:rPr lang="nb-NO" sz="1600" dirty="0"/>
            </a:br>
            <a:r>
              <a:rPr lang="x-none" sz="3600" dirty="0">
                <a:solidFill>
                  <a:srgbClr val="268183"/>
                </a:solidFill>
                <a:ea typeface="Calibri"/>
                <a:cs typeface="Calibri"/>
                <a:sym typeface="Calibri"/>
              </a:rPr>
              <a:t>B – Samarbeid</a:t>
            </a:r>
            <a:endParaRPr lang="nb-NO" sz="3600" dirty="0"/>
          </a:p>
        </p:txBody>
      </p:sp>
      <p:sp>
        <p:nvSpPr>
          <p:cNvPr id="11" name="Undertittel 3">
            <a:extLst>
              <a:ext uri="{FF2B5EF4-FFF2-40B4-BE49-F238E27FC236}">
                <a16:creationId xmlns:a16="http://schemas.microsoft.com/office/drawing/2014/main" id="{DD7B2E6B-256D-4F96-A706-945018535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0749" y="1522137"/>
            <a:ext cx="5280434" cy="442989"/>
          </a:xfrm>
        </p:spPr>
        <p:txBody>
          <a:bodyPr/>
          <a:lstStyle/>
          <a:p>
            <a:r>
              <a:rPr lang="nb-NO" dirty="0"/>
              <a:t>Modul </a:t>
            </a:r>
            <a:r>
              <a:rPr lang="nb-NO" dirty="0" smtClean="0"/>
              <a:t>2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9395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Del i plenum (5 minutter)</a:t>
            </a:r>
            <a:endParaRPr lang="en-US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Hver gruppe forklarer hvorfor </a:t>
            </a:r>
            <a:r>
              <a:rPr lang="nb-NO" sz="2200" dirty="0" err="1"/>
              <a:t>mellomleggspapiret</a:t>
            </a:r>
            <a:r>
              <a:rPr lang="nb-NO" sz="2200" dirty="0"/>
              <a:t> krøller seg og hvordan de kan finne bevis som støtter forklaringen. </a:t>
            </a:r>
          </a:p>
          <a:p>
            <a:endParaRPr lang="nb-NO" sz="2200" dirty="0"/>
          </a:p>
          <a:p>
            <a:endParaRPr lang="nb-NO" sz="2200" dirty="0"/>
          </a:p>
          <a:p>
            <a:endParaRPr lang="nb-NO" sz="2200" dirty="0"/>
          </a:p>
          <a:p>
            <a:endParaRPr lang="nb-NO" sz="2200" dirty="0" smtClean="0"/>
          </a:p>
          <a:p>
            <a:endParaRPr lang="nb-NO" sz="2200" dirty="0"/>
          </a:p>
          <a:p>
            <a:endParaRPr lang="nb-NO" sz="2200" dirty="0"/>
          </a:p>
          <a:p>
            <a:r>
              <a:rPr lang="nb-NO" sz="2200" dirty="0"/>
              <a:t>Forslag til forklaring kommer på neste </a:t>
            </a:r>
            <a:r>
              <a:rPr lang="nb-NO" sz="2200" dirty="0" smtClean="0"/>
              <a:t>lysbilde.</a:t>
            </a:r>
            <a:endParaRPr lang="nb-NO" sz="2200" dirty="0"/>
          </a:p>
          <a:p>
            <a:endParaRPr lang="nb-NO" sz="2200" dirty="0"/>
          </a:p>
          <a:p>
            <a:endParaRPr lang="en-US" sz="22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628" y="3187746"/>
            <a:ext cx="2969713" cy="169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3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895739" y="1872"/>
            <a:ext cx="7583243" cy="1094978"/>
          </a:xfrm>
        </p:spPr>
        <p:txBody>
          <a:bodyPr/>
          <a:lstStyle/>
          <a:p>
            <a:r>
              <a:rPr lang="en-US" dirty="0" err="1" smtClean="0"/>
              <a:t>Forklaring</a:t>
            </a:r>
            <a:endParaRPr lang="en-US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652007" y="1096851"/>
            <a:ext cx="5172596" cy="4999532"/>
          </a:xfrm>
        </p:spPr>
        <p:txBody>
          <a:bodyPr>
            <a:noAutofit/>
          </a:bodyPr>
          <a:lstStyle/>
          <a:p>
            <a:r>
              <a:rPr lang="nb-NO" sz="2200" dirty="0"/>
              <a:t>Det er fuktighet </a:t>
            </a:r>
            <a:r>
              <a:rPr lang="nb-NO" sz="2200" dirty="0" smtClean="0"/>
              <a:t>som </a:t>
            </a:r>
            <a:r>
              <a:rPr lang="nb-NO" sz="2200" dirty="0"/>
              <a:t>er årsaken til at papiret krøller </a:t>
            </a:r>
            <a:r>
              <a:rPr lang="nb-NO" sz="2200" dirty="0" smtClean="0"/>
              <a:t>seg. Fuktigheten </a:t>
            </a:r>
            <a:r>
              <a:rPr lang="nb-NO" sz="2200" dirty="0"/>
              <a:t>suges inn i porene på undersiden av papiret slik at papiret utvider seg. Oversiden av papiret holder seg tørt og utvider seg ikke</a:t>
            </a:r>
            <a:r>
              <a:rPr lang="nb-NO" sz="2200" dirty="0" smtClean="0"/>
              <a:t>.</a:t>
            </a:r>
            <a:endParaRPr lang="nb-NO" sz="2200" dirty="0"/>
          </a:p>
          <a:p>
            <a:r>
              <a:rPr lang="nb-NO" sz="2200" dirty="0"/>
              <a:t>Papiret består av mange små porer eller hulrom som vannet kan trenge inn i. Det virker krefter (adhesjon) mellom de polare </a:t>
            </a:r>
            <a:r>
              <a:rPr lang="nb-NO" sz="2200" dirty="0" smtClean="0"/>
              <a:t>vannmolekylene </a:t>
            </a:r>
            <a:r>
              <a:rPr lang="nb-NO" sz="2200" dirty="0"/>
              <a:t>og polare grupper i veggen </a:t>
            </a:r>
            <a:r>
              <a:rPr lang="nb-NO" sz="2200" dirty="0" smtClean="0"/>
              <a:t>til porene. </a:t>
            </a:r>
            <a:r>
              <a:rPr lang="nb-NO" sz="2200" dirty="0"/>
              <a:t>Dette kalles kapillæreffekten. </a:t>
            </a:r>
          </a:p>
          <a:p>
            <a:r>
              <a:rPr lang="nb-NO" sz="2200" dirty="0" smtClean="0"/>
              <a:t>Det er kapillæreffekten </a:t>
            </a:r>
            <a:r>
              <a:rPr lang="nb-NO" sz="2200" dirty="0"/>
              <a:t>som gjør at kjøkkenpapir suger vann og at trær kan suge vann fra bakken helt ut </a:t>
            </a:r>
            <a:r>
              <a:rPr lang="nb-NO" sz="2200" dirty="0" smtClean="0"/>
              <a:t>i grenene</a:t>
            </a:r>
            <a:r>
              <a:rPr lang="nb-NO" sz="2200" dirty="0"/>
              <a:t>. </a:t>
            </a:r>
          </a:p>
        </p:txBody>
      </p:sp>
      <p:pic>
        <p:nvPicPr>
          <p:cNvPr id="1026" name="Picture 2" descr="Drops, Regn, VÃ¥t, Vann, DrÃ¥pe Vann, DrÃ¥pe 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398" y="192401"/>
            <a:ext cx="2823273" cy="18821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eet, Soloppgang, Natur, Bucov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398" y="4896092"/>
            <a:ext cx="2761570" cy="172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oalett Papir, White, Myk, RengjÃ¸ring, Bakgrunn, Makr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0" t="29198" r="18537" b="1690"/>
          <a:stretch/>
        </p:blipFill>
        <p:spPr bwMode="auto">
          <a:xfrm>
            <a:off x="6176398" y="2455804"/>
            <a:ext cx="2823274" cy="195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93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923192" y="2552978"/>
            <a:ext cx="7429500" cy="901756"/>
          </a:xfrm>
        </p:spPr>
        <p:txBody>
          <a:bodyPr>
            <a:noAutofit/>
          </a:bodyPr>
          <a:lstStyle/>
          <a:p>
            <a:r>
              <a:rPr lang="nb-NO" sz="3200" dirty="0"/>
              <a:t>Faglig påfyll «Å utforske» 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20 minutter</a:t>
            </a:r>
          </a:p>
        </p:txBody>
      </p:sp>
    </p:spTree>
    <p:extLst>
      <p:ext uri="{BB962C8B-B14F-4D97-AF65-F5344CB8AC3E}">
        <p14:creationId xmlns:p14="http://schemas.microsoft.com/office/powerpoint/2010/main" val="6492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895739" y="928675"/>
            <a:ext cx="7583243" cy="1325563"/>
          </a:xfrm>
        </p:spPr>
        <p:txBody>
          <a:bodyPr/>
          <a:lstStyle/>
          <a:p>
            <a:pPr algn="ctr"/>
            <a:r>
              <a:rPr lang="nb-NO" dirty="0"/>
              <a:t>Å utforske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895738" y="2380304"/>
            <a:ext cx="7583244" cy="3142303"/>
          </a:xfrm>
        </p:spPr>
        <p:txBody>
          <a:bodyPr>
            <a:normAutofit/>
          </a:bodyPr>
          <a:lstStyle/>
          <a:p>
            <a:r>
              <a:rPr lang="nb-NO" sz="2200" i="1" dirty="0" smtClean="0"/>
              <a:t>Å utforske</a:t>
            </a:r>
            <a:r>
              <a:rPr lang="nb-NO" sz="2200" dirty="0" smtClean="0"/>
              <a:t> </a:t>
            </a:r>
            <a:r>
              <a:rPr lang="nb-NO" sz="2200" dirty="0"/>
              <a:t>brukes for å beskrive det forskere gjør når de undersøker et fenomen eller en problemstilling</a:t>
            </a:r>
            <a:r>
              <a:rPr lang="nb-NO" sz="2200" dirty="0" smtClean="0"/>
              <a:t>.</a:t>
            </a:r>
          </a:p>
          <a:p>
            <a:endParaRPr lang="nb-NO" sz="2200" dirty="0"/>
          </a:p>
          <a:p>
            <a:r>
              <a:rPr lang="nb-NO" sz="2200" dirty="0"/>
              <a:t>Det betyr at </a:t>
            </a:r>
            <a:r>
              <a:rPr lang="nb-NO" sz="2200" i="1" dirty="0"/>
              <a:t>å utforske </a:t>
            </a:r>
            <a:r>
              <a:rPr lang="nb-NO" sz="2200" dirty="0"/>
              <a:t>er alle de </a:t>
            </a:r>
            <a:r>
              <a:rPr lang="nb-NO" sz="2200" i="1" dirty="0"/>
              <a:t>ulike arbeidsmåtene</a:t>
            </a:r>
            <a:r>
              <a:rPr lang="nb-NO" sz="2200" dirty="0"/>
              <a:t> en bruker i prosessen med å få fram og formilde kunnskap </a:t>
            </a:r>
            <a:endParaRPr lang="nb-NO" sz="2200" b="1" dirty="0"/>
          </a:p>
          <a:p>
            <a:pPr marL="0" indent="0" algn="r">
              <a:spcBef>
                <a:spcPts val="0"/>
              </a:spcBef>
              <a:buNone/>
            </a:pPr>
            <a:endParaRPr lang="nb-NO" sz="2200" dirty="0"/>
          </a:p>
          <a:p>
            <a:pPr marL="0" indent="0" algn="r">
              <a:spcBef>
                <a:spcPts val="0"/>
              </a:spcBef>
              <a:buNone/>
            </a:pPr>
            <a:r>
              <a:rPr lang="en-US" sz="2200" dirty="0" smtClean="0"/>
              <a:t>)</a:t>
            </a:r>
            <a:endParaRPr lang="en-US" sz="2200" dirty="0"/>
          </a:p>
          <a:p>
            <a:endParaRPr lang="nb-NO" sz="2200" dirty="0"/>
          </a:p>
          <a:p>
            <a:endParaRPr lang="nb-NO" sz="2200" dirty="0"/>
          </a:p>
          <a:p>
            <a:endParaRPr lang="nb-NO" sz="2200" dirty="0"/>
          </a:p>
        </p:txBody>
      </p:sp>
      <p:sp>
        <p:nvSpPr>
          <p:cNvPr id="7" name="Cloud Callout 8"/>
          <p:cNvSpPr/>
          <p:nvPr/>
        </p:nvSpPr>
        <p:spPr>
          <a:xfrm>
            <a:off x="3321591" y="-2390"/>
            <a:ext cx="2875168" cy="1009032"/>
          </a:xfrm>
          <a:prstGeom prst="cloudCallout">
            <a:avLst>
              <a:gd name="adj1" fmla="val -1988"/>
              <a:gd name="adj2" fmla="val 76840"/>
            </a:avLst>
          </a:prstGeom>
          <a:solidFill>
            <a:srgbClr val="D4EEEE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/>
              <a:t>Stille</a:t>
            </a:r>
            <a:r>
              <a:rPr lang="en-US" sz="2200" dirty="0"/>
              <a:t> </a:t>
            </a:r>
            <a:r>
              <a:rPr lang="en-US" sz="2200" dirty="0" err="1"/>
              <a:t>spørsmål</a:t>
            </a:r>
            <a:endParaRPr lang="nb-NO" sz="2200" dirty="0"/>
          </a:p>
        </p:txBody>
      </p:sp>
      <p:sp>
        <p:nvSpPr>
          <p:cNvPr id="8" name="Cloud Callout 15"/>
          <p:cNvSpPr/>
          <p:nvPr/>
        </p:nvSpPr>
        <p:spPr>
          <a:xfrm>
            <a:off x="5327010" y="5226409"/>
            <a:ext cx="2791926" cy="1114504"/>
          </a:xfrm>
          <a:prstGeom prst="cloudCallout">
            <a:avLst>
              <a:gd name="adj1" fmla="val -54845"/>
              <a:gd name="adj2" fmla="val -91417"/>
            </a:avLst>
          </a:prstGeom>
          <a:solidFill>
            <a:srgbClr val="D4EEEE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nb-NO" sz="2200" dirty="0"/>
              <a:t>Debattere med fagfeller</a:t>
            </a:r>
          </a:p>
        </p:txBody>
      </p:sp>
      <p:sp>
        <p:nvSpPr>
          <p:cNvPr id="9" name="Cloud Callout 16"/>
          <p:cNvSpPr/>
          <p:nvPr/>
        </p:nvSpPr>
        <p:spPr>
          <a:xfrm>
            <a:off x="6449370" y="4390687"/>
            <a:ext cx="2694630" cy="1164647"/>
          </a:xfrm>
          <a:prstGeom prst="cloudCallout">
            <a:avLst>
              <a:gd name="adj1" fmla="val -67604"/>
              <a:gd name="adj2" fmla="val -30713"/>
            </a:avLst>
          </a:prstGeom>
          <a:solidFill>
            <a:srgbClr val="D4EEEE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nb-NO" sz="2200" dirty="0"/>
              <a:t>Formulere forklaringer</a:t>
            </a:r>
          </a:p>
        </p:txBody>
      </p:sp>
      <p:sp>
        <p:nvSpPr>
          <p:cNvPr id="10" name="Cloud Callout 17"/>
          <p:cNvSpPr/>
          <p:nvPr/>
        </p:nvSpPr>
        <p:spPr>
          <a:xfrm>
            <a:off x="0" y="1262128"/>
            <a:ext cx="2423824" cy="857122"/>
          </a:xfrm>
          <a:prstGeom prst="cloudCallout">
            <a:avLst>
              <a:gd name="adj1" fmla="val 84426"/>
              <a:gd name="adj2" fmla="val 20269"/>
            </a:avLst>
          </a:prstGeom>
          <a:solidFill>
            <a:srgbClr val="D4EEEE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nb-NO" sz="2200" dirty="0"/>
              <a:t>Tolke bevis</a:t>
            </a:r>
          </a:p>
        </p:txBody>
      </p:sp>
      <p:sp>
        <p:nvSpPr>
          <p:cNvPr id="11" name="Cloud Callout 18"/>
          <p:cNvSpPr/>
          <p:nvPr/>
        </p:nvSpPr>
        <p:spPr>
          <a:xfrm>
            <a:off x="6580882" y="1197133"/>
            <a:ext cx="2491045" cy="1183172"/>
          </a:xfrm>
          <a:prstGeom prst="cloudCallout">
            <a:avLst>
              <a:gd name="adj1" fmla="val -71744"/>
              <a:gd name="adj2" fmla="val 8269"/>
            </a:avLst>
          </a:prstGeom>
          <a:solidFill>
            <a:srgbClr val="D4EEEE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200" dirty="0" err="1"/>
              <a:t>Samle</a:t>
            </a:r>
            <a:r>
              <a:rPr lang="en-US" sz="2200" dirty="0"/>
              <a:t> data </a:t>
            </a:r>
          </a:p>
        </p:txBody>
      </p:sp>
      <p:sp>
        <p:nvSpPr>
          <p:cNvPr id="12" name="Cloud Callout 19"/>
          <p:cNvSpPr/>
          <p:nvPr/>
        </p:nvSpPr>
        <p:spPr>
          <a:xfrm>
            <a:off x="302794" y="244881"/>
            <a:ext cx="3011533" cy="927519"/>
          </a:xfrm>
          <a:prstGeom prst="cloudCallout">
            <a:avLst>
              <a:gd name="adj1" fmla="val 56913"/>
              <a:gd name="adj2" fmla="val 88201"/>
            </a:avLst>
          </a:prstGeom>
          <a:solidFill>
            <a:srgbClr val="D4EEEE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nb-NO" sz="2200" dirty="0"/>
              <a:t>Søke etter informasjon</a:t>
            </a:r>
          </a:p>
        </p:txBody>
      </p:sp>
      <p:sp>
        <p:nvSpPr>
          <p:cNvPr id="13" name="Cloud Callout 20"/>
          <p:cNvSpPr/>
          <p:nvPr/>
        </p:nvSpPr>
        <p:spPr>
          <a:xfrm>
            <a:off x="6124302" y="95220"/>
            <a:ext cx="2875168" cy="1130065"/>
          </a:xfrm>
          <a:prstGeom prst="cloudCallout">
            <a:avLst>
              <a:gd name="adj1" fmla="val -62448"/>
              <a:gd name="adj2" fmla="val 68264"/>
            </a:avLst>
          </a:prstGeom>
          <a:solidFill>
            <a:srgbClr val="D4EEEE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nb-NO" sz="2200" dirty="0" smtClean="0"/>
              <a:t>Kartlegge problemer</a:t>
            </a:r>
            <a:endParaRPr lang="en-US" sz="2200" dirty="0"/>
          </a:p>
        </p:txBody>
      </p:sp>
      <p:sp>
        <p:nvSpPr>
          <p:cNvPr id="14" name="Cloud Callout 21"/>
          <p:cNvSpPr/>
          <p:nvPr/>
        </p:nvSpPr>
        <p:spPr>
          <a:xfrm>
            <a:off x="255458" y="4973010"/>
            <a:ext cx="2787014" cy="1099191"/>
          </a:xfrm>
          <a:prstGeom prst="cloudCallout">
            <a:avLst>
              <a:gd name="adj1" fmla="val 68659"/>
              <a:gd name="adj2" fmla="val -80250"/>
            </a:avLst>
          </a:prstGeom>
          <a:solidFill>
            <a:srgbClr val="D4EEEE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/>
              <a:t>Argumentere</a:t>
            </a:r>
            <a:endParaRPr lang="nb-NO" sz="2200" dirty="0"/>
          </a:p>
        </p:txBody>
      </p:sp>
      <p:sp>
        <p:nvSpPr>
          <p:cNvPr id="15" name="Cloud Callout 22"/>
          <p:cNvSpPr/>
          <p:nvPr/>
        </p:nvSpPr>
        <p:spPr>
          <a:xfrm>
            <a:off x="2508575" y="5152466"/>
            <a:ext cx="2818435" cy="1172057"/>
          </a:xfrm>
          <a:prstGeom prst="cloudCallout">
            <a:avLst>
              <a:gd name="adj1" fmla="val 6688"/>
              <a:gd name="adj2" fmla="val -88696"/>
            </a:avLst>
          </a:prstGeom>
          <a:solidFill>
            <a:srgbClr val="D4EEEE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nb-NO" sz="2200" dirty="0"/>
              <a:t>Kommunisere funn</a:t>
            </a:r>
          </a:p>
        </p:txBody>
      </p:sp>
      <p:sp>
        <p:nvSpPr>
          <p:cNvPr id="16" name="Rectangle 1"/>
          <p:cNvSpPr/>
          <p:nvPr/>
        </p:nvSpPr>
        <p:spPr>
          <a:xfrm>
            <a:off x="3859847" y="6324523"/>
            <a:ext cx="52120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(</a:t>
            </a:r>
            <a:r>
              <a:rPr lang="en-US" sz="1200" dirty="0" err="1"/>
              <a:t>f.eks</a:t>
            </a:r>
            <a:r>
              <a:rPr lang="en-US" sz="1200" dirty="0"/>
              <a:t>. </a:t>
            </a:r>
            <a:r>
              <a:rPr lang="en-US" sz="1200" dirty="0" err="1"/>
              <a:t>Bybee</a:t>
            </a:r>
            <a:r>
              <a:rPr lang="en-US" sz="1200" dirty="0"/>
              <a:t>, 2006; </a:t>
            </a:r>
            <a:r>
              <a:rPr lang="nb-NO" sz="1200" dirty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National Research Council </a:t>
            </a:r>
            <a:r>
              <a:rPr lang="en-US" sz="1200" dirty="0" smtClean="0"/>
              <a:t>2000</a:t>
            </a:r>
            <a:r>
              <a:rPr lang="en-US" sz="1200" dirty="0"/>
              <a:t>; Ødegaard et al., </a:t>
            </a:r>
            <a:r>
              <a:rPr lang="en-US" sz="1200" dirty="0" smtClean="0"/>
              <a:t>2016)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387503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Å </a:t>
            </a:r>
            <a:r>
              <a:rPr lang="en-US" dirty="0" err="1"/>
              <a:t>utforske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læreplanen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900"/>
              </a:spcAft>
            </a:pPr>
            <a:r>
              <a:rPr lang="nb-NO" sz="2200" dirty="0"/>
              <a:t>handler om å oppleve og eksperimentere og kan ivareta nysgjerrighet og undring. </a:t>
            </a:r>
          </a:p>
          <a:p>
            <a:pPr>
              <a:spcAft>
                <a:spcPts val="900"/>
              </a:spcAft>
            </a:pPr>
            <a:r>
              <a:rPr lang="nb-NO" sz="2200" dirty="0"/>
              <a:t>kan bety å sanse, søke, oppdage, observere og granske. I noen tilfeller betyr det å undersøke ulike sider av en sak gjennom åpen og kritisk drøfting. </a:t>
            </a:r>
          </a:p>
          <a:p>
            <a:pPr>
              <a:spcAft>
                <a:spcPts val="900"/>
              </a:spcAft>
            </a:pPr>
            <a:r>
              <a:rPr lang="nb-NO" sz="2200" dirty="0"/>
              <a:t>kan også bety å teste eller prøve ut og evaluere arbeidsmetoder, produkter eller utstyr</a:t>
            </a:r>
            <a:r>
              <a:rPr lang="nb-NO" sz="2200" dirty="0" smtClean="0"/>
              <a:t>.</a:t>
            </a:r>
          </a:p>
          <a:p>
            <a:pPr>
              <a:spcAft>
                <a:spcPts val="900"/>
              </a:spcAft>
            </a:pPr>
            <a:r>
              <a:rPr lang="nb-NO" sz="2200" dirty="0" smtClean="0"/>
              <a:t>i </a:t>
            </a:r>
            <a:r>
              <a:rPr lang="nb-NO" sz="2200" dirty="0"/>
              <a:t>naturfag er det å stille spørsmål og bruke data for å lage forklaringer grunnleggende for å utforske</a:t>
            </a:r>
            <a:r>
              <a:rPr lang="nb-NO" sz="2200" dirty="0" smtClean="0"/>
              <a:t>.</a:t>
            </a:r>
            <a:endParaRPr lang="nb-NO" sz="2200" dirty="0"/>
          </a:p>
        </p:txBody>
      </p:sp>
      <p:sp>
        <p:nvSpPr>
          <p:cNvPr id="4" name="Rectangle 1"/>
          <p:cNvSpPr/>
          <p:nvPr/>
        </p:nvSpPr>
        <p:spPr>
          <a:xfrm>
            <a:off x="7552266" y="6324523"/>
            <a:ext cx="10730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(</a:t>
            </a:r>
            <a:r>
              <a:rPr lang="nb-NO" sz="1200" dirty="0" smtClean="0"/>
              <a:t>Udir.no</a:t>
            </a:r>
            <a:r>
              <a:rPr lang="en-US" sz="1200" dirty="0" smtClean="0"/>
              <a:t>)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375792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307" y="2072393"/>
            <a:ext cx="3387449" cy="3660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Utforskende arbeidsmåter i naturfag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259" y="2126502"/>
            <a:ext cx="4423608" cy="344036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nb-NO" altLang="en-US" sz="2200" dirty="0"/>
              <a:t>Figuren til </a:t>
            </a:r>
            <a:r>
              <a:rPr lang="nb-NO" altLang="en-US" sz="2200" dirty="0" smtClean="0"/>
              <a:t>høyre, </a:t>
            </a:r>
            <a:r>
              <a:rPr lang="nb-NO" altLang="en-US" sz="2200" b="1" dirty="0" smtClean="0"/>
              <a:t>den </a:t>
            </a:r>
            <a:r>
              <a:rPr lang="nb-NO" sz="2200" b="1" dirty="0"/>
              <a:t>utforskende </a:t>
            </a:r>
            <a:r>
              <a:rPr lang="nb-NO" altLang="en-US" sz="2200" b="1" dirty="0" smtClean="0"/>
              <a:t>sirkelen</a:t>
            </a:r>
            <a:r>
              <a:rPr lang="nb-NO" altLang="en-US" sz="2200" dirty="0" smtClean="0"/>
              <a:t>, </a:t>
            </a:r>
            <a:r>
              <a:rPr lang="nb-NO" altLang="en-US" sz="2200" dirty="0"/>
              <a:t>viser </a:t>
            </a:r>
            <a:r>
              <a:rPr lang="nb-NO" sz="2200" dirty="0"/>
              <a:t>elementer som ofte inngår i elevers utforskende arbeid.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nb-NO" altLang="en-US" sz="22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nb-NO" altLang="en-US" sz="2200" dirty="0"/>
              <a:t>Pilene viser at man ofte må </a:t>
            </a:r>
            <a:r>
              <a:rPr lang="nb-NO" altLang="en-US" sz="2200" dirty="0" smtClean="0"/>
              <a:t>«fram </a:t>
            </a:r>
            <a:r>
              <a:rPr lang="nb-NO" altLang="en-US" sz="2200" dirty="0"/>
              <a:t>og </a:t>
            </a:r>
            <a:r>
              <a:rPr lang="nb-NO" altLang="en-US" sz="2200" dirty="0" smtClean="0"/>
              <a:t>tilbake» </a:t>
            </a:r>
            <a:r>
              <a:rPr lang="nb-NO" altLang="en-US" sz="2200" dirty="0"/>
              <a:t>i </a:t>
            </a:r>
            <a:r>
              <a:rPr lang="nb-NO" altLang="en-US" sz="2200" dirty="0" smtClean="0"/>
              <a:t>prosessen </a:t>
            </a:r>
            <a:r>
              <a:rPr lang="nb-NO" altLang="en-US" sz="2200" dirty="0"/>
              <a:t>når man jobber utforskende.</a:t>
            </a:r>
            <a:endParaRPr lang="nb-NO" sz="2200" dirty="0"/>
          </a:p>
        </p:txBody>
      </p:sp>
      <p:sp>
        <p:nvSpPr>
          <p:cNvPr id="7" name="Rektangel 6"/>
          <p:cNvSpPr/>
          <p:nvPr/>
        </p:nvSpPr>
        <p:spPr>
          <a:xfrm>
            <a:off x="5592956" y="5824245"/>
            <a:ext cx="335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dirty="0" smtClean="0"/>
              <a:t>Den utforskende sirkelen inneholder elementer </a:t>
            </a:r>
            <a:r>
              <a:rPr lang="nb-NO" sz="1200" dirty="0"/>
              <a:t>som ofte inngår i utforskende arbeid, basert på Barber (2009).</a:t>
            </a:r>
          </a:p>
        </p:txBody>
      </p:sp>
      <p:sp>
        <p:nvSpPr>
          <p:cNvPr id="4" name="Ellipse 3"/>
          <p:cNvSpPr/>
          <p:nvPr/>
        </p:nvSpPr>
        <p:spPr>
          <a:xfrm>
            <a:off x="6512767" y="3526970"/>
            <a:ext cx="914400" cy="14742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Rett pil 7"/>
          <p:cNvCxnSpPr/>
          <p:nvPr/>
        </p:nvCxnSpPr>
        <p:spPr>
          <a:xfrm flipV="1">
            <a:off x="6601408" y="3950540"/>
            <a:ext cx="825759" cy="115894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 9"/>
          <p:cNvCxnSpPr/>
          <p:nvPr/>
        </p:nvCxnSpPr>
        <p:spPr>
          <a:xfrm flipV="1">
            <a:off x="6512767" y="4597658"/>
            <a:ext cx="914400" cy="67649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 10"/>
          <p:cNvCxnSpPr/>
          <p:nvPr/>
        </p:nvCxnSpPr>
        <p:spPr>
          <a:xfrm flipH="1" flipV="1">
            <a:off x="6934648" y="3526970"/>
            <a:ext cx="44322" cy="158251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pil 11"/>
          <p:cNvCxnSpPr/>
          <p:nvPr/>
        </p:nvCxnSpPr>
        <p:spPr>
          <a:xfrm>
            <a:off x="6442129" y="4072325"/>
            <a:ext cx="985038" cy="1050665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59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307" y="2072393"/>
            <a:ext cx="3387449" cy="3660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Par-del </a:t>
            </a:r>
            <a:r>
              <a:rPr lang="nb-NO" dirty="0"/>
              <a:t>(10 </a:t>
            </a:r>
            <a:r>
              <a:rPr lang="nb-NO" dirty="0" smtClean="0"/>
              <a:t>minutter)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8" y="1825624"/>
            <a:ext cx="4423608" cy="432178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nb-NO" altLang="en-US" sz="2200" dirty="0"/>
              <a:t>Tenk på aktiviteten med </a:t>
            </a:r>
            <a:r>
              <a:rPr lang="nb-NO" altLang="en-US" sz="2200" dirty="0" err="1"/>
              <a:t>mellomleggspapiret</a:t>
            </a:r>
            <a:r>
              <a:rPr lang="nb-NO" altLang="en-US" sz="2200" dirty="0"/>
              <a:t>. Bruk </a:t>
            </a:r>
            <a:r>
              <a:rPr lang="nb-NO" altLang="en-US" sz="2200" b="1" dirty="0"/>
              <a:t>den utforskende </a:t>
            </a:r>
            <a:r>
              <a:rPr lang="nb-NO" altLang="en-US" sz="2200" b="1" dirty="0" smtClean="0"/>
              <a:t>sirkelen </a:t>
            </a:r>
            <a:r>
              <a:rPr lang="nb-NO" altLang="en-US" sz="2200" dirty="0" smtClean="0"/>
              <a:t>og </a:t>
            </a:r>
            <a:r>
              <a:rPr lang="nb-NO" altLang="en-US" sz="2200" dirty="0"/>
              <a:t>vurder hvilke elementer fra utforskende arbeidsmåter dere </a:t>
            </a:r>
            <a:r>
              <a:rPr lang="nb-NO" altLang="en-US" sz="2200" dirty="0" smtClean="0"/>
              <a:t>var innom </a:t>
            </a:r>
            <a:r>
              <a:rPr lang="nb-NO" altLang="en-US" sz="2200" dirty="0"/>
              <a:t>i aktiviteten.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n-NO" sz="2200" dirty="0" smtClean="0"/>
              <a:t>Diskuter </a:t>
            </a:r>
            <a:r>
              <a:rPr lang="nn-NO" sz="2200" dirty="0"/>
              <a:t>i par </a:t>
            </a:r>
            <a:r>
              <a:rPr lang="nn-NO" sz="2200" dirty="0" smtClean="0"/>
              <a:t>(4 </a:t>
            </a:r>
            <a:r>
              <a:rPr lang="nn-NO" sz="2200" dirty="0" err="1"/>
              <a:t>minutter</a:t>
            </a:r>
            <a:r>
              <a:rPr lang="nn-NO" sz="2200" dirty="0" smtClean="0"/>
              <a:t>)</a:t>
            </a:r>
            <a:endParaRPr lang="nn-NO" sz="2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n-NO" sz="2200" dirty="0"/>
              <a:t>Del i plenum (6 </a:t>
            </a:r>
            <a:r>
              <a:rPr lang="nn-NO" sz="2200" dirty="0" err="1"/>
              <a:t>minutter</a:t>
            </a:r>
            <a:r>
              <a:rPr lang="nn-NO" sz="2200" dirty="0" smtClean="0"/>
              <a:t>)</a:t>
            </a:r>
            <a:endParaRPr lang="nn-NO" sz="2200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nb-NO" alt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511" y="3666155"/>
            <a:ext cx="898845" cy="125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"/>
          <p:cNvSpPr/>
          <p:nvPr/>
        </p:nvSpPr>
        <p:spPr>
          <a:xfrm>
            <a:off x="5592956" y="5824245"/>
            <a:ext cx="335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dirty="0" smtClean="0"/>
              <a:t>Den utforskende sirkelen inneholder elementer </a:t>
            </a:r>
            <a:r>
              <a:rPr lang="nb-NO" sz="1200" dirty="0"/>
              <a:t>som ofte inngår i utforskende arbeid, basert på Barber (2009).</a:t>
            </a:r>
          </a:p>
        </p:txBody>
      </p:sp>
    </p:spTree>
    <p:extLst>
      <p:ext uri="{BB962C8B-B14F-4D97-AF65-F5344CB8AC3E}">
        <p14:creationId xmlns:p14="http://schemas.microsoft.com/office/powerpoint/2010/main" val="369883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Utforskende arbeidsmåter og dybdelæring</a:t>
            </a:r>
            <a:endParaRPr lang="en-US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5 </a:t>
            </a:r>
            <a:r>
              <a:rPr lang="en-US" dirty="0" err="1"/>
              <a:t>minutter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6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sz="3600" dirty="0"/>
              <a:t>Utforskende arbeidsmåter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nb-NO" sz="2200" dirty="0"/>
              <a:t>Å utforske er en viktig måte å jobbe og lære </a:t>
            </a:r>
            <a:r>
              <a:rPr lang="nb-NO" sz="2200" dirty="0" smtClean="0"/>
              <a:t>på </a:t>
            </a:r>
            <a:r>
              <a:rPr lang="nb-NO" sz="2200" dirty="0"/>
              <a:t>og sentralt i kompetansemålene i mange fag.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nb-NO" sz="2200" dirty="0"/>
              <a:t>Flere studier har vist at utforskende undervisning kan virke motiverende for elevene, øke elevenes begrepsforståelse og bidra til dybdelæring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b-NO" sz="2200" b="1" dirty="0"/>
              <a:t>m</a:t>
            </a:r>
            <a:r>
              <a:rPr lang="nb-NO" sz="2200" b="1" dirty="0" smtClean="0"/>
              <a:t>en,</a:t>
            </a:r>
            <a:r>
              <a:rPr lang="nb-NO" sz="2200" dirty="0" smtClean="0"/>
              <a:t> </a:t>
            </a:r>
            <a:r>
              <a:rPr lang="nb-NO" sz="2200" dirty="0"/>
              <a:t>det ikke likegyldig hvordan man legger til rette for at elevene skal </a:t>
            </a:r>
            <a:r>
              <a:rPr lang="nb-NO" sz="2200" dirty="0" smtClean="0"/>
              <a:t>arbeide utforskende.</a:t>
            </a:r>
            <a:endParaRPr lang="nb-NO" sz="22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nb-NO" sz="2400" dirty="0"/>
          </a:p>
          <a:p>
            <a:pPr marL="0" indent="0" algn="r">
              <a:spcBef>
                <a:spcPts val="0"/>
              </a:spcBef>
              <a:buNone/>
            </a:pPr>
            <a:r>
              <a:rPr lang="nb-NO" sz="1200" dirty="0" smtClean="0"/>
              <a:t>(</a:t>
            </a:r>
            <a:r>
              <a:rPr lang="de-DE" sz="1200" dirty="0"/>
              <a:t>Kirschner, </a:t>
            </a:r>
            <a:r>
              <a:rPr lang="de-DE" sz="1200" dirty="0" err="1" smtClean="0"/>
              <a:t>Sweller</a:t>
            </a:r>
            <a:r>
              <a:rPr lang="de-DE" sz="1200" dirty="0"/>
              <a:t>, </a:t>
            </a:r>
            <a:r>
              <a:rPr lang="de-DE" sz="1200" dirty="0" err="1" smtClean="0"/>
              <a:t>og</a:t>
            </a:r>
            <a:r>
              <a:rPr lang="de-DE" sz="1200" dirty="0" smtClean="0"/>
              <a:t> Clark, 2006; </a:t>
            </a:r>
            <a:r>
              <a:rPr lang="nb-NO" sz="1200" dirty="0" smtClean="0"/>
              <a:t>Minner</a:t>
            </a:r>
            <a:r>
              <a:rPr lang="nb-NO" sz="1200" dirty="0"/>
              <a:t>, </a:t>
            </a:r>
            <a:r>
              <a:rPr lang="nb-NO" sz="1200" dirty="0" err="1"/>
              <a:t>Levy</a:t>
            </a:r>
            <a:r>
              <a:rPr lang="nb-NO" sz="1200" dirty="0"/>
              <a:t> og Century, 2010; Nilsen og Frøyland, 2016;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nb-NO" sz="1200" dirty="0" err="1"/>
              <a:t>Pellegrino</a:t>
            </a:r>
            <a:r>
              <a:rPr lang="nb-NO" sz="1200" dirty="0"/>
              <a:t> </a:t>
            </a:r>
            <a:r>
              <a:rPr lang="nb-NO" sz="1200" dirty="0" smtClean="0"/>
              <a:t>og </a:t>
            </a:r>
            <a:r>
              <a:rPr lang="nb-NO" sz="1200" dirty="0"/>
              <a:t>Hilton, 2012; Schwartz, </a:t>
            </a:r>
            <a:r>
              <a:rPr lang="nb-NO" sz="1200" dirty="0" err="1"/>
              <a:t>Lederman</a:t>
            </a:r>
            <a:r>
              <a:rPr lang="nb-NO" sz="1200" dirty="0"/>
              <a:t> </a:t>
            </a:r>
            <a:r>
              <a:rPr lang="nb-NO" sz="1200" dirty="0" smtClean="0"/>
              <a:t>og </a:t>
            </a:r>
            <a:r>
              <a:rPr lang="nb-NO" sz="1200" dirty="0"/>
              <a:t>Crawford, </a:t>
            </a:r>
            <a:r>
              <a:rPr lang="nb-NO" sz="1200" dirty="0" smtClean="0"/>
              <a:t>2004)</a:t>
            </a:r>
            <a:endParaRPr lang="nb-NO" sz="12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318807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>
                <a:solidFill>
                  <a:schemeClr val="tx2"/>
                </a:solidFill>
              </a:rPr>
              <a:t>Vi </a:t>
            </a:r>
            <a:r>
              <a:rPr lang="nb-NO" dirty="0" smtClean="0">
                <a:solidFill>
                  <a:schemeClr val="tx2"/>
                </a:solidFill>
              </a:rPr>
              <a:t>kan tilrettelegge for </a:t>
            </a:r>
            <a:r>
              <a:rPr lang="nb-NO" dirty="0">
                <a:solidFill>
                  <a:schemeClr val="tx2"/>
                </a:solidFill>
              </a:rPr>
              <a:t>dybdelæring ved å gi elevene mulighet til å…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3" name="Picture 2" descr="N:\naturfag.no\Aktiviteter under utvikling\Bærekraftig naturmangfold\bilder\Bilder til trailer\Økt 5\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334592" y="2348620"/>
            <a:ext cx="4705004" cy="313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ular Callout 13"/>
          <p:cNvSpPr/>
          <p:nvPr/>
        </p:nvSpPr>
        <p:spPr>
          <a:xfrm>
            <a:off x="5602778" y="5305722"/>
            <a:ext cx="2584172" cy="662551"/>
          </a:xfrm>
          <a:prstGeom prst="wedgeRoundRectCallout">
            <a:avLst>
              <a:gd name="adj1" fmla="val -38116"/>
              <a:gd name="adj2" fmla="val -832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dirty="0"/>
              <a:t>Relatere nye ideer og begreper til </a:t>
            </a:r>
            <a:r>
              <a:rPr lang="nb-NO" sz="1350" dirty="0" smtClean="0"/>
              <a:t>egne forkunnskaper </a:t>
            </a:r>
            <a:r>
              <a:rPr lang="nb-NO" sz="1350" dirty="0"/>
              <a:t>og erfaringer</a:t>
            </a:r>
          </a:p>
        </p:txBody>
      </p:sp>
      <p:sp>
        <p:nvSpPr>
          <p:cNvPr id="22" name="Rounded Rectangular Callout 14"/>
          <p:cNvSpPr/>
          <p:nvPr/>
        </p:nvSpPr>
        <p:spPr>
          <a:xfrm>
            <a:off x="6894864" y="4359951"/>
            <a:ext cx="2016856" cy="702078"/>
          </a:xfrm>
          <a:prstGeom prst="wedgeRoundRectCallout">
            <a:avLst>
              <a:gd name="adj1" fmla="val -75352"/>
              <a:gd name="adj2" fmla="val 127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dirty="0"/>
              <a:t>Se etter </a:t>
            </a:r>
            <a:r>
              <a:rPr lang="nb-NO" sz="1350" dirty="0" smtClean="0"/>
              <a:t>mønstre </a:t>
            </a:r>
            <a:r>
              <a:rPr lang="nb-NO" sz="1350" dirty="0"/>
              <a:t>og underliggende prinsipper</a:t>
            </a:r>
          </a:p>
        </p:txBody>
      </p:sp>
      <p:sp>
        <p:nvSpPr>
          <p:cNvPr id="23" name="Rounded Rectangular Callout 15"/>
          <p:cNvSpPr/>
          <p:nvPr/>
        </p:nvSpPr>
        <p:spPr>
          <a:xfrm>
            <a:off x="728227" y="3091996"/>
            <a:ext cx="2074550" cy="831079"/>
          </a:xfrm>
          <a:prstGeom prst="wedgeRoundRectCallout">
            <a:avLst>
              <a:gd name="adj1" fmla="val 62121"/>
              <a:gd name="adj2" fmla="val 960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dirty="0"/>
              <a:t>Organisere egen kunnskap i begrepssystemer som henger sammen</a:t>
            </a:r>
          </a:p>
        </p:txBody>
      </p:sp>
      <p:sp>
        <p:nvSpPr>
          <p:cNvPr id="24" name="Rounded Rectangular Callout 16"/>
          <p:cNvSpPr/>
          <p:nvPr/>
        </p:nvSpPr>
        <p:spPr>
          <a:xfrm>
            <a:off x="1007604" y="5358695"/>
            <a:ext cx="2473156" cy="556605"/>
          </a:xfrm>
          <a:prstGeom prst="wedgeRoundRectCallout">
            <a:avLst>
              <a:gd name="adj1" fmla="val 67166"/>
              <a:gd name="adj2" fmla="val -540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dirty="0"/>
              <a:t>Vurdere nye ideer og knytte dem til konklusjoner</a:t>
            </a:r>
          </a:p>
        </p:txBody>
      </p:sp>
      <p:sp>
        <p:nvSpPr>
          <p:cNvPr id="25" name="Rounded Rectangular Callout 17"/>
          <p:cNvSpPr/>
          <p:nvPr/>
        </p:nvSpPr>
        <p:spPr>
          <a:xfrm>
            <a:off x="200263" y="4355321"/>
            <a:ext cx="2592288" cy="864096"/>
          </a:xfrm>
          <a:prstGeom prst="wedgeRoundRectCallout">
            <a:avLst>
              <a:gd name="adj1" fmla="val 87813"/>
              <a:gd name="adj2" fmla="val 331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dirty="0"/>
              <a:t>Forstå hvordan kunnskap blir til gjennom dialog og vurdere logikken i et argument kritisk</a:t>
            </a:r>
          </a:p>
        </p:txBody>
      </p:sp>
      <p:sp>
        <p:nvSpPr>
          <p:cNvPr id="26" name="Rounded Rectangular Callout 18"/>
          <p:cNvSpPr/>
          <p:nvPr/>
        </p:nvSpPr>
        <p:spPr>
          <a:xfrm>
            <a:off x="1860116" y="2010808"/>
            <a:ext cx="1890210" cy="702078"/>
          </a:xfrm>
          <a:prstGeom prst="wedgeRoundRectCallout">
            <a:avLst>
              <a:gd name="adj1" fmla="val 28915"/>
              <a:gd name="adj2" fmla="val 1185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dirty="0"/>
              <a:t>Reflektere over egen forståelse og egen læringsprosess</a:t>
            </a:r>
          </a:p>
        </p:txBody>
      </p:sp>
      <p:sp>
        <p:nvSpPr>
          <p:cNvPr id="16" name="Plassholder for innhold 3"/>
          <p:cNvSpPr txBox="1">
            <a:spLocks/>
          </p:cNvSpPr>
          <p:nvPr/>
        </p:nvSpPr>
        <p:spPr>
          <a:xfrm>
            <a:off x="5481616" y="1598090"/>
            <a:ext cx="3371216" cy="14272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lt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lt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lt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lt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lt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nb-NO" sz="2200" dirty="0" smtClean="0"/>
              <a:t>På neste lysbilde skal vi se hvor disse punktene </a:t>
            </a:r>
            <a:r>
              <a:rPr lang="nb-NO" sz="2200" i="1" dirty="0" smtClean="0"/>
              <a:t>kan</a:t>
            </a:r>
            <a:r>
              <a:rPr lang="nb-NO" sz="2200" dirty="0" smtClean="0"/>
              <a:t> plasseres i den utforskende sirkelen</a:t>
            </a:r>
            <a:endParaRPr lang="en-US" sz="2200" dirty="0"/>
          </a:p>
        </p:txBody>
      </p:sp>
      <p:sp>
        <p:nvSpPr>
          <p:cNvPr id="14" name="TextBox 4"/>
          <p:cNvSpPr txBox="1"/>
          <p:nvPr/>
        </p:nvSpPr>
        <p:spPr>
          <a:xfrm>
            <a:off x="4123267" y="6172586"/>
            <a:ext cx="4729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(Frøyland, Braathen </a:t>
            </a:r>
            <a:r>
              <a:rPr lang="en-US" sz="1200" dirty="0" err="1" smtClean="0"/>
              <a:t>og</a:t>
            </a:r>
            <a:r>
              <a:rPr lang="en-US" sz="1200" dirty="0" smtClean="0"/>
              <a:t> </a:t>
            </a:r>
            <a:r>
              <a:rPr lang="en-US" sz="1200" dirty="0"/>
              <a:t>Kostøl 2018; </a:t>
            </a:r>
            <a:r>
              <a:rPr lang="en-US" sz="1200" dirty="0" err="1" smtClean="0"/>
              <a:t>Ritchhart</a:t>
            </a:r>
            <a:r>
              <a:rPr lang="en-US" sz="1200" dirty="0"/>
              <a:t>, Church </a:t>
            </a:r>
            <a:r>
              <a:rPr lang="en-US" sz="1200" dirty="0" err="1" smtClean="0"/>
              <a:t>og</a:t>
            </a:r>
            <a:r>
              <a:rPr lang="en-US" sz="1200" dirty="0" smtClean="0"/>
              <a:t> </a:t>
            </a:r>
            <a:r>
              <a:rPr lang="en-US" sz="1200" dirty="0"/>
              <a:t>Morrison, 2011)</a:t>
            </a:r>
          </a:p>
        </p:txBody>
      </p:sp>
    </p:spTree>
    <p:extLst>
      <p:ext uri="{BB962C8B-B14F-4D97-AF65-F5344CB8AC3E}">
        <p14:creationId xmlns:p14="http://schemas.microsoft.com/office/powerpoint/2010/main" val="142814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6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200" dirty="0"/>
              <a:t>Målet med denne modulen er </a:t>
            </a:r>
            <a:r>
              <a:rPr lang="nb-NO" sz="2200" dirty="0" smtClean="0"/>
              <a:t>å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nb-NO" sz="2200" dirty="0" smtClean="0"/>
              <a:t>bli </a:t>
            </a:r>
            <a:r>
              <a:rPr lang="nb-NO" sz="2200" dirty="0"/>
              <a:t>kjent med prinsipper for utforskende arbeidsmåter i </a:t>
            </a:r>
            <a:r>
              <a:rPr lang="nb-NO" sz="2200" dirty="0" smtClean="0"/>
              <a:t>naturfag</a:t>
            </a:r>
            <a:r>
              <a:rPr lang="nb-NO" sz="2200" dirty="0"/>
              <a:t>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nb-NO" sz="2200" dirty="0" smtClean="0"/>
              <a:t>bruke </a:t>
            </a:r>
            <a:r>
              <a:rPr lang="nb-NO" sz="2200" dirty="0" smtClean="0"/>
              <a:t>den </a:t>
            </a:r>
            <a:r>
              <a:rPr lang="nb-NO" sz="2200" dirty="0" smtClean="0"/>
              <a:t>utforskende </a:t>
            </a:r>
            <a:r>
              <a:rPr lang="nb-NO" sz="2200" dirty="0" smtClean="0"/>
              <a:t>sirkelen som et</a:t>
            </a:r>
            <a:r>
              <a:rPr lang="nb-NO" sz="2200" dirty="0" smtClean="0"/>
              <a:t> didaktisk verktøy </a:t>
            </a:r>
            <a:r>
              <a:rPr lang="nb-NO" sz="2200" dirty="0"/>
              <a:t>for </a:t>
            </a:r>
            <a:r>
              <a:rPr lang="nb-NO" sz="2200" dirty="0" smtClean="0"/>
              <a:t>å legge til rette </a:t>
            </a:r>
            <a:r>
              <a:rPr lang="nb-NO" sz="2200" dirty="0"/>
              <a:t>for utforskende </a:t>
            </a:r>
            <a:r>
              <a:rPr lang="nb-NO" sz="2200" dirty="0" smtClean="0"/>
              <a:t>arbeidsmåter</a:t>
            </a:r>
            <a:endParaRPr lang="nb-NO" sz="2200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419086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262" y="1635907"/>
            <a:ext cx="3536885" cy="3822401"/>
          </a:xfrm>
          <a:prstGeom prst="rect">
            <a:avLst/>
          </a:prstGeom>
        </p:spPr>
      </p:pic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895740" y="365126"/>
            <a:ext cx="4593544" cy="1325563"/>
          </a:xfrm>
        </p:spPr>
        <p:txBody>
          <a:bodyPr>
            <a:noAutofit/>
          </a:bodyPr>
          <a:lstStyle/>
          <a:p>
            <a:r>
              <a:rPr lang="nb-NO" dirty="0"/>
              <a:t>Utforskende arbeidsmåter og dybdelæring</a:t>
            </a:r>
            <a:endParaRPr lang="nb-NO" dirty="0">
              <a:solidFill>
                <a:schemeClr val="accent1"/>
              </a:solidFill>
            </a:endParaRP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38113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5602778" y="5305722"/>
            <a:ext cx="2584172" cy="662551"/>
          </a:xfrm>
          <a:prstGeom prst="wedgeRoundRectCallout">
            <a:avLst>
              <a:gd name="adj1" fmla="val -38116"/>
              <a:gd name="adj2" fmla="val -832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dirty="0"/>
              <a:t>Relatere nye ideer og begreper til </a:t>
            </a:r>
            <a:r>
              <a:rPr lang="nb-NO" sz="1350" dirty="0" smtClean="0"/>
              <a:t>egne forkunnskaper </a:t>
            </a:r>
            <a:r>
              <a:rPr lang="nb-NO" sz="1350" dirty="0"/>
              <a:t>og erfaringer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6894864" y="4359951"/>
            <a:ext cx="2016856" cy="702078"/>
          </a:xfrm>
          <a:prstGeom prst="wedgeRoundRectCallout">
            <a:avLst>
              <a:gd name="adj1" fmla="val -75352"/>
              <a:gd name="adj2" fmla="val 127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dirty="0"/>
              <a:t>Se etter </a:t>
            </a:r>
            <a:r>
              <a:rPr lang="nb-NO" sz="1350" dirty="0" smtClean="0"/>
              <a:t>mønstre og </a:t>
            </a:r>
            <a:r>
              <a:rPr lang="nb-NO" sz="1350" dirty="0"/>
              <a:t>underliggende prinsipper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728227" y="3091996"/>
            <a:ext cx="2074550" cy="831079"/>
          </a:xfrm>
          <a:prstGeom prst="wedgeRoundRectCallout">
            <a:avLst>
              <a:gd name="adj1" fmla="val 62121"/>
              <a:gd name="adj2" fmla="val 960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dirty="0"/>
              <a:t>Organisere egen kunnskap i begrepssystemer som henger sammen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1007604" y="5358695"/>
            <a:ext cx="2473156" cy="556605"/>
          </a:xfrm>
          <a:prstGeom prst="wedgeRoundRectCallout">
            <a:avLst>
              <a:gd name="adj1" fmla="val 67166"/>
              <a:gd name="adj2" fmla="val -540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dirty="0"/>
              <a:t>Vurdere nye ideer og knytte dem til konklusjoner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200263" y="4355321"/>
            <a:ext cx="2592288" cy="864096"/>
          </a:xfrm>
          <a:prstGeom prst="wedgeRoundRectCallout">
            <a:avLst>
              <a:gd name="adj1" fmla="val 87813"/>
              <a:gd name="adj2" fmla="val 331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dirty="0"/>
              <a:t>Forstå hvordan kunnskap blir til gjennom dialog og vurdere logikken i et argument kritisk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1860116" y="2010808"/>
            <a:ext cx="1890210" cy="702078"/>
          </a:xfrm>
          <a:prstGeom prst="wedgeRoundRectCallout">
            <a:avLst>
              <a:gd name="adj1" fmla="val 28915"/>
              <a:gd name="adj2" fmla="val 1185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dirty="0"/>
              <a:t>Reflektere over egen forståelse og egen læringsprosess</a:t>
            </a:r>
          </a:p>
        </p:txBody>
      </p:sp>
      <p:sp>
        <p:nvSpPr>
          <p:cNvPr id="12" name="Plassholder for innhold 3"/>
          <p:cNvSpPr txBox="1">
            <a:spLocks/>
          </p:cNvSpPr>
          <p:nvPr/>
        </p:nvSpPr>
        <p:spPr>
          <a:xfrm>
            <a:off x="4912234" y="185217"/>
            <a:ext cx="4147179" cy="26330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lt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lt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lt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lt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lt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800" dirty="0" smtClean="0"/>
              <a:t>Tyngdepunktet er på venstre side, men høyre side er en forutsetning for at venstre side kan skje. </a:t>
            </a:r>
          </a:p>
          <a:p>
            <a:r>
              <a:rPr lang="nb-NO" sz="1800" b="1" dirty="0" smtClean="0"/>
              <a:t>Det betyr:</a:t>
            </a:r>
            <a:r>
              <a:rPr lang="nb-NO" sz="1800" dirty="0" smtClean="0"/>
              <a:t> Det er viktig at elever gjennomfører egen datainnsamling, men det er helt avgjørende at de også får tid til å snakke om og bearbeide det de finner. Det er da gjøringen blir læring og vi kan si at elevene arbeider </a:t>
            </a:r>
            <a:r>
              <a:rPr lang="nb-NO" sz="1800" strike="sngStrike" dirty="0" smtClean="0"/>
              <a:t> </a:t>
            </a:r>
            <a:r>
              <a:rPr lang="nb-NO" sz="1800" dirty="0" smtClean="0"/>
              <a:t>utforskende.</a:t>
            </a:r>
            <a:endParaRPr lang="en-US" sz="1800" dirty="0"/>
          </a:p>
        </p:txBody>
      </p:sp>
      <p:sp>
        <p:nvSpPr>
          <p:cNvPr id="13" name="TextBox 2"/>
          <p:cNvSpPr txBox="1"/>
          <p:nvPr/>
        </p:nvSpPr>
        <p:spPr>
          <a:xfrm>
            <a:off x="5152292" y="6144444"/>
            <a:ext cx="3759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200" dirty="0" smtClean="0"/>
              <a:t>(Haug</a:t>
            </a:r>
            <a:r>
              <a:rPr lang="nb-NO" sz="1200" dirty="0"/>
              <a:t>, B., Mork, S. og Frøyland, M. </a:t>
            </a:r>
            <a:r>
              <a:rPr lang="nb-NO" sz="1200" dirty="0" smtClean="0"/>
              <a:t>, 2018)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179430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Aktivitet</a:t>
            </a:r>
            <a:r>
              <a:rPr lang="en-US" dirty="0"/>
              <a:t> </a:t>
            </a:r>
            <a:r>
              <a:rPr lang="en-US" dirty="0" smtClean="0"/>
              <a:t>2: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Å </a:t>
            </a:r>
            <a:r>
              <a:rPr lang="en-US" dirty="0" err="1"/>
              <a:t>utforske</a:t>
            </a:r>
            <a:r>
              <a:rPr lang="en-US" dirty="0"/>
              <a:t> </a:t>
            </a:r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hjelp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25 </a:t>
            </a:r>
            <a:r>
              <a:rPr lang="en-US" dirty="0" err="1"/>
              <a:t>minutter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89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Utforskende arbeid </a:t>
            </a:r>
            <a:r>
              <a:rPr lang="nb-NO" dirty="0" smtClean="0"/>
              <a:t>er mer enn </a:t>
            </a:r>
            <a:r>
              <a:rPr lang="nb-NO" dirty="0"/>
              <a:t>praktisk arbeid 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2074985"/>
            <a:ext cx="7583244" cy="3930960"/>
          </a:xfrm>
        </p:spPr>
        <p:txBody>
          <a:bodyPr>
            <a:normAutofit/>
          </a:bodyPr>
          <a:lstStyle/>
          <a:p>
            <a:r>
              <a:rPr lang="nb-NO" sz="2200" dirty="0"/>
              <a:t>Utforskende undervisning kan, men </a:t>
            </a:r>
            <a:r>
              <a:rPr lang="nb-NO" sz="2200" i="1" dirty="0"/>
              <a:t>må</a:t>
            </a:r>
            <a:r>
              <a:rPr lang="nb-NO" sz="2200" dirty="0"/>
              <a:t> ikke, legge til rette for praktisk arbeid som forsøk eller feltarbeid. </a:t>
            </a:r>
          </a:p>
          <a:p>
            <a:r>
              <a:rPr lang="nb-NO" sz="2200" dirty="0"/>
              <a:t>Det sentrale er at aktivitetene utfordrer elevene kognitivt. </a:t>
            </a:r>
            <a:endParaRPr lang="nb-NO" sz="2200" dirty="0" smtClean="0"/>
          </a:p>
          <a:p>
            <a:r>
              <a:rPr lang="nb-NO" sz="2200" dirty="0" smtClean="0"/>
              <a:t>Det </a:t>
            </a:r>
            <a:r>
              <a:rPr lang="nb-NO" sz="2200" dirty="0"/>
              <a:t>handler om å la </a:t>
            </a:r>
            <a:r>
              <a:rPr lang="nb-NO" sz="2200" dirty="0" smtClean="0"/>
              <a:t>både spørsmålene </a:t>
            </a:r>
            <a:r>
              <a:rPr lang="nb-NO" sz="2200" dirty="0"/>
              <a:t>og hvordan vi finner svar være like viktig som svarene i seg selv. </a:t>
            </a:r>
          </a:p>
          <a:p>
            <a:r>
              <a:rPr lang="nb-NO" sz="2200" dirty="0" smtClean="0"/>
              <a:t>Utforskende </a:t>
            </a:r>
            <a:r>
              <a:rPr lang="nb-NO" sz="2200" dirty="0"/>
              <a:t>undervisning er ikke én metode, men en praksis som gir rom for variasjon og differensiering. </a:t>
            </a:r>
          </a:p>
          <a:p>
            <a:pPr marL="0" indent="0">
              <a:buNone/>
            </a:pPr>
            <a:endParaRPr lang="nb-NO" sz="2200" dirty="0"/>
          </a:p>
        </p:txBody>
      </p:sp>
      <p:sp>
        <p:nvSpPr>
          <p:cNvPr id="4" name="Rektangel 3"/>
          <p:cNvSpPr/>
          <p:nvPr/>
        </p:nvSpPr>
        <p:spPr>
          <a:xfrm>
            <a:off x="6783601" y="5867445"/>
            <a:ext cx="12323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200" dirty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nb-NO" sz="1200" dirty="0" smtClean="0">
                <a:solidFill>
                  <a:srgbClr val="22222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Korsager, 2018)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2633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6509171" cy="1325563"/>
          </a:xfrm>
        </p:spPr>
        <p:txBody>
          <a:bodyPr>
            <a:normAutofit/>
          </a:bodyPr>
          <a:lstStyle/>
          <a:p>
            <a:r>
              <a:rPr lang="nb-NO" dirty="0"/>
              <a:t>Utforskende arbeid ved hjelp av tekster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2190307"/>
            <a:ext cx="7583244" cy="3815638"/>
          </a:xfrm>
        </p:spPr>
        <p:txBody>
          <a:bodyPr>
            <a:normAutofit/>
          </a:bodyPr>
          <a:lstStyle/>
          <a:p>
            <a:r>
              <a:rPr lang="nb-NO" sz="2400" dirty="0" smtClean="0"/>
              <a:t>Dere nå skal gjennomføre en aktivitet der dere skal utforske </a:t>
            </a:r>
            <a:r>
              <a:rPr lang="nb-NO" sz="2400" dirty="0"/>
              <a:t>ved hjelp av en </a:t>
            </a:r>
            <a:r>
              <a:rPr lang="nb-NO" sz="2400" dirty="0" smtClean="0"/>
              <a:t>tekst. Teksten </a:t>
            </a:r>
            <a:r>
              <a:rPr lang="nb-NO" sz="2400" dirty="0"/>
              <a:t>handler om elektroniske kommunikasjonssystem. </a:t>
            </a:r>
            <a:endParaRPr lang="nb-NO" sz="2400" dirty="0" smtClean="0"/>
          </a:p>
          <a:p>
            <a:r>
              <a:rPr lang="nb-NO" sz="2400" dirty="0" smtClean="0"/>
              <a:t>Dere skal prøve å finne svar på ulike påstander (lukket oppgave</a:t>
            </a:r>
            <a:r>
              <a:rPr lang="nb-NO" sz="2400" dirty="0" smtClean="0"/>
              <a:t>).</a:t>
            </a:r>
            <a:endParaRPr lang="nb-NO" sz="2400" dirty="0" smtClean="0"/>
          </a:p>
          <a:p>
            <a:r>
              <a:rPr lang="nb-NO" sz="2400" dirty="0"/>
              <a:t>Dere skal prøve å finne svar </a:t>
            </a:r>
            <a:r>
              <a:rPr lang="nb-NO" sz="2400" dirty="0" smtClean="0"/>
              <a:t>på egne spørsmål (åpen  </a:t>
            </a:r>
            <a:r>
              <a:rPr lang="nb-NO" sz="2400" dirty="0"/>
              <a:t>oppgave</a:t>
            </a:r>
            <a:r>
              <a:rPr lang="nb-NO" sz="2400" dirty="0" smtClean="0"/>
              <a:t>).</a:t>
            </a: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75159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599" y="1705903"/>
            <a:ext cx="3252624" cy="2633559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Bildeforklaring formet som en sky 13"/>
          <p:cNvSpPr/>
          <p:nvPr/>
        </p:nvSpPr>
        <p:spPr>
          <a:xfrm>
            <a:off x="5428586" y="3905876"/>
            <a:ext cx="3312378" cy="1531088"/>
          </a:xfrm>
          <a:prstGeom prst="cloudCallout">
            <a:avLst>
              <a:gd name="adj1" fmla="val -76321"/>
              <a:gd name="adj2" fmla="val -19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Jeg </a:t>
            </a:r>
            <a:r>
              <a:rPr lang="nb-NO" dirty="0" smtClean="0"/>
              <a:t>lurer på hvordan elektroniske signaler sendes og mottas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2589" y="365126"/>
            <a:ext cx="7583243" cy="1325563"/>
          </a:xfrm>
        </p:spPr>
        <p:txBody>
          <a:bodyPr/>
          <a:lstStyle/>
          <a:p>
            <a:r>
              <a:rPr lang="nb-NO" dirty="0" smtClean="0"/>
              <a:t>Individuelt </a:t>
            </a:r>
            <a:r>
              <a:rPr lang="nb-NO" dirty="0">
                <a:solidFill>
                  <a:schemeClr val="tx2"/>
                </a:solidFill>
              </a:rPr>
              <a:t>–</a:t>
            </a:r>
            <a:r>
              <a:rPr lang="nb-NO" dirty="0" smtClean="0"/>
              <a:t> før lesing (4 </a:t>
            </a:r>
            <a:r>
              <a:rPr lang="nb-NO" dirty="0"/>
              <a:t>minutter)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48586" y="1825624"/>
            <a:ext cx="4114800" cy="416050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b-NO" sz="2200" dirty="0"/>
              <a:t>Ta frem påstandsarket og </a:t>
            </a:r>
            <a:r>
              <a:rPr lang="nb-NO" sz="2200" dirty="0" smtClean="0"/>
              <a:t>skriv </a:t>
            </a:r>
            <a:r>
              <a:rPr lang="nb-NO" sz="2200" dirty="0"/>
              <a:t>om du er enig (E), uenig (U), eller vet ikke (VI).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200" dirty="0" smtClean="0"/>
              <a:t>Tenk </a:t>
            </a:r>
            <a:r>
              <a:rPr lang="nb-NO" sz="2200" dirty="0"/>
              <a:t>på temaet «elektroniske </a:t>
            </a:r>
            <a:r>
              <a:rPr lang="nb-NO" sz="2200" dirty="0" smtClean="0"/>
              <a:t>kommunikasjonssystemer». Er </a:t>
            </a:r>
            <a:r>
              <a:rPr lang="nb-NO" sz="2200" dirty="0"/>
              <a:t>det noe du lurer på om dette </a:t>
            </a:r>
            <a:r>
              <a:rPr lang="nb-NO" sz="2200" dirty="0" smtClean="0"/>
              <a:t>teamet? Skriv </a:t>
            </a:r>
            <a:r>
              <a:rPr lang="nb-NO" sz="2200" dirty="0"/>
              <a:t>ned </a:t>
            </a:r>
            <a:r>
              <a:rPr lang="nb-NO" sz="2200" dirty="0" smtClean="0"/>
              <a:t>et eller flere spørsmål.</a:t>
            </a:r>
          </a:p>
          <a:p>
            <a:pPr marL="514350" indent="-514350">
              <a:buFont typeface="+mj-lt"/>
              <a:buAutoNum type="arabicPeriod"/>
            </a:pPr>
            <a:endParaRPr lang="nb-NO" sz="2200" dirty="0" smtClean="0"/>
          </a:p>
          <a:p>
            <a:pPr marL="514350" indent="-514350"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13" name="Bildeforklaring formet som en sky 12"/>
          <p:cNvSpPr/>
          <p:nvPr/>
        </p:nvSpPr>
        <p:spPr>
          <a:xfrm>
            <a:off x="4947781" y="5401253"/>
            <a:ext cx="3942502" cy="1371600"/>
          </a:xfrm>
          <a:prstGeom prst="cloudCallout">
            <a:avLst>
              <a:gd name="adj1" fmla="val -87809"/>
              <a:gd name="adj2" fmla="val -482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Jeg </a:t>
            </a:r>
            <a:r>
              <a:rPr lang="nb-NO" dirty="0" smtClean="0"/>
              <a:t>lurer på om stråling er farlig</a:t>
            </a:r>
          </a:p>
        </p:txBody>
      </p:sp>
    </p:spTree>
    <p:extLst>
      <p:ext uri="{BB962C8B-B14F-4D97-AF65-F5344CB8AC3E}">
        <p14:creationId xmlns:p14="http://schemas.microsoft.com/office/powerpoint/2010/main" val="25122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build="p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Jobb i </a:t>
            </a:r>
            <a:r>
              <a:rPr lang="nb-NO" dirty="0" smtClean="0"/>
              <a:t>par (</a:t>
            </a:r>
            <a:r>
              <a:rPr lang="nb-NO" dirty="0"/>
              <a:t>10 minutter)</a:t>
            </a:r>
            <a:endParaRPr lang="en-US" dirty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1"/>
          </p:nvPr>
        </p:nvSpPr>
        <p:spPr>
          <a:xfrm>
            <a:off x="563526" y="1825626"/>
            <a:ext cx="3683159" cy="4117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Bruk teksten om </a:t>
            </a:r>
            <a:r>
              <a:rPr lang="nb-NO" sz="2200" dirty="0">
                <a:hlinkClick r:id="rId3"/>
              </a:rPr>
              <a:t>elektroniske </a:t>
            </a:r>
            <a:r>
              <a:rPr lang="nb-NO" sz="2200" dirty="0" smtClean="0">
                <a:hlinkClick r:id="rId3"/>
              </a:rPr>
              <a:t>kommunikasjonssystemer </a:t>
            </a:r>
            <a:r>
              <a:rPr lang="nb-NO" sz="2200" dirty="0" smtClean="0"/>
              <a:t>og </a:t>
            </a:r>
            <a:r>
              <a:rPr lang="nb-NO" sz="2200" dirty="0"/>
              <a:t>finn informasjon som kan: </a:t>
            </a:r>
            <a:endParaRPr lang="nb-NO" sz="2200" dirty="0" smtClean="0"/>
          </a:p>
          <a:p>
            <a:r>
              <a:rPr lang="nb-NO" sz="2200" dirty="0" smtClean="0"/>
              <a:t>bekrefte eller avkrefte </a:t>
            </a:r>
            <a:r>
              <a:rPr lang="nb-NO" sz="2200" dirty="0"/>
              <a:t>påstandene </a:t>
            </a:r>
          </a:p>
          <a:p>
            <a:r>
              <a:rPr lang="nb-NO" sz="2200" dirty="0" smtClean="0"/>
              <a:t>gi </a:t>
            </a:r>
            <a:r>
              <a:rPr lang="nb-NO" sz="2200" dirty="0"/>
              <a:t>svar på spørsmålene deres</a:t>
            </a:r>
          </a:p>
          <a:p>
            <a:endParaRPr lang="nb-NO" sz="2200" dirty="0"/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639" y="1988940"/>
            <a:ext cx="2759576" cy="391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9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411" y="1560780"/>
            <a:ext cx="2276021" cy="3226626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Jobb i par </a:t>
            </a:r>
            <a:r>
              <a:rPr lang="nb-NO" sz="3200" dirty="0" smtClean="0"/>
              <a:t>(</a:t>
            </a:r>
            <a:r>
              <a:rPr lang="nb-NO" sz="3200" dirty="0"/>
              <a:t>10 minutter)</a:t>
            </a:r>
            <a:endParaRPr lang="en-US" sz="3200" dirty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1"/>
          </p:nvPr>
        </p:nvSpPr>
        <p:spPr>
          <a:xfrm>
            <a:off x="361508" y="1825626"/>
            <a:ext cx="4104984" cy="4117975"/>
          </a:xfrm>
        </p:spPr>
        <p:txBody>
          <a:bodyPr>
            <a:normAutofit/>
          </a:bodyPr>
          <a:lstStyle/>
          <a:p>
            <a:r>
              <a:rPr lang="nb-NO" sz="2200" dirty="0"/>
              <a:t>Ta frem påstandsarket - Har </a:t>
            </a:r>
            <a:r>
              <a:rPr lang="nb-NO" sz="2200" dirty="0" smtClean="0"/>
              <a:t>dere </a:t>
            </a:r>
            <a:r>
              <a:rPr lang="nb-NO" sz="2200" dirty="0"/>
              <a:t>skiftet mening etter å ha lest teksten?</a:t>
            </a:r>
          </a:p>
          <a:p>
            <a:endParaRPr lang="nb-NO" sz="2200" dirty="0"/>
          </a:p>
          <a:p>
            <a:r>
              <a:rPr lang="nb-NO" sz="2200" dirty="0"/>
              <a:t>Fant dere svar på </a:t>
            </a:r>
            <a:r>
              <a:rPr lang="nb-NO" sz="2200" dirty="0" smtClean="0"/>
              <a:t>spørsmålene </a:t>
            </a:r>
            <a:r>
              <a:rPr lang="nb-NO" sz="2200" dirty="0"/>
              <a:t>deres? </a:t>
            </a:r>
            <a:endParaRPr lang="nb-NO" sz="2200" dirty="0" smtClean="0"/>
          </a:p>
          <a:p>
            <a:endParaRPr lang="nb-NO" sz="2200" dirty="0"/>
          </a:p>
          <a:p>
            <a:pPr lvl="1"/>
            <a:endParaRPr lang="nb-NO" sz="2200" dirty="0"/>
          </a:p>
        </p:txBody>
      </p:sp>
      <p:sp>
        <p:nvSpPr>
          <p:cNvPr id="2" name="Bildeforklaring formet som et avrundet rektangel 1"/>
          <p:cNvSpPr/>
          <p:nvPr/>
        </p:nvSpPr>
        <p:spPr>
          <a:xfrm>
            <a:off x="170120" y="4428910"/>
            <a:ext cx="2296633" cy="1329069"/>
          </a:xfrm>
          <a:prstGeom prst="wedgeRoundRectCallout">
            <a:avLst>
              <a:gd name="adj1" fmla="val 52897"/>
              <a:gd name="adj2" fmla="val -711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nb-NO" b="1" dirty="0" smtClean="0"/>
              <a:t>Ja: </a:t>
            </a:r>
          </a:p>
          <a:p>
            <a:pPr lvl="1"/>
            <a:r>
              <a:rPr lang="nb-NO" dirty="0" smtClean="0"/>
              <a:t>Hva hjalp dere til å </a:t>
            </a:r>
            <a:r>
              <a:rPr lang="nb-NO" dirty="0"/>
              <a:t>finne svar på spørsmålet?</a:t>
            </a:r>
          </a:p>
        </p:txBody>
      </p:sp>
      <p:sp>
        <p:nvSpPr>
          <p:cNvPr id="12" name="Bildeforklaring formet som et avrundet rektangel 11"/>
          <p:cNvSpPr/>
          <p:nvPr/>
        </p:nvSpPr>
        <p:spPr>
          <a:xfrm>
            <a:off x="2668772" y="4428910"/>
            <a:ext cx="2764465" cy="1329069"/>
          </a:xfrm>
          <a:prstGeom prst="wedgeRoundRectCallout">
            <a:avLst>
              <a:gd name="adj1" fmla="val -42983"/>
              <a:gd name="adj2" fmla="val -69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nb-NO" b="1" dirty="0" smtClean="0"/>
              <a:t>Nei:</a:t>
            </a:r>
          </a:p>
          <a:p>
            <a:pPr lvl="1"/>
            <a:r>
              <a:rPr lang="nb-NO" dirty="0" smtClean="0"/>
              <a:t>Hva </a:t>
            </a:r>
            <a:r>
              <a:rPr lang="nb-NO" dirty="0"/>
              <a:t>kan dere gjøre for å finne ut mer?</a:t>
            </a:r>
          </a:p>
        </p:txBody>
      </p:sp>
      <p:pic>
        <p:nvPicPr>
          <p:cNvPr id="16" name="Bild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1334" y="3572281"/>
            <a:ext cx="3252624" cy="2633559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68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895738" y="701749"/>
            <a:ext cx="7583244" cy="5304196"/>
          </a:xfrm>
        </p:spPr>
        <p:txBody>
          <a:bodyPr>
            <a:normAutofit/>
          </a:bodyPr>
          <a:lstStyle/>
          <a:p>
            <a:r>
              <a:rPr lang="nb-NO" sz="2200" dirty="0"/>
              <a:t>Leseaktiviteten er en av mange aktiviteter i et større utforskende opplegg på naturfag.no. </a:t>
            </a:r>
          </a:p>
          <a:p>
            <a:r>
              <a:rPr lang="nb-NO" sz="2200" dirty="0"/>
              <a:t>Opplegget handler om </a:t>
            </a:r>
            <a:r>
              <a:rPr lang="nb-NO" sz="2200" dirty="0" smtClean="0"/>
              <a:t>hvordan elektroniske kommunikasjonssystemer er </a:t>
            </a:r>
            <a:r>
              <a:rPr lang="nb-NO" sz="2200" dirty="0"/>
              <a:t>bygd opp og </a:t>
            </a:r>
            <a:r>
              <a:rPr lang="nb-NO" sz="2200" dirty="0" smtClean="0"/>
              <a:t>fungerer.</a:t>
            </a:r>
            <a:endParaRPr lang="nb-NO" sz="2200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713" y="2555310"/>
            <a:ext cx="3954646" cy="415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4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307" y="2072393"/>
            <a:ext cx="3387449" cy="3660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Diskuter i par (5 minutter)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738" y="1825624"/>
            <a:ext cx="4423608" cy="432178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nb-NO" altLang="en-US" sz="2200" dirty="0"/>
              <a:t>Tenk på </a:t>
            </a:r>
            <a:r>
              <a:rPr lang="nb-NO" altLang="en-US" sz="2200" dirty="0"/>
              <a:t>l</a:t>
            </a:r>
            <a:r>
              <a:rPr lang="nb-NO" sz="2200" dirty="0" smtClean="0"/>
              <a:t>eseaktiviteten</a:t>
            </a:r>
            <a:r>
              <a:rPr lang="nb-NO" altLang="en-US" sz="2200" dirty="0" smtClean="0"/>
              <a:t>. </a:t>
            </a:r>
            <a:r>
              <a:rPr lang="nb-NO" altLang="en-US" sz="2200" dirty="0"/>
              <a:t>Bruk </a:t>
            </a:r>
            <a:r>
              <a:rPr lang="nb-NO" altLang="en-US" sz="2200" b="1" dirty="0"/>
              <a:t>den utforskende </a:t>
            </a:r>
            <a:r>
              <a:rPr lang="nb-NO" altLang="en-US" sz="2200" b="1" dirty="0" smtClean="0"/>
              <a:t>sirkelen </a:t>
            </a:r>
            <a:r>
              <a:rPr lang="nb-NO" altLang="en-US" sz="2200" dirty="0" smtClean="0"/>
              <a:t>og </a:t>
            </a:r>
            <a:r>
              <a:rPr lang="nb-NO" altLang="en-US" sz="2200" dirty="0"/>
              <a:t>vurder hvilke elementer fra utforskende arbeidsmåter dere </a:t>
            </a:r>
            <a:r>
              <a:rPr lang="nb-NO" altLang="en-US" sz="2200" dirty="0" smtClean="0"/>
              <a:t>var innom </a:t>
            </a:r>
            <a:r>
              <a:rPr lang="nb-NO" altLang="en-US" sz="2200" dirty="0"/>
              <a:t>i aktiviteten.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nb-NO" alt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511" y="3666155"/>
            <a:ext cx="898845" cy="125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"/>
          <p:cNvSpPr/>
          <p:nvPr/>
        </p:nvSpPr>
        <p:spPr>
          <a:xfrm>
            <a:off x="5592956" y="5824245"/>
            <a:ext cx="335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dirty="0" smtClean="0"/>
              <a:t>Den utforskende sirkelen inneholder elementer </a:t>
            </a:r>
            <a:r>
              <a:rPr lang="nb-NO" sz="1200" dirty="0"/>
              <a:t>som ofte inngår i utforskende arbeid, basert på Barber (2009).</a:t>
            </a:r>
          </a:p>
        </p:txBody>
      </p:sp>
    </p:spTree>
    <p:extLst>
      <p:ext uri="{BB962C8B-B14F-4D97-AF65-F5344CB8AC3E}">
        <p14:creationId xmlns:p14="http://schemas.microsoft.com/office/powerpoint/2010/main" val="34364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Oppsummering 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5 minutter</a:t>
            </a:r>
          </a:p>
        </p:txBody>
      </p:sp>
    </p:spTree>
    <p:extLst>
      <p:ext uri="{BB962C8B-B14F-4D97-AF65-F5344CB8AC3E}">
        <p14:creationId xmlns:p14="http://schemas.microsoft.com/office/powerpoint/2010/main" val="51183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Tidsplan for denne økta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419535"/>
              </p:ext>
            </p:extLst>
          </p:nvPr>
        </p:nvGraphicFramePr>
        <p:xfrm>
          <a:off x="941777" y="1690689"/>
          <a:ext cx="7297983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8543">
                  <a:extLst>
                    <a:ext uri="{9D8B030D-6E8A-4147-A177-3AD203B41FA5}">
                      <a16:colId xmlns:a16="http://schemas.microsoft.com/office/drawing/2014/main" val="3943618325"/>
                    </a:ext>
                  </a:extLst>
                </a:gridCol>
                <a:gridCol w="1869440">
                  <a:extLst>
                    <a:ext uri="{9D8B030D-6E8A-4147-A177-3AD203B41FA5}">
                      <a16:colId xmlns:a16="http://schemas.microsoft.com/office/drawing/2014/main" val="231172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2200" b="0" dirty="0"/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0" dirty="0"/>
                        <a:t>Tid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5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/>
                        <a:t>Oppsummer forarbeidet i gruppe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10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347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n-NO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Aktivitet 1: </a:t>
                      </a:r>
                      <a:r>
                        <a:rPr lang="nn-NO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Å utforske</a:t>
                      </a:r>
                      <a:endParaRPr lang="nb-NO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</a:t>
                      </a:r>
                      <a:r>
                        <a:rPr lang="nb-NO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07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/>
                        <a:t>Faglig påfyll om å utforske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20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889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/>
                        <a:t>Utforskende undervisning og dybdelæring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dirty="0"/>
                        <a:t>5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Aktivitet</a:t>
                      </a: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2: 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Å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utforske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ved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hjelp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tekst</a:t>
                      </a:r>
                      <a:endParaRPr lang="nb-NO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 </a:t>
                      </a:r>
                      <a:r>
                        <a:rPr lang="nb-NO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641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dirty="0"/>
                        <a:t>Oppsummering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dirty="0"/>
                        <a:t>5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997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dirty="0"/>
                        <a:t>Forbered utprøving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dirty="0"/>
                        <a:t>10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944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b="1" dirty="0"/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1" dirty="0" smtClean="0"/>
                        <a:t>90 </a:t>
                      </a:r>
                      <a:r>
                        <a:rPr lang="nb-NO" sz="2200" b="1" dirty="0"/>
                        <a:t>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475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29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Utforskende arbeidsmåter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Å utforske betyr at man jobber med å finne svar på noe man lurer på.</a:t>
            </a:r>
          </a:p>
          <a:p>
            <a:r>
              <a:rPr lang="en-US" sz="2200" dirty="0" err="1"/>
              <a:t>Utforskende</a:t>
            </a:r>
            <a:r>
              <a:rPr lang="en-US" sz="2200" dirty="0"/>
              <a:t> </a:t>
            </a:r>
            <a:r>
              <a:rPr lang="en-US" sz="2200" dirty="0" err="1"/>
              <a:t>arbeidsmåter</a:t>
            </a:r>
            <a:r>
              <a:rPr lang="en-US" sz="2200" dirty="0"/>
              <a:t> </a:t>
            </a:r>
            <a:r>
              <a:rPr lang="en-US" sz="2200" dirty="0" err="1"/>
              <a:t>er</a:t>
            </a:r>
            <a:r>
              <a:rPr lang="en-US" sz="2200" dirty="0"/>
              <a:t> </a:t>
            </a:r>
            <a:r>
              <a:rPr lang="en-US" sz="2200" dirty="0" err="1"/>
              <a:t>ikke</a:t>
            </a:r>
            <a:r>
              <a:rPr lang="en-US" sz="2200" dirty="0"/>
              <a:t> </a:t>
            </a:r>
            <a:r>
              <a:rPr lang="en-US" sz="2200" dirty="0" err="1"/>
              <a:t>én</a:t>
            </a:r>
            <a:r>
              <a:rPr lang="en-US" sz="2200" dirty="0"/>
              <a:t> </a:t>
            </a:r>
            <a:r>
              <a:rPr lang="en-US" sz="2200" dirty="0" err="1"/>
              <a:t>metode</a:t>
            </a:r>
            <a:r>
              <a:rPr lang="en-US" sz="2200" dirty="0"/>
              <a:t>, </a:t>
            </a:r>
            <a:r>
              <a:rPr lang="nb-NO" sz="2200" dirty="0"/>
              <a:t>men ulike typer aktiviteter som både kan være praktiske og </a:t>
            </a:r>
            <a:r>
              <a:rPr lang="nb-NO" sz="2200" dirty="0" smtClean="0"/>
              <a:t>teoretiske</a:t>
            </a:r>
            <a:r>
              <a:rPr lang="nb-NO" sz="2200" dirty="0"/>
              <a:t>.</a:t>
            </a:r>
          </a:p>
          <a:p>
            <a:r>
              <a:rPr lang="nb-NO" sz="2200" dirty="0" smtClean="0"/>
              <a:t>Utforskinga </a:t>
            </a:r>
            <a:r>
              <a:rPr lang="nb-NO" sz="2200" dirty="0"/>
              <a:t>drives av spørsmål og </a:t>
            </a:r>
            <a:r>
              <a:rPr lang="nb-NO" sz="2200" dirty="0" smtClean="0"/>
              <a:t>undring. Spørsmålene </a:t>
            </a:r>
            <a:r>
              <a:rPr lang="nb-NO" sz="2200" dirty="0"/>
              <a:t>og hvordan man finner svar er like viktig som svarene i seg selv. </a:t>
            </a:r>
            <a:endParaRPr lang="nb-NO" sz="2200" dirty="0" smtClean="0"/>
          </a:p>
          <a:p>
            <a:r>
              <a:rPr lang="nb-NO" sz="2200" dirty="0"/>
              <a:t>F</a:t>
            </a:r>
            <a:r>
              <a:rPr lang="nb-NO" sz="2200" dirty="0" smtClean="0"/>
              <a:t>or </a:t>
            </a:r>
            <a:r>
              <a:rPr lang="nb-NO" sz="2200" dirty="0"/>
              <a:t>at utforskende arbeidsmåter skal </a:t>
            </a:r>
            <a:r>
              <a:rPr lang="nb-NO" sz="2200" dirty="0" smtClean="0"/>
              <a:t>legge til rette for </a:t>
            </a:r>
            <a:r>
              <a:rPr lang="nb-NO" sz="2200" dirty="0" smtClean="0"/>
              <a:t>dybdelæring, </a:t>
            </a:r>
            <a:r>
              <a:rPr lang="nb-NO" sz="2200" dirty="0"/>
              <a:t>må elevene få mulighet til å bearbeide det de det de arbeider </a:t>
            </a:r>
            <a:r>
              <a:rPr lang="nb-NO" sz="2200" dirty="0" smtClean="0"/>
              <a:t>med.</a:t>
            </a:r>
            <a:endParaRPr lang="nb-NO" sz="2200" dirty="0"/>
          </a:p>
          <a:p>
            <a:endParaRPr lang="nb-NO" alt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8370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Ulike</a:t>
            </a:r>
            <a:r>
              <a:rPr lang="en-US" dirty="0"/>
              <a:t> </a:t>
            </a:r>
            <a:r>
              <a:rPr lang="en-US" dirty="0" err="1"/>
              <a:t>veier</a:t>
            </a:r>
            <a:r>
              <a:rPr lang="en-US" dirty="0"/>
              <a:t> </a:t>
            </a:r>
            <a:r>
              <a:rPr lang="en-US" dirty="0" err="1" smtClean="0"/>
              <a:t>eller</a:t>
            </a:r>
            <a:r>
              <a:rPr lang="en-US" dirty="0" smtClean="0"/>
              <a:t> </a:t>
            </a:r>
            <a:r>
              <a:rPr lang="en-US" dirty="0" err="1"/>
              <a:t>ulike</a:t>
            </a:r>
            <a:r>
              <a:rPr lang="en-US" dirty="0"/>
              <a:t> </a:t>
            </a:r>
            <a:r>
              <a:rPr lang="en-US" dirty="0" err="1"/>
              <a:t>mål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 numCol="1">
            <a:normAutofit/>
          </a:bodyPr>
          <a:lstStyle/>
          <a:p>
            <a:r>
              <a:rPr lang="nb-NO" sz="2200" dirty="0"/>
              <a:t>Elevene kan bruke ulike måter for å </a:t>
            </a:r>
            <a:r>
              <a:rPr lang="nb-NO" sz="2200" dirty="0" smtClean="0"/>
              <a:t>komme frem </a:t>
            </a:r>
            <a:r>
              <a:rPr lang="nb-NO" sz="2200" dirty="0"/>
              <a:t>til et svar eller en </a:t>
            </a:r>
            <a:r>
              <a:rPr lang="nb-NO" sz="2200" dirty="0" smtClean="0"/>
              <a:t>løsning</a:t>
            </a:r>
            <a:endParaRPr lang="nb-NO" sz="2200" dirty="0" smtClean="0"/>
          </a:p>
          <a:p>
            <a:endParaRPr lang="nb-NO" sz="2200" dirty="0"/>
          </a:p>
          <a:p>
            <a:endParaRPr lang="nb-NO" sz="2200" dirty="0" smtClean="0"/>
          </a:p>
          <a:p>
            <a:endParaRPr lang="nb-NO" sz="2200" dirty="0"/>
          </a:p>
          <a:p>
            <a:endParaRPr lang="nb-NO" sz="2200" dirty="0" smtClean="0"/>
          </a:p>
          <a:p>
            <a:endParaRPr lang="nb-NO" sz="2200" dirty="0"/>
          </a:p>
          <a:p>
            <a:endParaRPr lang="nb-NO" sz="2200" dirty="0"/>
          </a:p>
          <a:p>
            <a:endParaRPr lang="en-US" sz="2200" dirty="0"/>
          </a:p>
        </p:txBody>
      </p:sp>
      <p:sp>
        <p:nvSpPr>
          <p:cNvPr id="7" name="Plassholder for innhold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b-NO" sz="2200" dirty="0" smtClean="0"/>
              <a:t>… eller de </a:t>
            </a:r>
            <a:r>
              <a:rPr lang="nb-NO" sz="2200" dirty="0"/>
              <a:t>kan </a:t>
            </a:r>
            <a:r>
              <a:rPr lang="nb-NO" sz="2200" dirty="0" smtClean="0"/>
              <a:t>finne ulike </a:t>
            </a:r>
            <a:r>
              <a:rPr lang="nb-NO" sz="2200" dirty="0"/>
              <a:t>svar og løsninger.</a:t>
            </a:r>
          </a:p>
          <a:p>
            <a:endParaRPr lang="en-US" sz="2200" dirty="0"/>
          </a:p>
        </p:txBody>
      </p:sp>
      <p:sp>
        <p:nvSpPr>
          <p:cNvPr id="6" name="Rektangel 5"/>
          <p:cNvSpPr/>
          <p:nvPr/>
        </p:nvSpPr>
        <p:spPr>
          <a:xfrm>
            <a:off x="289367" y="5729468"/>
            <a:ext cx="1504709" cy="405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uppe 13"/>
          <p:cNvGrpSpPr/>
          <p:nvPr/>
        </p:nvGrpSpPr>
        <p:grpSpPr>
          <a:xfrm>
            <a:off x="434020" y="3373702"/>
            <a:ext cx="4058974" cy="2731728"/>
            <a:chOff x="512924" y="3402853"/>
            <a:chExt cx="4058974" cy="2731728"/>
          </a:xfrm>
        </p:grpSpPr>
        <p:pic>
          <p:nvPicPr>
            <p:cNvPr id="4" name="Bilde 3"/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76547" y="2739230"/>
              <a:ext cx="2731728" cy="4058974"/>
            </a:xfrm>
            <a:prstGeom prst="rect">
              <a:avLst/>
            </a:prstGeom>
          </p:spPr>
        </p:pic>
        <p:sp>
          <p:nvSpPr>
            <p:cNvPr id="8" name="Likebent trekant 7"/>
            <p:cNvSpPr/>
            <p:nvPr/>
          </p:nvSpPr>
          <p:spPr>
            <a:xfrm rot="5400000">
              <a:off x="2452032" y="3434908"/>
              <a:ext cx="138225" cy="216276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uppe 14"/>
          <p:cNvGrpSpPr/>
          <p:nvPr/>
        </p:nvGrpSpPr>
        <p:grpSpPr>
          <a:xfrm>
            <a:off x="5073270" y="3238323"/>
            <a:ext cx="3943075" cy="2774390"/>
            <a:chOff x="4757516" y="3407668"/>
            <a:chExt cx="3943075" cy="2774390"/>
          </a:xfrm>
        </p:grpSpPr>
        <p:pic>
          <p:nvPicPr>
            <p:cNvPr id="5" name="Bilde 4"/>
            <p:cNvPicPr>
              <a:picLocks noChangeAspect="1"/>
            </p:cNvPicPr>
            <p:nvPr/>
          </p:nvPicPr>
          <p:blipFill>
            <a:blip r:embed="rId5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341859" y="2823325"/>
              <a:ext cx="2774390" cy="3943075"/>
            </a:xfrm>
            <a:prstGeom prst="rect">
              <a:avLst/>
            </a:prstGeom>
          </p:spPr>
        </p:pic>
        <p:sp>
          <p:nvSpPr>
            <p:cNvPr id="9" name="Likebent trekant 8"/>
            <p:cNvSpPr/>
            <p:nvPr/>
          </p:nvSpPr>
          <p:spPr>
            <a:xfrm rot="5400000">
              <a:off x="5251940" y="4501709"/>
              <a:ext cx="138225" cy="216276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ikebent trekant 9"/>
            <p:cNvSpPr/>
            <p:nvPr/>
          </p:nvSpPr>
          <p:spPr>
            <a:xfrm rot="5400000">
              <a:off x="5691418" y="4755837"/>
              <a:ext cx="138225" cy="216276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ikebent trekant 10"/>
            <p:cNvSpPr/>
            <p:nvPr/>
          </p:nvSpPr>
          <p:spPr>
            <a:xfrm rot="5400000">
              <a:off x="6617410" y="3504021"/>
              <a:ext cx="138225" cy="216276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ikebent trekant 11"/>
            <p:cNvSpPr/>
            <p:nvPr/>
          </p:nvSpPr>
          <p:spPr>
            <a:xfrm rot="5400000">
              <a:off x="6233679" y="4239441"/>
              <a:ext cx="138225" cy="216276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Likebent trekant 12"/>
            <p:cNvSpPr/>
            <p:nvPr/>
          </p:nvSpPr>
          <p:spPr>
            <a:xfrm rot="5400000">
              <a:off x="6949603" y="3934641"/>
              <a:ext cx="138225" cy="216276"/>
            </a:xfrm>
            <a:prstGeom prst="triangl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ktangel 15"/>
          <p:cNvSpPr/>
          <p:nvPr/>
        </p:nvSpPr>
        <p:spPr>
          <a:xfrm>
            <a:off x="289367" y="5814646"/>
            <a:ext cx="1340141" cy="319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4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Jobb i par (2 minutter)</a:t>
            </a:r>
            <a:endParaRPr lang="en-US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 smtClean="0"/>
              <a:t>Gjenfortell til </a:t>
            </a:r>
            <a:r>
              <a:rPr lang="nb-NO" sz="2200" dirty="0" smtClean="0"/>
              <a:t>hverandre </a:t>
            </a:r>
            <a:r>
              <a:rPr lang="nb-NO" sz="2200" dirty="0" smtClean="0"/>
              <a:t>to og to oppsummeringa </a:t>
            </a:r>
            <a:r>
              <a:rPr lang="nb-NO" sz="2200" dirty="0" smtClean="0"/>
              <a:t>fra de to foregående </a:t>
            </a:r>
            <a:r>
              <a:rPr lang="nb-NO" sz="2200" dirty="0" smtClean="0"/>
              <a:t>lysbildene.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3317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Forbered utprøving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10 </a:t>
            </a:r>
            <a:r>
              <a:rPr lang="nb-NO" dirty="0"/>
              <a:t>minutter</a:t>
            </a:r>
          </a:p>
        </p:txBody>
      </p:sp>
    </p:spTree>
    <p:extLst>
      <p:ext uri="{BB962C8B-B14F-4D97-AF65-F5344CB8AC3E}">
        <p14:creationId xmlns:p14="http://schemas.microsoft.com/office/powerpoint/2010/main" val="121639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3200" dirty="0"/>
              <a:t>Analyser </a:t>
            </a:r>
            <a:r>
              <a:rPr lang="nn-NO" sz="3200" dirty="0" smtClean="0"/>
              <a:t>ei</a:t>
            </a:r>
            <a:r>
              <a:rPr lang="nn-NO" sz="3200" dirty="0" smtClean="0"/>
              <a:t> </a:t>
            </a:r>
            <a:r>
              <a:rPr lang="nn-NO" sz="3200" dirty="0"/>
              <a:t>undervisningsøkt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473529" y="1825625"/>
            <a:ext cx="8278585" cy="4180320"/>
          </a:xfrm>
        </p:spPr>
        <p:txBody>
          <a:bodyPr>
            <a:noAutofit/>
          </a:bodyPr>
          <a:lstStyle/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b-NO" sz="2200" b="1" dirty="0"/>
              <a:t>Før undervisning: </a:t>
            </a:r>
            <a:r>
              <a:rPr lang="nb-NO" sz="2200" dirty="0"/>
              <a:t>Velg</a:t>
            </a:r>
            <a:r>
              <a:rPr lang="nn-NO" sz="2200" dirty="0"/>
              <a:t> </a:t>
            </a:r>
            <a:r>
              <a:rPr lang="nn-NO" sz="2200" dirty="0" smtClean="0"/>
              <a:t>ei </a:t>
            </a:r>
            <a:r>
              <a:rPr lang="nn-NO" sz="2200" dirty="0"/>
              <a:t>undervisningsøkt du skal gjennomføre. </a:t>
            </a:r>
            <a:r>
              <a:rPr lang="nb-NO" sz="2200" dirty="0"/>
              <a:t>Finn en tekst knyttet til temaet for økta. Lag </a:t>
            </a:r>
            <a:r>
              <a:rPr lang="nb-NO" sz="2200" dirty="0" smtClean="0"/>
              <a:t>4–5 </a:t>
            </a:r>
            <a:r>
              <a:rPr lang="nb-NO" sz="2200" dirty="0"/>
              <a:t>påstander som elevene kan finne svar på i teksten. Lag en påstand de ikke kan finne svar på i teksten. </a:t>
            </a:r>
            <a:r>
              <a:rPr lang="nb-NO" sz="2200" dirty="0" smtClean="0"/>
              <a:t>Be </a:t>
            </a:r>
            <a:r>
              <a:rPr lang="nb-NO" sz="2200" dirty="0" smtClean="0"/>
              <a:t>elevene </a:t>
            </a:r>
            <a:r>
              <a:rPr lang="nb-NO" sz="2200" dirty="0"/>
              <a:t>lage et eget spørsmål til temaet. </a:t>
            </a:r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b-NO" sz="2200" b="1" dirty="0"/>
              <a:t>I </a:t>
            </a:r>
            <a:r>
              <a:rPr lang="nb-NO" sz="2200" b="1" dirty="0" smtClean="0"/>
              <a:t>undervisning: </a:t>
            </a:r>
            <a:r>
              <a:rPr lang="nb-NO" sz="2200" dirty="0"/>
              <a:t>Gjennomfør den utforskende </a:t>
            </a:r>
            <a:r>
              <a:rPr lang="nb-NO" sz="2200" dirty="0" smtClean="0"/>
              <a:t>leseaktiviteten</a:t>
            </a:r>
            <a:r>
              <a:rPr lang="nb-NO" sz="2200" dirty="0"/>
              <a:t>.  Vis den utforskende sirkelen til elevene. Prat med </a:t>
            </a:r>
            <a:r>
              <a:rPr lang="nb-NO" sz="2200" dirty="0" smtClean="0"/>
              <a:t>elevene </a:t>
            </a:r>
            <a:r>
              <a:rPr lang="nb-NO" sz="2200" dirty="0"/>
              <a:t>og </a:t>
            </a:r>
            <a:r>
              <a:rPr lang="nb-NO" sz="2200" dirty="0" smtClean="0"/>
              <a:t>identifiser i fellesskap </a:t>
            </a:r>
            <a:r>
              <a:rPr lang="nb-NO" sz="2200" dirty="0"/>
              <a:t>hvilke elementer fra den utforskende sirkelen </a:t>
            </a:r>
            <a:r>
              <a:rPr lang="nb-NO" sz="2200" dirty="0" smtClean="0"/>
              <a:t>de </a:t>
            </a:r>
            <a:r>
              <a:rPr lang="nb-NO" sz="2200" dirty="0"/>
              <a:t>gjorde i </a:t>
            </a:r>
            <a:r>
              <a:rPr lang="nb-NO" sz="2200" dirty="0" smtClean="0"/>
              <a:t>leseaktiviteten</a:t>
            </a:r>
            <a:r>
              <a:rPr lang="nb-NO" sz="2200" dirty="0"/>
              <a:t>. </a:t>
            </a:r>
            <a:endParaRPr lang="nb-NO" sz="2200" dirty="0" smtClean="0"/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b-NO" sz="2200" b="1" dirty="0" smtClean="0"/>
              <a:t>Etter undervisning: </a:t>
            </a:r>
            <a:r>
              <a:rPr lang="nb-NO" sz="2200" dirty="0" smtClean="0"/>
              <a:t>Noter stikkord på: 1. hvordan du gjennomførte den </a:t>
            </a:r>
            <a:r>
              <a:rPr lang="nb-NO" sz="2200" dirty="0"/>
              <a:t>utforskende </a:t>
            </a:r>
            <a:r>
              <a:rPr lang="nb-NO" sz="2200" dirty="0" smtClean="0"/>
              <a:t>leseaktiviteten 2. hvilke </a:t>
            </a:r>
            <a:r>
              <a:rPr lang="nb-NO" sz="2200" dirty="0"/>
              <a:t>elementer fra den utforskende sirkelen </a:t>
            </a:r>
            <a:r>
              <a:rPr lang="nb-NO" sz="2200" dirty="0" smtClean="0"/>
              <a:t>elevene gjorde og 3. hvordan aktiviteten fungerte.</a:t>
            </a:r>
            <a:endParaRPr lang="nb-NO" sz="2200" dirty="0"/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endParaRPr lang="nb-NO" sz="2200" b="1" dirty="0"/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endParaRPr lang="nb-NO" sz="2200" dirty="0"/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endParaRPr lang="nb-NO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3395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170688" y="1760424"/>
            <a:ext cx="8973312" cy="1674976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nb-NO" dirty="0"/>
              <a:t/>
            </a:r>
            <a:br>
              <a:rPr lang="nb-NO" dirty="0"/>
            </a:br>
            <a:r>
              <a:rPr lang="nb-NO" dirty="0"/>
              <a:t>Utforskende arbeidsmåter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sz="3600" dirty="0">
                <a:solidFill>
                  <a:srgbClr val="268183"/>
                </a:solidFill>
                <a:cs typeface="Calibri"/>
                <a:sym typeface="Calibri"/>
              </a:rPr>
              <a:t>D</a:t>
            </a:r>
            <a:r>
              <a:rPr lang="x-none" sz="3600" dirty="0">
                <a:solidFill>
                  <a:srgbClr val="268183"/>
                </a:solidFill>
                <a:ea typeface="Calibri"/>
                <a:cs typeface="Calibri"/>
                <a:sym typeface="Calibri"/>
              </a:rPr>
              <a:t> – </a:t>
            </a:r>
            <a:r>
              <a:rPr lang="nb-NO" sz="3600" dirty="0">
                <a:solidFill>
                  <a:srgbClr val="268183"/>
                </a:solidFill>
                <a:ea typeface="Calibri"/>
                <a:cs typeface="Calibri"/>
                <a:sym typeface="Calibri"/>
              </a:rPr>
              <a:t>Etter</a:t>
            </a:r>
            <a:r>
              <a:rPr lang="x-none" sz="3600" dirty="0">
                <a:solidFill>
                  <a:srgbClr val="268183"/>
                </a:solidFill>
                <a:ea typeface="Calibri"/>
                <a:cs typeface="Calibri"/>
                <a:sym typeface="Calibri"/>
              </a:rPr>
              <a:t>arbeid</a:t>
            </a:r>
            <a:endParaRPr lang="nb-NO" sz="3600" dirty="0"/>
          </a:p>
        </p:txBody>
      </p:sp>
      <p:sp>
        <p:nvSpPr>
          <p:cNvPr id="11" name="Undertittel 3">
            <a:extLst>
              <a:ext uri="{FF2B5EF4-FFF2-40B4-BE49-F238E27FC236}">
                <a16:creationId xmlns:a16="http://schemas.microsoft.com/office/drawing/2014/main" id="{DD7B2E6B-256D-4F96-A706-945018535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0749" y="1522137"/>
            <a:ext cx="5280434" cy="442989"/>
          </a:xfrm>
        </p:spPr>
        <p:txBody>
          <a:bodyPr/>
          <a:lstStyle/>
          <a:p>
            <a:r>
              <a:rPr lang="nb-NO" dirty="0"/>
              <a:t>Modul </a:t>
            </a:r>
            <a:r>
              <a:rPr lang="nb-NO" dirty="0" smtClean="0"/>
              <a:t>2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3224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200" dirty="0"/>
              <a:t>Målet med denne modulen er </a:t>
            </a:r>
            <a:r>
              <a:rPr lang="nb-NO" sz="2200" dirty="0" smtClean="0"/>
              <a:t>å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nb-NO" sz="2200" dirty="0" smtClean="0"/>
              <a:t>bli </a:t>
            </a:r>
            <a:r>
              <a:rPr lang="nb-NO" sz="2200" dirty="0"/>
              <a:t>kjent med prinsipper for utforskende arbeidsmåter i </a:t>
            </a:r>
            <a:r>
              <a:rPr lang="nb-NO" sz="2200" dirty="0" smtClean="0"/>
              <a:t>naturfag</a:t>
            </a:r>
            <a:r>
              <a:rPr lang="nb-NO" sz="2200" dirty="0"/>
              <a:t>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nb-NO" sz="2200" dirty="0" smtClean="0"/>
              <a:t>bruke </a:t>
            </a:r>
            <a:r>
              <a:rPr lang="nb-NO" sz="2200" dirty="0" smtClean="0"/>
              <a:t>den </a:t>
            </a:r>
            <a:r>
              <a:rPr lang="nb-NO" sz="2200" dirty="0" smtClean="0"/>
              <a:t>utforskende </a:t>
            </a:r>
            <a:r>
              <a:rPr lang="nb-NO" sz="2200" dirty="0" smtClean="0"/>
              <a:t>sirkelen som et</a:t>
            </a:r>
            <a:r>
              <a:rPr lang="nb-NO" sz="2200" dirty="0" smtClean="0"/>
              <a:t> didaktisk verktøy </a:t>
            </a:r>
            <a:r>
              <a:rPr lang="nb-NO" sz="2200" dirty="0"/>
              <a:t>for </a:t>
            </a:r>
            <a:r>
              <a:rPr lang="nb-NO" sz="2200" dirty="0" smtClean="0"/>
              <a:t>å legge til rette </a:t>
            </a:r>
            <a:r>
              <a:rPr lang="nb-NO" sz="2200" dirty="0"/>
              <a:t>for utforskende </a:t>
            </a:r>
            <a:r>
              <a:rPr lang="nb-NO" sz="2200" dirty="0" smtClean="0"/>
              <a:t>arbeidsmåter</a:t>
            </a:r>
            <a:endParaRPr lang="nb-NO" sz="2200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106822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n-NO" dirty="0">
                <a:solidFill>
                  <a:srgbClr val="268183"/>
                </a:solidFill>
              </a:rPr>
              <a:t>Tidsplan for denne økta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3340453"/>
              </p:ext>
            </p:extLst>
          </p:nvPr>
        </p:nvGraphicFramePr>
        <p:xfrm>
          <a:off x="965200" y="1825625"/>
          <a:ext cx="71501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9500">
                  <a:extLst>
                    <a:ext uri="{9D8B030D-6E8A-4147-A177-3AD203B41FA5}">
                      <a16:colId xmlns:a16="http://schemas.microsoft.com/office/drawing/2014/main" val="3943618325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val="231172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n-NO" sz="2200" b="0" noProof="0" dirty="0"/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2200" b="0" noProof="0" dirty="0"/>
                        <a:t>Tid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5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Del</a:t>
                      </a:r>
                      <a:r>
                        <a:rPr lang="nb-NO" sz="2200" baseline="0" noProof="0" dirty="0"/>
                        <a:t> i grupper</a:t>
                      </a:r>
                      <a:endParaRPr lang="nb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noProof="0" dirty="0" smtClean="0"/>
                        <a:t>10 </a:t>
                      </a:r>
                      <a:r>
                        <a:rPr lang="nb-NO" sz="2200" noProof="0" dirty="0"/>
                        <a:t>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07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dirty="0" smtClean="0"/>
                        <a:t>Diskuter i grupper </a:t>
                      </a:r>
                      <a:endParaRPr lang="nb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5 minutter</a:t>
                      </a:r>
                      <a:endParaRPr lang="nb-NO" sz="2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Forbered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deling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i</a:t>
                      </a:r>
                      <a:r>
                        <a:rPr lang="en-US" sz="2400" dirty="0" smtClean="0"/>
                        <a:t> plenum </a:t>
                      </a:r>
                      <a:endParaRPr lang="nb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noProof="0" dirty="0" smtClean="0"/>
                        <a:t>5 minutter</a:t>
                      </a:r>
                      <a:endParaRPr lang="nb-NO" sz="2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noProof="0" dirty="0"/>
                        <a:t>Oppsummer</a:t>
                      </a:r>
                      <a:r>
                        <a:rPr lang="nb-NO" sz="2200" baseline="0" noProof="0" dirty="0"/>
                        <a:t> i plenum</a:t>
                      </a:r>
                      <a:endParaRPr lang="nb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10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641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200" noProof="0" dirty="0"/>
                        <a:t>Tenk-par-del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12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Veien</a:t>
                      </a:r>
                      <a:r>
                        <a:rPr lang="nb-NO" sz="2200" baseline="0" noProof="0" dirty="0"/>
                        <a:t> videre</a:t>
                      </a:r>
                      <a:endParaRPr lang="nb-NO" sz="2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noProof="0" dirty="0"/>
                        <a:t>3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488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200" b="1" noProof="0" dirty="0"/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200" b="1" noProof="0" dirty="0"/>
                        <a:t>45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953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83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38" y="242271"/>
            <a:ext cx="7583243" cy="1068093"/>
          </a:xfrm>
        </p:spPr>
        <p:txBody>
          <a:bodyPr>
            <a:normAutofit/>
          </a:bodyPr>
          <a:lstStyle/>
          <a:p>
            <a:r>
              <a:rPr lang="nb-NO" sz="3200" dirty="0"/>
              <a:t>Del i grupper </a:t>
            </a:r>
            <a:r>
              <a:rPr lang="nb-NO" sz="3200" dirty="0" smtClean="0"/>
              <a:t>(10 </a:t>
            </a:r>
            <a:r>
              <a:rPr lang="nb-NO" sz="3200" dirty="0"/>
              <a:t>minutter)</a:t>
            </a:r>
            <a:endParaRPr lang="nn-NO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97444" y="3647420"/>
            <a:ext cx="5645886" cy="1140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 sz="2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97445" y="2057399"/>
            <a:ext cx="7681536" cy="446914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nb-NO" sz="2200" dirty="0" smtClean="0"/>
              <a:t>Hver person forteller kort:</a:t>
            </a:r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b-NO" sz="2200" dirty="0" smtClean="0"/>
              <a:t>Hvordan </a:t>
            </a:r>
            <a:r>
              <a:rPr lang="nb-NO" sz="2200" dirty="0"/>
              <a:t>gjennomførte du </a:t>
            </a:r>
            <a:r>
              <a:rPr lang="nb-NO" sz="2200" dirty="0" smtClean="0"/>
              <a:t>den utforskende </a:t>
            </a:r>
            <a:r>
              <a:rPr lang="nb-NO" sz="2200" dirty="0" smtClean="0"/>
              <a:t>lese-aktiviteten?</a:t>
            </a:r>
            <a:endParaRPr lang="nb-NO" sz="2200" dirty="0" smtClean="0"/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b-NO" sz="2200" dirty="0"/>
              <a:t>Hvordan fungerte aktiviteten</a:t>
            </a:r>
            <a:r>
              <a:rPr lang="nb-NO" sz="2200" dirty="0" smtClean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59488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38" y="242271"/>
            <a:ext cx="7583243" cy="1068093"/>
          </a:xfrm>
        </p:spPr>
        <p:txBody>
          <a:bodyPr>
            <a:normAutofit/>
          </a:bodyPr>
          <a:lstStyle/>
          <a:p>
            <a:r>
              <a:rPr lang="nb-NO" dirty="0" smtClean="0"/>
              <a:t>Diskuter </a:t>
            </a:r>
            <a:r>
              <a:rPr lang="nb-NO" dirty="0"/>
              <a:t>i grupper </a:t>
            </a:r>
            <a:r>
              <a:rPr lang="nb-NO" dirty="0" smtClean="0"/>
              <a:t>(5 </a:t>
            </a:r>
            <a:r>
              <a:rPr lang="nb-NO" dirty="0"/>
              <a:t>minutter)</a:t>
            </a:r>
            <a:endParaRPr lang="nn-NO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97444" y="3647420"/>
            <a:ext cx="5645886" cy="1140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 sz="2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97446" y="2115127"/>
            <a:ext cx="4592240" cy="441141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b-NO" sz="2200" dirty="0" smtClean="0"/>
              <a:t>Hvilke elementer fra den utforskende i  sirkelen </a:t>
            </a:r>
            <a:r>
              <a:rPr lang="nb-NO" sz="2200" dirty="0"/>
              <a:t>gjorde elevene </a:t>
            </a:r>
            <a:r>
              <a:rPr lang="nb-NO" sz="2200" dirty="0" smtClean="0"/>
              <a:t>i den </a:t>
            </a:r>
            <a:r>
              <a:rPr lang="nb-NO" sz="2200" dirty="0"/>
              <a:t>utforskende </a:t>
            </a:r>
            <a:r>
              <a:rPr lang="nb-NO" sz="2200" dirty="0" smtClean="0"/>
              <a:t>leseaktiviteten? </a:t>
            </a:r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endParaRPr lang="nb-NO" sz="2200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099" y="2392592"/>
            <a:ext cx="3174743" cy="3043825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242263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Oppsummer forarbeidet i grupper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10 minutter</a:t>
            </a:r>
          </a:p>
        </p:txBody>
      </p:sp>
    </p:spTree>
    <p:extLst>
      <p:ext uri="{BB962C8B-B14F-4D97-AF65-F5344CB8AC3E}">
        <p14:creationId xmlns:p14="http://schemas.microsoft.com/office/powerpoint/2010/main" val="205852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Forbered</a:t>
            </a:r>
            <a:r>
              <a:rPr lang="en-US" dirty="0" smtClean="0"/>
              <a:t> </a:t>
            </a:r>
            <a:r>
              <a:rPr lang="en-US" dirty="0" err="1" smtClean="0"/>
              <a:t>deling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plenum </a:t>
            </a:r>
            <a:r>
              <a:rPr lang="nb-NO" dirty="0"/>
              <a:t>(5 minutter)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err="1" smtClean="0"/>
              <a:t>Gruppa</a:t>
            </a:r>
            <a:r>
              <a:rPr lang="en-US" sz="2200" dirty="0" smtClean="0"/>
              <a:t> </a:t>
            </a:r>
            <a:r>
              <a:rPr lang="en-US" sz="2200" dirty="0" err="1" smtClean="0"/>
              <a:t>velger</a:t>
            </a:r>
            <a:r>
              <a:rPr lang="en-US" sz="2200" dirty="0" smtClean="0"/>
              <a:t> </a:t>
            </a:r>
            <a:r>
              <a:rPr lang="en-US" sz="2200" dirty="0" err="1" smtClean="0"/>
              <a:t>ett</a:t>
            </a:r>
            <a:r>
              <a:rPr lang="en-US" sz="2200" dirty="0" smtClean="0"/>
              <a:t> </a:t>
            </a:r>
            <a:r>
              <a:rPr lang="en-US" sz="2200" dirty="0" err="1" smtClean="0"/>
              <a:t>eksempel</a:t>
            </a:r>
            <a:r>
              <a:rPr lang="en-US" sz="2200" dirty="0" smtClean="0"/>
              <a:t> </a:t>
            </a:r>
            <a:r>
              <a:rPr lang="en-US" sz="2200" dirty="0" err="1" smtClean="0"/>
              <a:t>som</a:t>
            </a:r>
            <a:r>
              <a:rPr lang="en-US" sz="2200" dirty="0" smtClean="0"/>
              <a:t> </a:t>
            </a:r>
            <a:r>
              <a:rPr lang="en-US" sz="2200" dirty="0" err="1" smtClean="0"/>
              <a:t>dere</a:t>
            </a:r>
            <a:r>
              <a:rPr lang="en-US" sz="2200" dirty="0" smtClean="0"/>
              <a:t> </a:t>
            </a:r>
            <a:r>
              <a:rPr lang="en-US" sz="2200" dirty="0" err="1" smtClean="0"/>
              <a:t>vil</a:t>
            </a:r>
            <a:r>
              <a:rPr lang="en-US" sz="2200" dirty="0" smtClean="0"/>
              <a:t> dele </a:t>
            </a:r>
            <a:r>
              <a:rPr lang="en-US" sz="2200" dirty="0" err="1" smtClean="0"/>
              <a:t>i</a:t>
            </a:r>
            <a:r>
              <a:rPr lang="en-US" sz="2200" dirty="0" smtClean="0"/>
              <a:t> plenum.</a:t>
            </a:r>
          </a:p>
          <a:p>
            <a:endParaRPr lang="en-US" sz="2200" dirty="0"/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nb-NO" sz="2200" dirty="0" smtClean="0"/>
              <a:t>Forbered </a:t>
            </a:r>
            <a:r>
              <a:rPr lang="nb-NO" sz="2200" dirty="0" smtClean="0"/>
              <a:t>dere på å </a:t>
            </a:r>
            <a:r>
              <a:rPr lang="nb-NO" sz="2200" dirty="0" smtClean="0"/>
              <a:t>fortelle kort </a:t>
            </a:r>
            <a:r>
              <a:rPr lang="nb-NO" sz="2200" dirty="0"/>
              <a:t>om</a:t>
            </a:r>
            <a:endParaRPr lang="nb-NO" sz="2200" dirty="0" smtClean="0"/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b-NO" sz="2200" dirty="0" smtClean="0"/>
              <a:t>gjennomføringa </a:t>
            </a:r>
            <a:r>
              <a:rPr lang="nb-NO" sz="2200" dirty="0" smtClean="0"/>
              <a:t>og hvordan det </a:t>
            </a:r>
            <a:r>
              <a:rPr lang="nb-NO" sz="2200" dirty="0" smtClean="0"/>
              <a:t>fungerte</a:t>
            </a:r>
            <a:endParaRPr lang="nb-NO" sz="2200" dirty="0" smtClean="0"/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b-NO" sz="2200" dirty="0" smtClean="0"/>
              <a:t>hvilke </a:t>
            </a:r>
            <a:r>
              <a:rPr lang="nb-NO" sz="2200" dirty="0"/>
              <a:t>elementer fra den utforskende </a:t>
            </a:r>
            <a:r>
              <a:rPr lang="nb-NO" sz="2200" dirty="0" smtClean="0"/>
              <a:t>sirkelen </a:t>
            </a:r>
            <a:r>
              <a:rPr lang="nb-NO" sz="2200" dirty="0" smtClean="0"/>
              <a:t>elevene </a:t>
            </a:r>
            <a:r>
              <a:rPr lang="nb-NO" sz="2200" dirty="0" smtClean="0"/>
              <a:t>gjorde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202226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38" y="242271"/>
            <a:ext cx="7583243" cy="1068093"/>
          </a:xfrm>
        </p:spPr>
        <p:txBody>
          <a:bodyPr>
            <a:normAutofit/>
          </a:bodyPr>
          <a:lstStyle/>
          <a:p>
            <a:r>
              <a:rPr lang="nb-NO" sz="3200" dirty="0"/>
              <a:t>Oppsummer i plenum (10 minutter)</a:t>
            </a:r>
            <a:endParaRPr lang="nn-NO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97444" y="3647420"/>
            <a:ext cx="5645886" cy="1140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 sz="2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97445" y="1730829"/>
            <a:ext cx="4064701" cy="479571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nb-NO" sz="2200" dirty="0"/>
              <a:t>Hver gruppe deler </a:t>
            </a:r>
            <a:r>
              <a:rPr lang="nb-NO" sz="2200" dirty="0" smtClean="0"/>
              <a:t>sitt eksempel:</a:t>
            </a:r>
            <a:endParaRPr lang="nb-NO" sz="2200" dirty="0"/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b-NO" sz="2200" dirty="0"/>
              <a:t>o</a:t>
            </a:r>
            <a:r>
              <a:rPr lang="nb-NO" sz="2200" dirty="0" smtClean="0"/>
              <a:t>m gjennomføring </a:t>
            </a:r>
            <a:r>
              <a:rPr lang="nb-NO" sz="2200" dirty="0"/>
              <a:t>og  hvordan det fungerte </a:t>
            </a:r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nb-NO" sz="2200" dirty="0" smtClean="0"/>
              <a:t>hvilke </a:t>
            </a:r>
            <a:r>
              <a:rPr lang="nb-NO" sz="2200" dirty="0"/>
              <a:t>elementer fra den utforskende i  sirkelen elevene </a:t>
            </a:r>
            <a:r>
              <a:rPr lang="nb-NO" sz="2200" dirty="0" smtClean="0"/>
              <a:t>gjorde</a:t>
            </a:r>
            <a:endParaRPr lang="en-US" sz="2200" dirty="0"/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</a:pPr>
            <a:endParaRPr lang="nb-NO" sz="2200" dirty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876" y="2458990"/>
            <a:ext cx="3174743" cy="3043825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154240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Mål 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4133462" cy="4180320"/>
          </a:xfrm>
        </p:spPr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nb-NO" sz="2200" dirty="0"/>
              <a:t>Målet med denne modulen er å bli kjent med prinsipper for utforskende arbeidsmåter i naturfag. </a:t>
            </a:r>
            <a:endParaRPr lang="nb-NO" sz="2200" dirty="0" smtClean="0"/>
          </a:p>
          <a:p>
            <a:pPr marL="228600" lvl="1">
              <a:spcBef>
                <a:spcPts val="1000"/>
              </a:spcBef>
            </a:pPr>
            <a:endParaRPr lang="nb-NO" sz="2200" dirty="0"/>
          </a:p>
          <a:p>
            <a:pPr marL="228600" lvl="1">
              <a:spcBef>
                <a:spcPts val="1000"/>
              </a:spcBef>
            </a:pPr>
            <a:r>
              <a:rPr lang="nb-NO" sz="2200" dirty="0" smtClean="0"/>
              <a:t>Den </a:t>
            </a:r>
            <a:r>
              <a:rPr lang="nb-NO" sz="2200" dirty="0"/>
              <a:t>utforskende sirkelen er et didaktisk verktøy man kan bruke for å finne aktiviteter som legger til rette for utforskende arbeidsmåter.  </a:t>
            </a:r>
          </a:p>
          <a:p>
            <a:endParaRPr lang="en-US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384" y="2805830"/>
            <a:ext cx="3174743" cy="3043825"/>
          </a:xfrm>
          <a:prstGeom prst="rect">
            <a:avLst/>
          </a:prstGeom>
          <a:ln w="28575">
            <a:noFill/>
          </a:ln>
        </p:spPr>
      </p:pic>
      <p:sp>
        <p:nvSpPr>
          <p:cNvPr id="10" name="Rounded Rectangular Callout 2"/>
          <p:cNvSpPr/>
          <p:nvPr/>
        </p:nvSpPr>
        <p:spPr>
          <a:xfrm>
            <a:off x="3898505" y="351412"/>
            <a:ext cx="3965609" cy="1097279"/>
          </a:xfrm>
          <a:prstGeom prst="wedgeRoundRectCallout">
            <a:avLst>
              <a:gd name="adj1" fmla="val -75150"/>
              <a:gd name="adj2" fmla="val 310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 smtClean="0"/>
              <a:t>Husker du målet med denne modulen?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22105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Tenk-par-del (12 minutter)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nb-NO" sz="2200" dirty="0"/>
              <a:t>Hvordan kan du bruke den utforskende sirkelen i fremtidig undervisningspraksis?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nb-NO" sz="2200" dirty="0"/>
              <a:t> </a:t>
            </a:r>
          </a:p>
          <a:p>
            <a:r>
              <a:rPr lang="nb-NO" sz="2200" b="1" dirty="0">
                <a:solidFill>
                  <a:schemeClr val="tx2"/>
                </a:solidFill>
              </a:rPr>
              <a:t>Tenk</a:t>
            </a:r>
            <a:r>
              <a:rPr lang="nb-NO" sz="2200" dirty="0"/>
              <a:t> (2 minutter)</a:t>
            </a:r>
          </a:p>
          <a:p>
            <a:r>
              <a:rPr lang="nb-NO" sz="2200" dirty="0"/>
              <a:t>Diskuter i </a:t>
            </a:r>
            <a:r>
              <a:rPr lang="nb-NO" sz="2200" b="1" dirty="0">
                <a:solidFill>
                  <a:schemeClr val="tx2"/>
                </a:solidFill>
              </a:rPr>
              <a:t>par </a:t>
            </a:r>
            <a:r>
              <a:rPr lang="nb-NO" sz="2200" dirty="0"/>
              <a:t>(5 minutter)</a:t>
            </a:r>
          </a:p>
          <a:p>
            <a:r>
              <a:rPr lang="nb-NO" sz="2200" b="1" dirty="0">
                <a:solidFill>
                  <a:schemeClr val="tx2"/>
                </a:solidFill>
              </a:rPr>
              <a:t>Del</a:t>
            </a:r>
            <a:r>
              <a:rPr lang="nb-NO" sz="2200" dirty="0"/>
              <a:t> i plenum (5 minutter)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endParaRPr lang="nb-NO" sz="2200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97444" y="3647420"/>
            <a:ext cx="5645886" cy="1140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Campton Light" charset="0"/>
                <a:cs typeface="Campton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 sz="2200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384" y="2805830"/>
            <a:ext cx="3174743" cy="3043825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210987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8110238" cy="1325563"/>
          </a:xfrm>
        </p:spPr>
        <p:txBody>
          <a:bodyPr>
            <a:normAutofit/>
          </a:bodyPr>
          <a:lstStyle/>
          <a:p>
            <a:r>
              <a:rPr lang="nb-NO" dirty="0"/>
              <a:t>Veien videre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238971" cy="418032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200" dirty="0"/>
              <a:t>Neste modul handler om prinsipper for </a:t>
            </a:r>
            <a:r>
              <a:rPr lang="nb-NO" sz="2200" i="1" dirty="0"/>
              <a:t>utforskende undervisning </a:t>
            </a:r>
            <a:r>
              <a:rPr lang="nb-NO" sz="2200" dirty="0"/>
              <a:t>i naturfag.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200" dirty="0"/>
              <a:t>Modulen introduserer 5E-modellen som et didaktisk verktøy for å planlegge og gjennomføre </a:t>
            </a:r>
            <a:r>
              <a:rPr lang="nb-NO" sz="2200" i="1" dirty="0"/>
              <a:t>utforskende undervisning</a:t>
            </a:r>
            <a:r>
              <a:rPr lang="nb-NO" sz="2200" dirty="0"/>
              <a:t>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nb-NO" sz="2200" dirty="0"/>
              <a:t>Se gjennom Introduksjon og </a:t>
            </a:r>
            <a:r>
              <a:rPr lang="nb-NO" sz="2200" i="1" dirty="0"/>
              <a:t>A – Forarbeid </a:t>
            </a:r>
            <a:r>
              <a:rPr lang="nb-NO" sz="2200" dirty="0"/>
              <a:t>i neste modul. </a:t>
            </a:r>
          </a:p>
        </p:txBody>
      </p:sp>
    </p:spTree>
    <p:extLst>
      <p:ext uri="{BB962C8B-B14F-4D97-AF65-F5344CB8AC3E}">
        <p14:creationId xmlns:p14="http://schemas.microsoft.com/office/powerpoint/2010/main" val="8810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548866" y="1262559"/>
            <a:ext cx="8046268" cy="630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x-none" sz="36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Kilder</a:t>
            </a:r>
            <a:endParaRPr sz="36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Shape 269"/>
          <p:cNvSpPr txBox="1">
            <a:spLocks noGrp="1"/>
          </p:cNvSpPr>
          <p:nvPr>
            <p:ph type="subTitle" idx="1"/>
          </p:nvPr>
        </p:nvSpPr>
        <p:spPr>
          <a:xfrm>
            <a:off x="176463" y="2177221"/>
            <a:ext cx="8791073" cy="3392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indent="-273050" algn="l" defTabSz="311150">
              <a:lnSpc>
                <a:spcPct val="100000"/>
              </a:lnSpc>
              <a:spcBef>
                <a:spcPts val="0"/>
              </a:spcBef>
            </a:pP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Barber, J. (2009). The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Seeds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Science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Roots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Reading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Inquiry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Framework, scienceandliteracy.org.</a:t>
            </a:r>
          </a:p>
          <a:p>
            <a:pPr marL="273050" indent="-273050" algn="l" defTabSz="311150">
              <a:lnSpc>
                <a:spcPct val="100000"/>
              </a:lnSpc>
              <a:spcBef>
                <a:spcPts val="0"/>
              </a:spcBef>
            </a:pP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Bybee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R. W., Taylor, J. A.,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Gardner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A., Van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Scotter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P., Powell, J. C.,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Westbrook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A., &amp; Landes, N. (2006). The BSCS 5E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instructional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model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Origins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effectiveness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Colorado Springs, Co: BSCS, 5, 88-98.</a:t>
            </a:r>
          </a:p>
          <a:p>
            <a:pPr marL="273050" indent="-273050" algn="l" defTabSz="311150">
              <a:lnSpc>
                <a:spcPct val="100000"/>
              </a:lnSpc>
              <a:spcBef>
                <a:spcPts val="0"/>
              </a:spcBef>
            </a:pP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Frøyland, Braathen og Kostøl (2018). Elever på vei mot forståelse – hvordan kan det se ut? . Naturfag 1/2018, s. 86 - 89.</a:t>
            </a:r>
          </a:p>
          <a:p>
            <a:pPr marL="273050" indent="-273050" algn="l" defTabSz="311150">
              <a:lnSpc>
                <a:spcPct val="100000"/>
              </a:lnSpc>
              <a:spcBef>
                <a:spcPts val="0"/>
              </a:spcBef>
            </a:pP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Haug, Mork og Frøyland (2018). Utforskende arbeidsmåter: Fra gjøring til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læringNaturfag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1/2018, s. 90 – 94.</a:t>
            </a:r>
          </a:p>
          <a:p>
            <a:pPr marL="273050" indent="-273050" algn="l" defTabSz="311150">
              <a:lnSpc>
                <a:spcPct val="100000"/>
              </a:lnSpc>
              <a:spcBef>
                <a:spcPts val="0"/>
              </a:spcBef>
            </a:pP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Kirschner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P. A.,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Sweller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J., &amp; Clark, R. E. (2006).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Why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minimal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guidance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during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instruction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does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not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work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An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analysis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failure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constructivist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discovery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problem-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based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experiential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inquiry-based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teaching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Educational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psychologist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41(2), 75-86.</a:t>
            </a:r>
          </a:p>
          <a:p>
            <a:pPr marL="273050" indent="-273050" algn="l" defTabSz="311150">
              <a:lnSpc>
                <a:spcPct val="100000"/>
              </a:lnSpc>
              <a:spcBef>
                <a:spcPts val="0"/>
              </a:spcBef>
            </a:pP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Korsager (2018). Utforskende undervisning og arbeidsmåter – en introduksjon. Naturfag 1/2018, s. 82 – 84.</a:t>
            </a:r>
          </a:p>
          <a:p>
            <a:pPr marL="273050" indent="-273050" algn="l" defTabSz="311150">
              <a:lnSpc>
                <a:spcPct val="100000"/>
              </a:lnSpc>
              <a:spcBef>
                <a:spcPts val="0"/>
              </a:spcBef>
            </a:pP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Minner, D. D.,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Levy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A. J., &amp; Century, J. (2010).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Inquiry‐based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science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instruction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is it and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does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it matter?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from a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synthesis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years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1984 to 2002. Journal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science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teaching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47(4), 474-496.</a:t>
            </a:r>
          </a:p>
          <a:p>
            <a:pPr marL="273050" indent="-273050" algn="l" defTabSz="311150">
              <a:lnSpc>
                <a:spcPct val="100000"/>
              </a:lnSpc>
              <a:spcBef>
                <a:spcPts val="0"/>
              </a:spcBef>
            </a:pP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National Research </a:t>
            </a:r>
            <a:r>
              <a:rPr lang="nb-NO" sz="1150" dirty="0" smtClean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Council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150" dirty="0" smtClean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2000).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Inquiry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national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science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standards: A guide for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teaching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learning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National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Academies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Press.</a:t>
            </a:r>
          </a:p>
          <a:p>
            <a:pPr marL="273050" indent="-273050" algn="l" defTabSz="311150">
              <a:lnSpc>
                <a:spcPct val="100000"/>
              </a:lnSpc>
              <a:spcBef>
                <a:spcPts val="0"/>
              </a:spcBef>
            </a:pP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Nilsen &amp; Frøyland, 2016 Undervisning i naturfag i Bergem, O. K., Kaarstein, H., &amp; Nilsen, T. (2016). Vi kan lykkes i realfag-Resultater og analyser fra TIMSS 2015. Universitetsforlaget.</a:t>
            </a:r>
          </a:p>
          <a:p>
            <a:pPr marL="273050" indent="-273050" algn="l" defTabSz="311150">
              <a:lnSpc>
                <a:spcPct val="100000"/>
              </a:lnSpc>
              <a:spcBef>
                <a:spcPts val="0"/>
              </a:spcBef>
            </a:pP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Pellegrino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J. W., Wilson, M.,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Koenig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J. og Beatty, A. (Eds.) (2014).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Developing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assessments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next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generation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science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standards. National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Academies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Press.</a:t>
            </a:r>
          </a:p>
          <a:p>
            <a:pPr marL="273050" indent="-273050" algn="l" defTabSz="311150">
              <a:lnSpc>
                <a:spcPct val="100000"/>
              </a:lnSpc>
              <a:spcBef>
                <a:spcPts val="0"/>
              </a:spcBef>
            </a:pP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Ritchhart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R., Church, M. &amp; Morrison, K. (2011).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Making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Thinking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Visible: How to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Promote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Engagement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Understanding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and Independence for All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Learners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Jossey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-Bass.</a:t>
            </a:r>
          </a:p>
          <a:p>
            <a:pPr marL="273050" indent="-273050" algn="l" defTabSz="311150">
              <a:lnSpc>
                <a:spcPct val="100000"/>
              </a:lnSpc>
              <a:spcBef>
                <a:spcPts val="0"/>
              </a:spcBef>
            </a:pP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Schwartz, R. S.,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Lederman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N. G., &amp; Crawford, B. A. (2004).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Developing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views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nature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science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in an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authentic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context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An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explicit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approach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bridging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gap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nature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science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scientific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inquiry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Science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150" dirty="0" err="1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88(4), 610-645.</a:t>
            </a:r>
          </a:p>
          <a:p>
            <a:pPr marL="273050" indent="-273050" algn="l" defTabSz="311150">
              <a:lnSpc>
                <a:spcPct val="100000"/>
              </a:lnSpc>
              <a:spcBef>
                <a:spcPts val="0"/>
              </a:spcBef>
            </a:pPr>
            <a:r>
              <a:rPr lang="nb-NO" sz="1150" dirty="0" smtClean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www.udir.no</a:t>
            </a:r>
            <a:r>
              <a:rPr lang="nb-NO" sz="1150" dirty="0" smtClean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Forklaring av verb i læreplanen i naturfag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nb-NO" sz="1150" dirty="0" smtClean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www.udir.no/lk20/nat01-04</a:t>
            </a:r>
            <a:endParaRPr lang="nb-NO" sz="1150" dirty="0" smtClean="0">
              <a:solidFill>
                <a:srgbClr val="222222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50" indent="-273050" algn="l" defTabSz="311150">
              <a:lnSpc>
                <a:spcPct val="100000"/>
              </a:lnSpc>
              <a:spcBef>
                <a:spcPts val="0"/>
              </a:spcBef>
            </a:pPr>
            <a:r>
              <a:rPr lang="nb-NO" sz="1150" dirty="0" smtClean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Ødegaard</a:t>
            </a:r>
            <a:r>
              <a:rPr lang="nb-NO" sz="1150" dirty="0">
                <a:solidFill>
                  <a:srgbClr val="222222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M., Haug, B., Mork, S., Sørvik, G. (2016). På forskerføtter i naturfag. Oslo: Universitetsforlaget.</a:t>
            </a:r>
          </a:p>
        </p:txBody>
      </p:sp>
    </p:spTree>
    <p:extLst>
      <p:ext uri="{BB962C8B-B14F-4D97-AF65-F5344CB8AC3E}">
        <p14:creationId xmlns:p14="http://schemas.microsoft.com/office/powerpoint/2010/main" val="408315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Arbeid i grupper på </a:t>
            </a:r>
            <a:r>
              <a:rPr lang="nb-NO" dirty="0" smtClean="0"/>
              <a:t>tre–fire </a:t>
            </a:r>
            <a:r>
              <a:rPr lang="nb-NO" dirty="0"/>
              <a:t>personer (10 minutter)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Ta frem stikkordene fra forarbeidet. </a:t>
            </a:r>
          </a:p>
          <a:p>
            <a:r>
              <a:rPr lang="nb-NO" sz="2200" dirty="0"/>
              <a:t>Se på </a:t>
            </a:r>
            <a:r>
              <a:rPr lang="nb-NO" sz="2200" dirty="0" smtClean="0"/>
              <a:t>grubletegninga </a:t>
            </a:r>
            <a:r>
              <a:rPr lang="nb-NO" sz="2200" dirty="0"/>
              <a:t>på neste side </a:t>
            </a:r>
            <a:r>
              <a:rPr lang="nb-NO" sz="2200" dirty="0" smtClean="0"/>
              <a:t>og diskuter</a:t>
            </a:r>
            <a:r>
              <a:rPr lang="nb-NO" sz="2200" dirty="0"/>
              <a:t>: Hva dere legger i </a:t>
            </a:r>
            <a:r>
              <a:rPr lang="nb-NO" sz="2200" i="1" dirty="0"/>
              <a:t>å </a:t>
            </a:r>
            <a:r>
              <a:rPr lang="nb-NO" sz="2200" i="1" dirty="0" smtClean="0"/>
              <a:t>utforske?</a:t>
            </a:r>
            <a:endParaRPr lang="nb-NO" sz="2200" i="1" dirty="0"/>
          </a:p>
          <a:p>
            <a:r>
              <a:rPr lang="nb-NO" sz="2200" dirty="0"/>
              <a:t>Er dere enige med noen av personene på </a:t>
            </a:r>
            <a:r>
              <a:rPr lang="nb-NO" sz="2200" dirty="0" smtClean="0"/>
              <a:t>grubletegninga</a:t>
            </a:r>
            <a:r>
              <a:rPr lang="nb-NO" sz="2200" i="1" dirty="0" smtClean="0"/>
              <a:t>? </a:t>
            </a:r>
            <a:endParaRPr lang="nb-NO" sz="2200" i="1" dirty="0"/>
          </a:p>
          <a:p>
            <a:pPr marL="0" indent="0">
              <a:buNone/>
            </a:pPr>
            <a:endParaRPr lang="nb-NO" sz="2200" dirty="0"/>
          </a:p>
          <a:p>
            <a:endParaRPr lang="nb-NO" sz="2200" dirty="0"/>
          </a:p>
          <a:p>
            <a:pPr marL="0" indent="0">
              <a:buNone/>
            </a:pP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36113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lassholder for innhold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22" t="9765"/>
          <a:stretch/>
        </p:blipFill>
        <p:spPr>
          <a:xfrm>
            <a:off x="0" y="3548339"/>
            <a:ext cx="9144000" cy="2449581"/>
          </a:xfrm>
          <a:prstGeom prst="rect">
            <a:avLst/>
          </a:prstGeom>
        </p:spPr>
      </p:pic>
      <p:pic>
        <p:nvPicPr>
          <p:cNvPr id="21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/>
          <a:stretch/>
        </p:blipFill>
        <p:spPr>
          <a:xfrm>
            <a:off x="2625436" y="3551169"/>
            <a:ext cx="4341548" cy="2449581"/>
          </a:xfrm>
        </p:spPr>
      </p:pic>
      <p:sp>
        <p:nvSpPr>
          <p:cNvPr id="22" name="Bildeforklaring formet som et avrundet rektangel 17"/>
          <p:cNvSpPr/>
          <p:nvPr/>
        </p:nvSpPr>
        <p:spPr>
          <a:xfrm>
            <a:off x="808635" y="3374995"/>
            <a:ext cx="1668312" cy="970271"/>
          </a:xfrm>
          <a:prstGeom prst="wedgeRoundRectCallout">
            <a:avLst>
              <a:gd name="adj1" fmla="val 75860"/>
              <a:gd name="adj2" fmla="val 4455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dirty="0">
                <a:solidFill>
                  <a:schemeClr val="tx1"/>
                </a:solidFill>
              </a:rPr>
              <a:t>Å utforske betyr at elevene skal finne ut av noe.</a:t>
            </a:r>
          </a:p>
        </p:txBody>
      </p:sp>
      <p:sp>
        <p:nvSpPr>
          <p:cNvPr id="23" name="Bildeforklaring formet som et avrundet rektangel 4"/>
          <p:cNvSpPr/>
          <p:nvPr/>
        </p:nvSpPr>
        <p:spPr>
          <a:xfrm>
            <a:off x="1080655" y="2024844"/>
            <a:ext cx="2411225" cy="970271"/>
          </a:xfrm>
          <a:prstGeom prst="wedgeRoundRectCallout">
            <a:avLst>
              <a:gd name="adj1" fmla="val 59549"/>
              <a:gd name="adj2" fmla="val 12031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dirty="0">
                <a:solidFill>
                  <a:schemeClr val="tx1"/>
                </a:solidFill>
              </a:rPr>
              <a:t>Jeg tenker at det er det samme som å gjøre noe praktisk eller </a:t>
            </a:r>
            <a:r>
              <a:rPr lang="nb-NO" sz="1350" dirty="0" smtClean="0">
                <a:solidFill>
                  <a:schemeClr val="tx1"/>
                </a:solidFill>
              </a:rPr>
              <a:t>å gjøre </a:t>
            </a:r>
            <a:r>
              <a:rPr lang="nb-NO" sz="1350" dirty="0">
                <a:solidFill>
                  <a:schemeClr val="tx1"/>
                </a:solidFill>
              </a:rPr>
              <a:t>eksperimenter.</a:t>
            </a:r>
          </a:p>
        </p:txBody>
      </p:sp>
      <p:sp>
        <p:nvSpPr>
          <p:cNvPr id="24" name="Bildeforklaring formet som et avrundet rektangel 6"/>
          <p:cNvSpPr/>
          <p:nvPr/>
        </p:nvSpPr>
        <p:spPr>
          <a:xfrm>
            <a:off x="4718722" y="1950713"/>
            <a:ext cx="3001919" cy="952946"/>
          </a:xfrm>
          <a:prstGeom prst="wedgeRoundRectCallout">
            <a:avLst>
              <a:gd name="adj1" fmla="val -23105"/>
              <a:gd name="adj2" fmla="val 9718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>
                <a:solidFill>
                  <a:schemeClr val="tx1"/>
                </a:solidFill>
              </a:rPr>
              <a:t>Å utforske betyr at elevene får en åpen oppgave som de kan løse på egen hånd, dette kan ofte ta lang tid.</a:t>
            </a:r>
          </a:p>
        </p:txBody>
      </p:sp>
      <p:sp>
        <p:nvSpPr>
          <p:cNvPr id="25" name="Bildeforklaring formet som et avrundet rektangel 14"/>
          <p:cNvSpPr/>
          <p:nvPr/>
        </p:nvSpPr>
        <p:spPr>
          <a:xfrm>
            <a:off x="6602081" y="3253513"/>
            <a:ext cx="2237121" cy="1022480"/>
          </a:xfrm>
          <a:prstGeom prst="wedgeRoundRectCallout">
            <a:avLst>
              <a:gd name="adj1" fmla="val -68089"/>
              <a:gd name="adj2" fmla="val 3615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>
                <a:solidFill>
                  <a:schemeClr val="tx1"/>
                </a:solidFill>
              </a:rPr>
              <a:t>For at det skal være utforskende, må elevene reflektere underveis, noe som fører til dybdelæring. </a:t>
            </a:r>
            <a:endParaRPr lang="nb-NO" sz="1350" dirty="0">
              <a:solidFill>
                <a:schemeClr val="tx1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263474" y="559652"/>
            <a:ext cx="5457167" cy="994172"/>
          </a:xfrm>
        </p:spPr>
        <p:txBody>
          <a:bodyPr>
            <a:noAutofit/>
          </a:bodyPr>
          <a:lstStyle/>
          <a:p>
            <a:r>
              <a:rPr lang="nb-NO" dirty="0" smtClean="0"/>
              <a:t>Hva betyr det å </a:t>
            </a:r>
            <a:r>
              <a:rPr lang="nb-NO" i="1" dirty="0" smtClean="0"/>
              <a:t>utforske</a:t>
            </a:r>
            <a:r>
              <a:rPr lang="nb-NO" dirty="0" smtClean="0"/>
              <a:t>? </a:t>
            </a:r>
            <a:endParaRPr lang="nb-NO" dirty="0"/>
          </a:p>
        </p:txBody>
      </p:sp>
      <p:sp>
        <p:nvSpPr>
          <p:cNvPr id="15" name="Rektangel 14"/>
          <p:cNvSpPr/>
          <p:nvPr/>
        </p:nvSpPr>
        <p:spPr>
          <a:xfrm>
            <a:off x="2481170" y="5975682"/>
            <a:ext cx="4360949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nb-NO" sz="2800" dirty="0"/>
              <a:t>Hva mener du?</a:t>
            </a:r>
          </a:p>
        </p:txBody>
      </p:sp>
    </p:spTree>
    <p:extLst>
      <p:ext uri="{BB962C8B-B14F-4D97-AF65-F5344CB8AC3E}">
        <p14:creationId xmlns:p14="http://schemas.microsoft.com/office/powerpoint/2010/main" val="420162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dirty="0" smtClean="0"/>
              <a:t>Aktivitet 1:</a:t>
            </a:r>
            <a:r>
              <a:rPr lang="nn-NO" dirty="0"/>
              <a:t/>
            </a:r>
            <a:br>
              <a:rPr lang="nn-NO" dirty="0"/>
            </a:br>
            <a:r>
              <a:rPr lang="nn-NO" dirty="0"/>
              <a:t>Å utforske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n-NO" dirty="0" smtClean="0"/>
              <a:t>15 </a:t>
            </a:r>
            <a:r>
              <a:rPr lang="nn-NO" dirty="0" err="1"/>
              <a:t>minutter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3177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Jobb i par (2 </a:t>
            </a:r>
            <a:r>
              <a:rPr lang="nn-NO" dirty="0" err="1" smtClean="0"/>
              <a:t>minutter</a:t>
            </a:r>
            <a:r>
              <a:rPr lang="nn-NO" dirty="0" smtClean="0"/>
              <a:t>)</a:t>
            </a:r>
            <a:endParaRPr lang="nb-NO" dirty="0"/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>
          <a:xfrm>
            <a:off x="520859" y="2210765"/>
            <a:ext cx="4166499" cy="3055716"/>
          </a:xfrm>
        </p:spPr>
        <p:txBody>
          <a:bodyPr>
            <a:noAutofit/>
          </a:bodyPr>
          <a:lstStyle/>
          <a:p>
            <a:r>
              <a:rPr lang="nb-NO" sz="2200" dirty="0"/>
              <a:t>Legg et </a:t>
            </a:r>
            <a:r>
              <a:rPr lang="nb-NO" sz="2200" dirty="0" err="1"/>
              <a:t>mellomleggspapir</a:t>
            </a:r>
            <a:r>
              <a:rPr lang="nb-NO" sz="2200" dirty="0"/>
              <a:t> i hånda.</a:t>
            </a:r>
          </a:p>
          <a:p>
            <a:r>
              <a:rPr lang="nb-NO" sz="2200" dirty="0" smtClean="0"/>
              <a:t>Observer. </a:t>
            </a:r>
            <a:endParaRPr lang="nb-NO" sz="2200" dirty="0"/>
          </a:p>
          <a:p>
            <a:r>
              <a:rPr lang="nb-NO" sz="2200" dirty="0"/>
              <a:t>Beskriv </a:t>
            </a:r>
            <a:r>
              <a:rPr lang="nb-NO" sz="2200" b="1" dirty="0"/>
              <a:t>hva</a:t>
            </a:r>
            <a:r>
              <a:rPr lang="nb-NO" sz="2200" dirty="0"/>
              <a:t> som skjer til sidemannen.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59" y="2344270"/>
            <a:ext cx="4125359" cy="251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2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chemeClr val="tx2"/>
                </a:solidFill>
              </a:rPr>
              <a:t>Diskuter i </a:t>
            </a:r>
            <a:r>
              <a:rPr lang="nb-NO" dirty="0" smtClean="0">
                <a:solidFill>
                  <a:schemeClr val="tx2"/>
                </a:solidFill>
              </a:rPr>
              <a:t>grupper</a:t>
            </a:r>
            <a:r>
              <a:rPr lang="nb-NO" dirty="0">
                <a:solidFill>
                  <a:schemeClr val="tx2"/>
                </a:solidFill>
              </a:rPr>
              <a:t/>
            </a:r>
            <a:br>
              <a:rPr lang="nb-NO" dirty="0">
                <a:solidFill>
                  <a:schemeClr val="tx2"/>
                </a:solidFill>
              </a:rPr>
            </a:br>
            <a:r>
              <a:rPr lang="nb-NO" dirty="0">
                <a:solidFill>
                  <a:schemeClr val="tx2"/>
                </a:solidFill>
              </a:rPr>
              <a:t>(5 minutter)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885" y="3391382"/>
            <a:ext cx="3993464" cy="2281698"/>
          </a:xfrm>
          <a:prstGeom prst="rect">
            <a:avLst/>
          </a:prstGeom>
        </p:spPr>
      </p:pic>
      <p:sp>
        <p:nvSpPr>
          <p:cNvPr id="9" name="Plassholder for innhold 8"/>
          <p:cNvSpPr>
            <a:spLocks noGrp="1"/>
          </p:cNvSpPr>
          <p:nvPr>
            <p:ph sz="half" idx="1"/>
          </p:nvPr>
        </p:nvSpPr>
        <p:spPr>
          <a:xfrm>
            <a:off x="439838" y="1825626"/>
            <a:ext cx="4182561" cy="411797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b-NO" sz="2200" dirty="0"/>
              <a:t>Hvorfor krøller papiret seg (kanskje ikke hos alle)?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b-NO" sz="2200" dirty="0"/>
              <a:t>Hvordan kan vi finne ut hvilken forklaring som er best?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nb-NO" sz="22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nb-NO" sz="2200" dirty="0"/>
              <a:t>Undersøk forklaringene deres dersom det er mulig.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nb-NO" sz="22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nb-NO" sz="22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nb-NO" sz="22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nb-NO" sz="2200" dirty="0"/>
          </a:p>
        </p:txBody>
      </p:sp>
      <p:sp>
        <p:nvSpPr>
          <p:cNvPr id="6" name="Bildeforklaring formet som et avrundet rektangel 5"/>
          <p:cNvSpPr/>
          <p:nvPr/>
        </p:nvSpPr>
        <p:spPr>
          <a:xfrm>
            <a:off x="6339765" y="1320755"/>
            <a:ext cx="2428583" cy="1679331"/>
          </a:xfrm>
          <a:prstGeom prst="wedgeRoundRectCallout">
            <a:avLst>
              <a:gd name="adj1" fmla="val -37518"/>
              <a:gd name="adj2" fmla="val 925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Kanskje noen kjenner igjen dette fra matpakka?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1552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Realfagsløyper">
      <a:dk1>
        <a:srgbClr val="333333"/>
      </a:dk1>
      <a:lt1>
        <a:srgbClr val="FFFFFF"/>
      </a:lt1>
      <a:dk2>
        <a:srgbClr val="268183"/>
      </a:dk2>
      <a:lt2>
        <a:srgbClr val="E7E6E6"/>
      </a:lt2>
      <a:accent1>
        <a:srgbClr val="037F83"/>
      </a:accent1>
      <a:accent2>
        <a:srgbClr val="18B3B7"/>
      </a:accent2>
      <a:accent3>
        <a:srgbClr val="FDB90C"/>
      </a:accent3>
      <a:accent4>
        <a:srgbClr val="D3EEEE"/>
      </a:accent4>
      <a:accent5>
        <a:srgbClr val="268183"/>
      </a:accent5>
      <a:accent6>
        <a:srgbClr val="E25143"/>
      </a:accent6>
      <a:hlink>
        <a:srgbClr val="037F83"/>
      </a:hlink>
      <a:folHlink>
        <a:srgbClr val="037F83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9" id="{4C339673-3458-D54E-BAD1-9F5EA0A7244E}" vid="{3DC8B92C-5C4A-6D4A-AA28-A98CFDCD97D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Realfagsløyper</Template>
  <TotalTime>15268</TotalTime>
  <Words>2676</Words>
  <Application>Microsoft Office PowerPoint</Application>
  <PresentationFormat>Skjermfremvisning (4:3)</PresentationFormat>
  <Paragraphs>288</Paragraphs>
  <Slides>45</Slides>
  <Notes>35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45</vt:i4>
      </vt:variant>
    </vt:vector>
  </HeadingPairs>
  <TitlesOfParts>
    <vt:vector size="52" baseType="lpstr">
      <vt:lpstr>Arial</vt:lpstr>
      <vt:lpstr>Calibri</vt:lpstr>
      <vt:lpstr>Campton Book</vt:lpstr>
      <vt:lpstr>Campton Light</vt:lpstr>
      <vt:lpstr>Campton Medium</vt:lpstr>
      <vt:lpstr>Times New Roman</vt:lpstr>
      <vt:lpstr>Office-tema</vt:lpstr>
      <vt:lpstr>Utforskende arbeidsmåter  B – Samarbeid</vt:lpstr>
      <vt:lpstr>Mål</vt:lpstr>
      <vt:lpstr>Tidsplan for denne økta</vt:lpstr>
      <vt:lpstr>Oppsummer forarbeidet i grupper</vt:lpstr>
      <vt:lpstr>Arbeid i grupper på tre–fire personer (10 minutter)</vt:lpstr>
      <vt:lpstr>Hva betyr det å utforske? </vt:lpstr>
      <vt:lpstr>Aktivitet 1: Å utforske</vt:lpstr>
      <vt:lpstr>Jobb i par (2 minutter)</vt:lpstr>
      <vt:lpstr>Diskuter i grupper (5 minutter)</vt:lpstr>
      <vt:lpstr>Del i plenum (5 minutter)</vt:lpstr>
      <vt:lpstr>Forklaring</vt:lpstr>
      <vt:lpstr>Faglig påfyll «Å utforske» </vt:lpstr>
      <vt:lpstr>Å utforske</vt:lpstr>
      <vt:lpstr>Å utforske i læreplanen</vt:lpstr>
      <vt:lpstr>Utforskende arbeidsmåter i naturfag </vt:lpstr>
      <vt:lpstr>Par-del (10 minutter)</vt:lpstr>
      <vt:lpstr>Utforskende arbeidsmåter og dybdelæring</vt:lpstr>
      <vt:lpstr>Utforskende arbeidsmåter </vt:lpstr>
      <vt:lpstr>Vi kan tilrettelegge for dybdelæring ved å gi elevene mulighet til å…</vt:lpstr>
      <vt:lpstr>Utforskende arbeidsmåter og dybdelæring</vt:lpstr>
      <vt:lpstr>Aktivitet 2: Å utforske ved hjelp av tekst</vt:lpstr>
      <vt:lpstr>Utforskende arbeid er mer enn praktisk arbeid </vt:lpstr>
      <vt:lpstr>Utforskende arbeid ved hjelp av tekster</vt:lpstr>
      <vt:lpstr>Individuelt – før lesing (4 minutter)</vt:lpstr>
      <vt:lpstr>Jobb i par (10 minutter)</vt:lpstr>
      <vt:lpstr>Jobb i par (10 minutter)</vt:lpstr>
      <vt:lpstr>PowerPoint-presentasjon</vt:lpstr>
      <vt:lpstr>Diskuter i par (5 minutter)</vt:lpstr>
      <vt:lpstr>Oppsummering </vt:lpstr>
      <vt:lpstr>Utforskende arbeidsmåter</vt:lpstr>
      <vt:lpstr>Ulike veier eller ulike mål</vt:lpstr>
      <vt:lpstr>Jobb i par (2 minutter)</vt:lpstr>
      <vt:lpstr>Forbered utprøving</vt:lpstr>
      <vt:lpstr>Analyser ei undervisningsøkt</vt:lpstr>
      <vt:lpstr> Utforskende arbeidsmåter   D – Etterarbeid</vt:lpstr>
      <vt:lpstr>Mål</vt:lpstr>
      <vt:lpstr>Tidsplan for denne økta</vt:lpstr>
      <vt:lpstr>Del i grupper (10 minutter)</vt:lpstr>
      <vt:lpstr>Diskuter i grupper (5 minutter)</vt:lpstr>
      <vt:lpstr>Forbered deling i plenum (5 minutter)</vt:lpstr>
      <vt:lpstr>Oppsummer i plenum (10 minutter)</vt:lpstr>
      <vt:lpstr>Mål </vt:lpstr>
      <vt:lpstr>Tenk-par-del (12 minutter)</vt:lpstr>
      <vt:lpstr>Veien videre</vt:lpstr>
      <vt:lpstr>Kilder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Realfagsløyper 2017</dc:title>
  <dc:creator>Hilde Osmo Reindal</dc:creator>
  <cp:lastModifiedBy>Aud Ragnhild V K Skår</cp:lastModifiedBy>
  <cp:revision>358</cp:revision>
  <cp:lastPrinted>2017-08-18T08:10:09Z</cp:lastPrinted>
  <dcterms:created xsi:type="dcterms:W3CDTF">2017-08-11T05:42:55Z</dcterms:created>
  <dcterms:modified xsi:type="dcterms:W3CDTF">2020-07-27T14:02:17Z</dcterms:modified>
</cp:coreProperties>
</file>