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88" r:id="rId2"/>
    <p:sldId id="446" r:id="rId3"/>
    <p:sldId id="414" r:id="rId4"/>
    <p:sldId id="393" r:id="rId5"/>
    <p:sldId id="437" r:id="rId6"/>
    <p:sldId id="439" r:id="rId7"/>
    <p:sldId id="449" r:id="rId8"/>
    <p:sldId id="440" r:id="rId9"/>
    <p:sldId id="433" r:id="rId10"/>
    <p:sldId id="428" r:id="rId11"/>
    <p:sldId id="408" r:id="rId12"/>
    <p:sldId id="422" r:id="rId13"/>
    <p:sldId id="424" r:id="rId14"/>
    <p:sldId id="432" r:id="rId15"/>
    <p:sldId id="425" r:id="rId16"/>
    <p:sldId id="415" r:id="rId17"/>
    <p:sldId id="448" r:id="rId18"/>
    <p:sldId id="417" r:id="rId19"/>
    <p:sldId id="450" r:id="rId20"/>
    <p:sldId id="454" r:id="rId21"/>
    <p:sldId id="452" r:id="rId22"/>
    <p:sldId id="453" r:id="rId23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037F83"/>
    <a:srgbClr val="D4EEEE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1" autoAdjust="0"/>
    <p:restoredTop sz="90418" autoAdjust="0"/>
  </p:normalViewPr>
  <p:slideViewPr>
    <p:cSldViewPr snapToGrid="0" snapToObjects="1">
      <p:cViewPr varScale="1">
        <p:scale>
          <a:sx n="97" d="100"/>
          <a:sy n="97" d="100"/>
        </p:scale>
        <p:origin x="13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27.08.2020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27.08.2020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9605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1655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3981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8404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576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0956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7233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2956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4167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292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05CEA3C-08EC-4949-BF01-138334FF0E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28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883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/>
          <a:lstStyle>
            <a:lvl1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/>
          <a:lstStyle>
            <a:lvl1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/>
          <a:lstStyle/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8" r:id="rId4"/>
    <p:sldLayoutId id="2147483666" r:id="rId5"/>
    <p:sldLayoutId id="2147483652" r:id="rId6"/>
    <p:sldLayoutId id="2147483657" r:id="rId7"/>
    <p:sldLayoutId id="2147483662" r:id="rId8"/>
    <p:sldLayoutId id="2147483658" r:id="rId9"/>
    <p:sldLayoutId id="2147483663" r:id="rId10"/>
    <p:sldLayoutId id="2147483654" r:id="rId11"/>
    <p:sldLayoutId id="2147483655" r:id="rId12"/>
    <p:sldLayoutId id="2147483661" r:id="rId13"/>
    <p:sldLayoutId id="2147483669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realfagsloyper.no/ungdomstrinn/vurdering-og-tilpasset-opplaering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42900" y="2645525"/>
            <a:ext cx="8530936" cy="17248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b-NO" sz="4800" dirty="0" smtClean="0"/>
              <a:t>La elevene løse oppdraget</a:t>
            </a:r>
            <a:br>
              <a:rPr lang="nb-NO" sz="4800" dirty="0" smtClean="0"/>
            </a:br>
            <a:r>
              <a:rPr lang="nb-NO" sz="3200" dirty="0" smtClean="0"/>
              <a:t>B – Samarbeid</a:t>
            </a:r>
            <a:endParaRPr lang="nb-NO" sz="4800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849936"/>
            <a:ext cx="5280434" cy="442989"/>
          </a:xfrm>
        </p:spPr>
        <p:txBody>
          <a:bodyPr/>
          <a:lstStyle/>
          <a:p>
            <a:r>
              <a:rPr lang="nb-NO" dirty="0"/>
              <a:t>Modul </a:t>
            </a:r>
            <a:r>
              <a:rPr lang="nb-NO" dirty="0" smtClean="0"/>
              <a:t>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202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 i plenum (10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7" y="1825625"/>
            <a:ext cx="7642955" cy="41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Hver gruppe </a:t>
            </a:r>
            <a:r>
              <a:rPr lang="nb-NO" sz="2200" dirty="0"/>
              <a:t>presenterer </a:t>
            </a:r>
            <a:r>
              <a:rPr lang="nb-NO" sz="2200" dirty="0" smtClean="0"/>
              <a:t>én aktivitet:</a:t>
            </a:r>
          </a:p>
          <a:p>
            <a:r>
              <a:rPr lang="nb-NO" sz="2200" dirty="0" smtClean="0"/>
              <a:t>Hvilken kunnskap eller ferdighet tok dere utgangspunkt i?</a:t>
            </a:r>
          </a:p>
          <a:p>
            <a:r>
              <a:rPr lang="nb-NO" sz="2200" dirty="0" smtClean="0"/>
              <a:t>Hvilken aktivitet kan elevene utføre for å tilegne seg kunnskapen eller ferdigheten? </a:t>
            </a:r>
          </a:p>
          <a:p>
            <a:r>
              <a:rPr lang="nb-NO" sz="2200" dirty="0" smtClean="0"/>
              <a:t>Hvordan kan aktiviteten gjennomføres? Hvorfor?</a:t>
            </a:r>
          </a:p>
          <a:p>
            <a:r>
              <a:rPr lang="nb-NO" sz="2200" dirty="0" smtClean="0"/>
              <a:t>Når i undervisningsforløpet bør aktiviteten gjennomføres?</a:t>
            </a:r>
          </a:p>
        </p:txBody>
      </p:sp>
      <p:pic>
        <p:nvPicPr>
          <p:cNvPr id="4" name="Picture 2" descr="Tilbakemeldinger, Bekref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345" y="4534979"/>
            <a:ext cx="3249637" cy="216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5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</a:t>
            </a:r>
            <a:r>
              <a:rPr lang="nb-NO" dirty="0" smtClean="0"/>
              <a:t>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21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Ta fram ditt eget planleggingsark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sz="2200" dirty="0" smtClean="0"/>
          </a:p>
          <a:p>
            <a:r>
              <a:rPr lang="nb-NO" sz="2200" dirty="0" smtClean="0"/>
              <a:t>Se neste side.</a:t>
            </a:r>
            <a:endParaRPr lang="nb-NO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39" y="1690689"/>
            <a:ext cx="5296262" cy="34215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ounded Rectangle 4"/>
          <p:cNvSpPr/>
          <p:nvPr/>
        </p:nvSpPr>
        <p:spPr>
          <a:xfrm>
            <a:off x="4389845" y="1652981"/>
            <a:ext cx="1821009" cy="3520800"/>
          </a:xfrm>
          <a:prstGeom prst="round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485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Planlegg aktiviteter som setter elevene i stand til å løse oppdraget</a:t>
            </a:r>
            <a:endParaRPr lang="nb-NO" sz="5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7" y="1825625"/>
            <a:ext cx="7659787" cy="418032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nb-NO" sz="2200" dirty="0" smtClean="0"/>
              <a:t>Planlegg aktivitetene i undervisningsopplegget. Husk:</a:t>
            </a:r>
            <a:endParaRPr lang="nb-NO" sz="800" dirty="0" smtClean="0"/>
          </a:p>
          <a:p>
            <a:r>
              <a:rPr lang="nb-NO" sz="2200" dirty="0" smtClean="0"/>
              <a:t>Aktivitetene må planlegges med utgangspunkt i kunnskapene og ferdighetene elevene </a:t>
            </a:r>
            <a:r>
              <a:rPr lang="nb-NO" sz="2200" dirty="0"/>
              <a:t>trenger for </a:t>
            </a:r>
            <a:r>
              <a:rPr lang="nb-NO" sz="2200" dirty="0" smtClean="0"/>
              <a:t>å </a:t>
            </a:r>
            <a:r>
              <a:rPr lang="nb-NO" sz="2200" dirty="0"/>
              <a:t>løse oppdraget (modul </a:t>
            </a:r>
            <a:r>
              <a:rPr lang="nb-NO" sz="2200" dirty="0" smtClean="0"/>
              <a:t>2).</a:t>
            </a:r>
          </a:p>
          <a:p>
            <a:r>
              <a:rPr lang="nb-NO" sz="2200" dirty="0" smtClean="0"/>
              <a:t>Tenk gjennom:</a:t>
            </a:r>
          </a:p>
          <a:p>
            <a:pPr lvl="1"/>
            <a:r>
              <a:rPr lang="nb-NO" sz="2000" dirty="0" smtClean="0"/>
              <a:t>Hvordan skal aktivitetene gjennomføres for å bygge elevenes forståelse, og hvordan skal du få oversikt over elevenes læring underveis?</a:t>
            </a:r>
          </a:p>
          <a:p>
            <a:pPr lvl="1"/>
            <a:r>
              <a:rPr lang="nb-NO" sz="2000" dirty="0"/>
              <a:t>H</a:t>
            </a:r>
            <a:r>
              <a:rPr lang="nb-NO" sz="2000" dirty="0" smtClean="0"/>
              <a:t>vilke aktiviteter er hensiktsmessige </a:t>
            </a:r>
            <a:r>
              <a:rPr lang="nb-NO" sz="2000" dirty="0"/>
              <a:t>å gjennomføre i klasserommet og hvilke </a:t>
            </a:r>
            <a:r>
              <a:rPr lang="nb-NO" sz="2000" dirty="0" smtClean="0"/>
              <a:t>aktiviteter bør </a:t>
            </a:r>
            <a:r>
              <a:rPr lang="nb-NO" sz="2000" dirty="0"/>
              <a:t>gjøres på </a:t>
            </a:r>
            <a:r>
              <a:rPr lang="nb-NO" sz="2000" dirty="0" smtClean="0"/>
              <a:t>andre læringsarenaer?</a:t>
            </a:r>
          </a:p>
          <a:p>
            <a:pPr lvl="1"/>
            <a:r>
              <a:rPr lang="nb-NO" sz="2000" dirty="0"/>
              <a:t>I</a:t>
            </a:r>
            <a:r>
              <a:rPr lang="nb-NO" sz="2000" dirty="0" smtClean="0"/>
              <a:t> hvilken fase bør de ulike aktivitetene gjennomføres?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86214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Planlegg gjennomføring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</a:t>
            </a:r>
            <a:r>
              <a:rPr lang="nb-NO" dirty="0" smtClean="0"/>
              <a:t>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69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400" dirty="0" smtClean="0"/>
              <a:t>Planlegg gjennomføringa av oppleggene</a:t>
            </a:r>
            <a:endParaRPr lang="nb-NO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2200" dirty="0" smtClean="0"/>
              <a:t>Diskuter når dere skal gjennomføre de ulike oppleggene dere har planlagt.</a:t>
            </a:r>
            <a:br>
              <a:rPr lang="nb-NO" sz="2200" dirty="0" smtClean="0"/>
            </a:br>
            <a:endParaRPr lang="nb-NO" sz="800" dirty="0" smtClean="0"/>
          </a:p>
          <a:p>
            <a:pPr marL="457200" lvl="1" indent="0">
              <a:buNone/>
            </a:pPr>
            <a:r>
              <a:rPr lang="nb-NO" sz="2200" dirty="0" smtClean="0"/>
              <a:t>Etter at dere har gjennomført oppleggene skal dere møtes til ei ny samling </a:t>
            </a:r>
            <a:r>
              <a:rPr lang="nb-NO" sz="2200" i="1" dirty="0"/>
              <a:t>D – Etterarbeid </a:t>
            </a:r>
            <a:r>
              <a:rPr lang="nb-NO" sz="2200" dirty="0"/>
              <a:t>der </a:t>
            </a:r>
            <a:r>
              <a:rPr lang="nb-NO" sz="2200" dirty="0" smtClean="0"/>
              <a:t>dere:</a:t>
            </a:r>
            <a:endParaRPr lang="nb-NO" sz="2200" dirty="0"/>
          </a:p>
          <a:p>
            <a:pPr lvl="2"/>
            <a:r>
              <a:rPr lang="nb-NO" sz="2200" dirty="0" smtClean="0"/>
              <a:t>deler erfaringene med bruk av </a:t>
            </a:r>
            <a:r>
              <a:rPr lang="nb-NO" sz="2200" i="1" dirty="0" smtClean="0"/>
              <a:t>Modellen for utvidet klasserom</a:t>
            </a:r>
            <a:r>
              <a:rPr lang="nb-NO" sz="2200" dirty="0" smtClean="0"/>
              <a:t> og oppdrag</a:t>
            </a:r>
          </a:p>
          <a:p>
            <a:pPr lvl="2"/>
            <a:r>
              <a:rPr lang="nb-NO" sz="2200" dirty="0" smtClean="0"/>
              <a:t>vurderer hvilke opplegg dere bør implementere i årsplanene</a:t>
            </a:r>
          </a:p>
          <a:p>
            <a:pPr lvl="2"/>
            <a:r>
              <a:rPr lang="nb-NO" sz="2200" dirty="0"/>
              <a:t>j</a:t>
            </a:r>
            <a:r>
              <a:rPr lang="nb-NO" sz="2200" dirty="0" smtClean="0"/>
              <a:t>obber med å videreutvikle oppleggene dere ønsker å gjennomføre flere ganger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sz="800" dirty="0"/>
          </a:p>
          <a:p>
            <a:pPr marL="457200" lvl="1" indent="-457200">
              <a:spcBef>
                <a:spcPts val="1000"/>
              </a:spcBef>
              <a:buFont typeface="+mj-lt"/>
              <a:buAutoNum type="arabicPeriod" startAt="2"/>
            </a:pPr>
            <a:r>
              <a:rPr lang="nb-NO" sz="2200" dirty="0" smtClean="0"/>
              <a:t>Bestem </a:t>
            </a:r>
            <a:r>
              <a:rPr lang="nb-NO" sz="2200" dirty="0"/>
              <a:t>når </a:t>
            </a:r>
            <a:r>
              <a:rPr lang="nb-NO" sz="2200" dirty="0" smtClean="0"/>
              <a:t>dere skal </a:t>
            </a:r>
            <a:r>
              <a:rPr lang="nb-NO" sz="2200" dirty="0"/>
              <a:t>møtes </a:t>
            </a:r>
            <a:r>
              <a:rPr lang="nb-NO" sz="2200" dirty="0" smtClean="0"/>
              <a:t>til </a:t>
            </a:r>
            <a:r>
              <a:rPr lang="nb-NO" sz="2200" i="1" dirty="0" smtClean="0"/>
              <a:t>D – Etterarbeid.</a:t>
            </a:r>
            <a:endParaRPr lang="nb-NO" sz="2200" i="1" dirty="0"/>
          </a:p>
        </p:txBody>
      </p:sp>
    </p:spTree>
    <p:extLst>
      <p:ext uri="{BB962C8B-B14F-4D97-AF65-F5344CB8AC3E}">
        <p14:creationId xmlns:p14="http://schemas.microsoft.com/office/powerpoint/2010/main" val="36555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42900" y="2500745"/>
            <a:ext cx="8530936" cy="172489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nb-NO" sz="4900" dirty="0" smtClean="0"/>
              <a:t>La elevene løse oppdraget</a:t>
            </a: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3200" dirty="0" smtClean="0"/>
              <a:t>D – Etterarbeid</a:t>
            </a:r>
            <a:endParaRPr lang="nb-NO" sz="4800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849936"/>
            <a:ext cx="5280434" cy="442989"/>
          </a:xfrm>
        </p:spPr>
        <p:txBody>
          <a:bodyPr/>
          <a:lstStyle/>
          <a:p>
            <a:r>
              <a:rPr lang="nb-NO" dirty="0"/>
              <a:t>Modul </a:t>
            </a:r>
            <a:r>
              <a:rPr lang="nb-NO" dirty="0" smtClean="0"/>
              <a:t>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2661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7" y="1825625"/>
            <a:ext cx="7668159" cy="41803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Målet med denne modulen er å ferdigstille </a:t>
            </a:r>
            <a:r>
              <a:rPr lang="nb-NO" sz="2200" dirty="0" smtClean="0"/>
              <a:t>et undervisningsopplegg </a:t>
            </a:r>
            <a:r>
              <a:rPr lang="nb-NO" sz="2200" dirty="0"/>
              <a:t>etter </a:t>
            </a:r>
            <a:r>
              <a:rPr lang="nb-NO" sz="2200" i="1" dirty="0"/>
              <a:t>Modellen for utvidet </a:t>
            </a:r>
            <a:r>
              <a:rPr lang="nb-NO" sz="2200" i="1" dirty="0" smtClean="0"/>
              <a:t>klasserom,</a:t>
            </a:r>
            <a:r>
              <a:rPr lang="nb-NO" sz="2200" dirty="0" smtClean="0"/>
              <a:t> knyttet til oppdraget dere lagde i modul 1. Dere </a:t>
            </a:r>
            <a:r>
              <a:rPr lang="nb-NO" sz="2200" dirty="0"/>
              <a:t>skal gjennomføre og evaluere undervisningsopplegget</a:t>
            </a:r>
            <a:r>
              <a:rPr lang="nb-NO" sz="2200" dirty="0" smtClean="0"/>
              <a:t>. </a:t>
            </a:r>
            <a:endParaRPr lang="nb-NO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6250" y="3765497"/>
            <a:ext cx="3315851" cy="20757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7910" y="3765498"/>
            <a:ext cx="2972946" cy="2111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553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141693"/>
              </p:ext>
            </p:extLst>
          </p:nvPr>
        </p:nvGraphicFramePr>
        <p:xfrm>
          <a:off x="895350" y="1825625"/>
          <a:ext cx="758348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8577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1994911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Aktivitet</a:t>
                      </a:r>
                      <a:endParaRPr lang="nb-NO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Tid</a:t>
                      </a:r>
                      <a:endParaRPr lang="nb-NO" sz="2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Del erfaringer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20 </a:t>
                      </a:r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nb-NO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Refleksjon</a:t>
                      </a:r>
                      <a:r>
                        <a:rPr lang="nb-NO" sz="2200" baseline="0" dirty="0" smtClean="0">
                          <a:solidFill>
                            <a:schemeClr val="tx1"/>
                          </a:solidFill>
                        </a:rPr>
                        <a:t> i plenum</a:t>
                      </a:r>
                      <a:endParaRPr lang="nb-NO" sz="2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nb-NO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Tenk-par-del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12 </a:t>
                      </a:r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nb-NO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793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Tips</a:t>
                      </a:r>
                      <a:r>
                        <a:rPr lang="nb-NO" sz="2200" baseline="0" dirty="0" smtClean="0">
                          <a:solidFill>
                            <a:schemeClr val="tx1"/>
                          </a:solidFill>
                        </a:rPr>
                        <a:t> til v</a:t>
                      </a:r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eien videre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nb-NO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 smtClean="0">
                          <a:solidFill>
                            <a:schemeClr val="tx1"/>
                          </a:solidFill>
                        </a:rPr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baseline="0" dirty="0" smtClean="0">
                          <a:solidFill>
                            <a:schemeClr val="tx1"/>
                          </a:solidFill>
                        </a:rPr>
                        <a:t>55 </a:t>
                      </a:r>
                      <a:r>
                        <a:rPr lang="nb-NO" sz="2200" b="1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nb-NO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953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4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Del </a:t>
            </a:r>
            <a:r>
              <a:rPr lang="nb-NO" dirty="0" smtClean="0"/>
              <a:t>erfaringer i grupper (20 </a:t>
            </a:r>
            <a:r>
              <a:rPr lang="nb-NO" dirty="0" smtClean="0"/>
              <a:t>min)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400"/>
              </a:spcAft>
              <a:buNone/>
            </a:pPr>
            <a:r>
              <a:rPr lang="nb-NO" sz="2100" dirty="0" smtClean="0"/>
              <a:t>Hver person forteller kort: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nb-NO" sz="2100" dirty="0" smtClean="0"/>
              <a:t>Hva </a:t>
            </a:r>
            <a:r>
              <a:rPr lang="nb-NO" sz="2100" dirty="0"/>
              <a:t>synes </a:t>
            </a:r>
            <a:r>
              <a:rPr lang="nb-NO" sz="2100" dirty="0" smtClean="0"/>
              <a:t>du </a:t>
            </a:r>
            <a:r>
              <a:rPr lang="nb-NO" sz="2100" dirty="0"/>
              <a:t>om å planlegge og gjennomføre </a:t>
            </a:r>
            <a:r>
              <a:rPr lang="nb-NO" sz="2100" dirty="0" smtClean="0"/>
              <a:t>et undervisningsopplegg etter </a:t>
            </a:r>
            <a:r>
              <a:rPr lang="nb-NO" sz="2100" i="1" dirty="0" smtClean="0"/>
              <a:t>Modellen for utvidet klasserom</a:t>
            </a:r>
            <a:r>
              <a:rPr lang="nb-NO" sz="2100" dirty="0" smtClean="0"/>
              <a:t>?</a:t>
            </a:r>
            <a:endParaRPr lang="nb-NO" sz="21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nb-NO" sz="2100" dirty="0" smtClean="0"/>
              <a:t>Hvilke </a:t>
            </a:r>
            <a:r>
              <a:rPr lang="nb-NO" sz="2100" dirty="0"/>
              <a:t>fordeler vil </a:t>
            </a:r>
            <a:r>
              <a:rPr lang="nb-NO" sz="2100" dirty="0" smtClean="0"/>
              <a:t>du </a:t>
            </a:r>
            <a:r>
              <a:rPr lang="nb-NO" sz="2100" dirty="0"/>
              <a:t>trekke fram?</a:t>
            </a:r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nb-NO" sz="2100" dirty="0"/>
              <a:t>Hvilke utfordringer oppsto? 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nb-NO" sz="2100" dirty="0"/>
              <a:t>Hvordan vurderer du elevenes motivasjon og læringsutbytte i dette undervisningsopplegget?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nb-NO" sz="2100" dirty="0" smtClean="0"/>
              <a:t>Hvilke justeringer vil du gjøre før neste </a:t>
            </a:r>
            <a:r>
              <a:rPr lang="nb-NO" sz="2100" dirty="0"/>
              <a:t>gjennomføring for at </a:t>
            </a:r>
            <a:r>
              <a:rPr lang="nb-NO" sz="2100" dirty="0" smtClean="0"/>
              <a:t>opplegget </a:t>
            </a:r>
            <a:r>
              <a:rPr lang="nb-NO" sz="2100" dirty="0"/>
              <a:t>skal fungere enda </a:t>
            </a:r>
            <a:r>
              <a:rPr lang="nb-NO" sz="2100" dirty="0" smtClean="0"/>
              <a:t>bedre?</a:t>
            </a:r>
            <a:endParaRPr lang="nb-NO" sz="800" dirty="0"/>
          </a:p>
          <a:p>
            <a:pPr marL="0" indent="0">
              <a:spcBef>
                <a:spcPts val="0"/>
              </a:spcBef>
              <a:spcAft>
                <a:spcPts val="1400"/>
              </a:spcAft>
              <a:buNone/>
            </a:pPr>
            <a:r>
              <a:rPr lang="nb-NO" sz="2100" dirty="0" smtClean="0"/>
              <a:t>Diskuter hvilke av oppleggene dere ønsker å bruke igjen, og forbered dere på å dele erfaringer med disse oppleggene.</a:t>
            </a:r>
          </a:p>
        </p:txBody>
      </p:sp>
    </p:spTree>
    <p:extLst>
      <p:ext uri="{BB962C8B-B14F-4D97-AF65-F5344CB8AC3E}">
        <p14:creationId xmlns:p14="http://schemas.microsoft.com/office/powerpoint/2010/main" val="278343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7" y="1825625"/>
            <a:ext cx="7668159" cy="41803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/>
              <a:t>Målet med denne modulen er å ferdigstille </a:t>
            </a:r>
            <a:r>
              <a:rPr lang="nb-NO" sz="2200" dirty="0" smtClean="0"/>
              <a:t>et undervisningsopplegg </a:t>
            </a:r>
            <a:r>
              <a:rPr lang="nb-NO" sz="2200" dirty="0"/>
              <a:t>etter </a:t>
            </a:r>
            <a:r>
              <a:rPr lang="nb-NO" sz="2200" i="1" dirty="0"/>
              <a:t>Modellen for utvidet </a:t>
            </a:r>
            <a:r>
              <a:rPr lang="nb-NO" sz="2200" i="1" dirty="0" smtClean="0"/>
              <a:t>klasserom,</a:t>
            </a:r>
            <a:r>
              <a:rPr lang="nb-NO" sz="2200" dirty="0" smtClean="0"/>
              <a:t> knyttet til oppdraget dere lagde i modul 1. Dere </a:t>
            </a:r>
            <a:r>
              <a:rPr lang="nb-NO" sz="2200" dirty="0"/>
              <a:t>skal gjennomføre og evaluere undervisningsopplegget</a:t>
            </a:r>
            <a:r>
              <a:rPr lang="nb-NO" sz="2200" dirty="0" smtClean="0"/>
              <a:t>. </a:t>
            </a:r>
            <a:endParaRPr lang="nb-NO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6250" y="3765497"/>
            <a:ext cx="3315851" cy="20757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7910" y="3765498"/>
            <a:ext cx="2972946" cy="2111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36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Refleksjon i plenum (15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/>
              <a:t>Hver gruppe deler erfaringer med oppleggene de ønsker å bruke igjen. </a:t>
            </a:r>
            <a:endParaRPr lang="nb-NO" sz="2200" dirty="0" smtClean="0"/>
          </a:p>
          <a:p>
            <a:r>
              <a:rPr lang="nb-NO" sz="2200" dirty="0" smtClean="0"/>
              <a:t>Bli enige om hvilke </a:t>
            </a:r>
            <a:r>
              <a:rPr lang="nb-NO" sz="2200" dirty="0"/>
              <a:t>opplegg </a:t>
            </a:r>
            <a:r>
              <a:rPr lang="nb-NO" sz="2200" dirty="0" smtClean="0"/>
              <a:t>som skal implementeres </a:t>
            </a:r>
            <a:r>
              <a:rPr lang="nb-NO" sz="2200" dirty="0"/>
              <a:t>i </a:t>
            </a:r>
            <a:r>
              <a:rPr lang="nb-NO" sz="2200" dirty="0" smtClean="0"/>
              <a:t>årsplanene.</a:t>
            </a:r>
          </a:p>
          <a:p>
            <a:pPr lvl="1"/>
            <a:r>
              <a:rPr lang="nb-NO" sz="2000" dirty="0" smtClean="0"/>
              <a:t>Trinn?</a:t>
            </a:r>
          </a:p>
          <a:p>
            <a:pPr lvl="1"/>
            <a:r>
              <a:rPr lang="nb-NO" sz="2000" dirty="0" smtClean="0"/>
              <a:t>Tid </a:t>
            </a:r>
            <a:r>
              <a:rPr lang="nb-NO" sz="2000" dirty="0"/>
              <a:t>på året?</a:t>
            </a:r>
          </a:p>
          <a:p>
            <a:endParaRPr lang="nb-NO" sz="2200" dirty="0"/>
          </a:p>
          <a:p>
            <a:endParaRPr lang="nb-NO" sz="2200" dirty="0" smtClean="0"/>
          </a:p>
          <a:p>
            <a:endParaRPr lang="nb-NO" sz="2400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2" descr="Tilbakemeldinger, Bekref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730" y="3853777"/>
            <a:ext cx="3228252" cy="215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76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Tenk-par-del (12 </a:t>
            </a:r>
            <a:r>
              <a:rPr lang="nb-NO" dirty="0" smtClean="0"/>
              <a:t>min)</a:t>
            </a:r>
            <a:endParaRPr lang="nb-NO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2579" y="3949831"/>
            <a:ext cx="3466403" cy="2169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95738" y="1825624"/>
            <a:ext cx="7583244" cy="4294199"/>
          </a:xfrm>
        </p:spPr>
        <p:txBody>
          <a:bodyPr/>
          <a:lstStyle/>
          <a:p>
            <a:r>
              <a:rPr lang="nb-NO" sz="2200" dirty="0"/>
              <a:t>Hvordan kan </a:t>
            </a:r>
            <a:r>
              <a:rPr lang="nb-NO" sz="2200" dirty="0" smtClean="0"/>
              <a:t>du </a:t>
            </a:r>
            <a:r>
              <a:rPr lang="nb-NO" sz="2200" dirty="0"/>
              <a:t>bruke </a:t>
            </a:r>
            <a:r>
              <a:rPr lang="nb-NO" sz="2200" i="1" dirty="0"/>
              <a:t>Modellen for utvidet klasserom </a:t>
            </a:r>
            <a:r>
              <a:rPr lang="nb-NO" sz="2200" dirty="0" smtClean="0"/>
              <a:t>i din framtidig undervisningsplanlegging?</a:t>
            </a:r>
            <a:endParaRPr lang="nb-NO" sz="2200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9" name="Rectangle 8"/>
          <p:cNvSpPr/>
          <p:nvPr/>
        </p:nvSpPr>
        <p:spPr>
          <a:xfrm>
            <a:off x="895738" y="4434408"/>
            <a:ext cx="3021168" cy="1200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2000" b="1" dirty="0" smtClean="0"/>
              <a:t>Tenk</a:t>
            </a:r>
            <a:r>
              <a:rPr lang="nn-NO" sz="2000" dirty="0" smtClean="0"/>
              <a:t> (2 min)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2000" dirty="0" smtClean="0"/>
              <a:t>Diskuter i </a:t>
            </a:r>
            <a:r>
              <a:rPr lang="nn-NO" sz="2000" b="1" dirty="0" smtClean="0"/>
              <a:t>par </a:t>
            </a:r>
            <a:r>
              <a:rPr lang="nn-NO" sz="2000" dirty="0" smtClean="0"/>
              <a:t>(5 min)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2000" b="1" dirty="0" smtClean="0"/>
              <a:t>Del</a:t>
            </a:r>
            <a:r>
              <a:rPr lang="nn-NO" sz="2000" dirty="0" smtClean="0"/>
              <a:t> i plenum (5 min)</a:t>
            </a:r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16483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Tips til veien videre (</a:t>
            </a:r>
            <a:r>
              <a:rPr lang="nb-NO" dirty="0"/>
              <a:t>8</a:t>
            </a:r>
            <a:r>
              <a:rPr lang="nb-NO" dirty="0" smtClean="0"/>
              <a:t>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 smtClean="0"/>
              <a:t>Flere </a:t>
            </a:r>
            <a:r>
              <a:rPr lang="nb-NO" sz="2200" dirty="0"/>
              <a:t>lærere </a:t>
            </a:r>
            <a:r>
              <a:rPr lang="nb-NO" sz="2200" dirty="0" smtClean="0"/>
              <a:t>sier </a:t>
            </a:r>
            <a:r>
              <a:rPr lang="nb-NO" sz="2200" dirty="0"/>
              <a:t>at det kan være </a:t>
            </a:r>
            <a:r>
              <a:rPr lang="nb-NO" sz="2200" dirty="0" smtClean="0"/>
              <a:t>vanskelig </a:t>
            </a:r>
            <a:r>
              <a:rPr lang="nb-NO" sz="2200" dirty="0"/>
              <a:t>å vurdere elevene når undervisningen </a:t>
            </a:r>
            <a:r>
              <a:rPr lang="nb-NO" sz="2200" dirty="0" smtClean="0"/>
              <a:t>preges </a:t>
            </a:r>
            <a:r>
              <a:rPr lang="nb-NO" sz="2200" dirty="0"/>
              <a:t>av elevstyrt </a:t>
            </a:r>
            <a:r>
              <a:rPr lang="nb-NO" sz="2200" dirty="0" smtClean="0"/>
              <a:t>arbeid, spesielt når elevene jobber i grupper.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nb-NO" sz="2200" dirty="0" smtClean="0"/>
              <a:t>Pakken </a:t>
            </a:r>
            <a:r>
              <a:rPr lang="nb-NO" sz="2200" dirty="0" smtClean="0">
                <a:hlinkClick r:id="rId2"/>
              </a:rPr>
              <a:t>Vurdering i naturfag</a:t>
            </a:r>
            <a:r>
              <a:rPr lang="nb-NO" sz="2200" i="1" dirty="0" smtClean="0"/>
              <a:t> </a:t>
            </a:r>
            <a:r>
              <a:rPr lang="nb-NO" sz="2200" dirty="0" smtClean="0"/>
              <a:t>fokuserer på hvordan dere kan få oversikt over elevenes læring underveis og til slutt når de jobber på denne måten.</a:t>
            </a:r>
          </a:p>
        </p:txBody>
      </p:sp>
    </p:spTree>
    <p:extLst>
      <p:ext uri="{BB962C8B-B14F-4D97-AF65-F5344CB8AC3E}">
        <p14:creationId xmlns:p14="http://schemas.microsoft.com/office/powerpoint/2010/main" val="88410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644964"/>
              </p:ext>
            </p:extLst>
          </p:nvPr>
        </p:nvGraphicFramePr>
        <p:xfrm>
          <a:off x="895350" y="1825625"/>
          <a:ext cx="758348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8577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1994911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Aktivitet</a:t>
                      </a:r>
                      <a:endParaRPr lang="nb-NO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 smtClean="0"/>
                        <a:t>Tid</a:t>
                      </a:r>
                      <a:endParaRPr lang="nb-NO" sz="2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Faglig påfyll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nb-NO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Gruppearbeid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30 </a:t>
                      </a:r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nb-NO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97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Planlegg egen undervisning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30 </a:t>
                      </a:r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nb-NO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854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Planlegg gjennomføring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nb-NO" sz="220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nb-NO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 smtClean="0">
                          <a:solidFill>
                            <a:schemeClr val="tx1"/>
                          </a:solidFill>
                        </a:rPr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baseline="0" dirty="0" smtClean="0">
                          <a:solidFill>
                            <a:schemeClr val="tx1"/>
                          </a:solidFill>
                        </a:rPr>
                        <a:t>80 </a:t>
                      </a:r>
                      <a:r>
                        <a:rPr lang="nb-NO" sz="2200" b="1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endParaRPr lang="nb-NO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953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11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Faglig påfyll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</a:t>
            </a:r>
            <a:r>
              <a:rPr lang="nb-NO" dirty="0" smtClean="0"/>
              <a:t>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2316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Modellen for utvidet klasserom</a:t>
            </a:r>
            <a:endParaRPr lang="nb-NO" dirty="0"/>
          </a:p>
        </p:txBody>
      </p:sp>
      <p:grpSp>
        <p:nvGrpSpPr>
          <p:cNvPr id="8" name="Group 7"/>
          <p:cNvGrpSpPr/>
          <p:nvPr/>
        </p:nvGrpSpPr>
        <p:grpSpPr>
          <a:xfrm>
            <a:off x="822076" y="2388447"/>
            <a:ext cx="7385026" cy="3630402"/>
            <a:chOff x="822076" y="2263523"/>
            <a:chExt cx="7385026" cy="3841440"/>
          </a:xfrm>
        </p:grpSpPr>
        <p:sp>
          <p:nvSpPr>
            <p:cNvPr id="4" name="Avrundet rektangel 4"/>
            <p:cNvSpPr/>
            <p:nvPr/>
          </p:nvSpPr>
          <p:spPr>
            <a:xfrm>
              <a:off x="822076" y="2263523"/>
              <a:ext cx="7385026" cy="3841440"/>
            </a:xfrm>
            <a:prstGeom prst="roundRect">
              <a:avLst/>
            </a:prstGeom>
            <a:solidFill>
              <a:srgbClr val="D4EEEE"/>
            </a:solidFill>
            <a:ln w="28575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lIns="294551" tIns="147277" rIns="294551" bIns="147277" spcCol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076818" y="2393943"/>
              <a:ext cx="6937026" cy="356073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Velg </a:t>
              </a:r>
              <a:r>
                <a:rPr kumimoji="0" lang="nb-NO" sz="2200" b="0" i="0" u="none" strike="noStrike" kern="120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tema</a:t>
              </a: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Finn fram til et oppdrag som elevene skal </a:t>
              </a:r>
              <a:r>
                <a:rPr kumimoji="0" lang="nb-NO" sz="2200" i="0" u="none" strike="noStrike" kern="120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løse</a:t>
              </a:r>
              <a:endParaRPr kumimoji="0" lang="nb-NO" sz="220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Hvilke kunnskaper og ferdigheter trenger elevene for å løse oppdraget?</a:t>
              </a: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Hva kan elevene gjøre på den andre læringsarenaen</a:t>
              </a:r>
              <a:r>
                <a:rPr kumimoji="0" lang="nb-NO" sz="2200" b="0" i="0" u="none" strike="noStrike" kern="1200" cap="none" spc="0" normalizeH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som de ikke kan gjøre i klasserommet?</a:t>
              </a: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Velg aktiviteter som setter elevene i stand </a:t>
              </a:r>
              <a:b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</a:b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til å løse </a:t>
              </a:r>
              <a:r>
                <a:rPr kumimoji="0" lang="nb-NO" sz="2200" b="0" i="0" u="none" strike="noStrike" kern="120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oppdraget</a:t>
              </a: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992038" y="2477198"/>
            <a:ext cx="7021806" cy="2405355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Line Callout 2 4"/>
          <p:cNvSpPr/>
          <p:nvPr/>
        </p:nvSpPr>
        <p:spPr>
          <a:xfrm>
            <a:off x="6151727" y="1356106"/>
            <a:ext cx="2431556" cy="914665"/>
          </a:xfrm>
          <a:prstGeom prst="borderCallout2">
            <a:avLst>
              <a:gd name="adj1" fmla="val 46625"/>
              <a:gd name="adj2" fmla="val 665"/>
              <a:gd name="adj3" fmla="val 46625"/>
              <a:gd name="adj4" fmla="val -16667"/>
              <a:gd name="adj5" fmla="val 122848"/>
              <a:gd name="adj6" fmla="val -75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 smtClean="0"/>
              <a:t>I modul 1 og 2 jobbet dere med rammene for undervisningsopplegget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577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Modellen for utvidet klasserom</a:t>
            </a:r>
            <a:endParaRPr lang="nb-NO" dirty="0"/>
          </a:p>
        </p:txBody>
      </p:sp>
      <p:grpSp>
        <p:nvGrpSpPr>
          <p:cNvPr id="8" name="Group 7"/>
          <p:cNvGrpSpPr/>
          <p:nvPr/>
        </p:nvGrpSpPr>
        <p:grpSpPr>
          <a:xfrm>
            <a:off x="822076" y="2388447"/>
            <a:ext cx="7385026" cy="3630402"/>
            <a:chOff x="822076" y="2263523"/>
            <a:chExt cx="7385026" cy="3841440"/>
          </a:xfrm>
        </p:grpSpPr>
        <p:sp>
          <p:nvSpPr>
            <p:cNvPr id="4" name="Avrundet rektangel 4"/>
            <p:cNvSpPr/>
            <p:nvPr/>
          </p:nvSpPr>
          <p:spPr>
            <a:xfrm>
              <a:off x="822076" y="2263523"/>
              <a:ext cx="7385026" cy="3841440"/>
            </a:xfrm>
            <a:prstGeom prst="roundRect">
              <a:avLst/>
            </a:prstGeom>
            <a:solidFill>
              <a:srgbClr val="D4EEEE"/>
            </a:solidFill>
            <a:ln w="28575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lIns="294551" tIns="147277" rIns="294551" bIns="147277" spcCol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076818" y="2393943"/>
              <a:ext cx="6937026" cy="356073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Velg </a:t>
              </a:r>
              <a:r>
                <a:rPr kumimoji="0" lang="nb-NO" sz="2200" b="0" i="0" u="none" strike="noStrike" kern="120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tema</a:t>
              </a: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Finn fram til et oppdrag som elevene skal </a:t>
              </a:r>
              <a:r>
                <a:rPr kumimoji="0" lang="nb-NO" sz="2200" i="0" u="none" strike="noStrike" kern="120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løse</a:t>
              </a:r>
              <a:endParaRPr kumimoji="0" lang="nb-NO" sz="220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Hvilke kunnskaper og ferdigheter trenger elevene for å løse oppdraget?</a:t>
              </a: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Hva kan elevene gjøre på den andre læringsarenaen</a:t>
              </a:r>
              <a:r>
                <a:rPr kumimoji="0" lang="nb-NO" sz="2200" b="0" i="0" u="none" strike="noStrike" kern="1200" cap="none" spc="0" normalizeH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som de ikke kan gjøre i klasserommet?</a:t>
              </a:r>
            </a:p>
            <a:p>
              <a:pPr marL="520270" marR="0" lvl="0" indent="-52027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AutoNum type="arabicPeriod"/>
                <a:tabLst/>
                <a:defRPr/>
              </a:pP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Velg aktiviteter som setter elevene i stand </a:t>
              </a:r>
              <a:b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</a:br>
              <a:r>
                <a:rPr kumimoji="0" lang="nb-NO" sz="2200" b="0" i="0" u="none" strike="noStrike" kern="1200" cap="none" spc="0" normalizeH="0" baseline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til å løse </a:t>
              </a:r>
              <a:r>
                <a:rPr kumimoji="0" lang="nb-NO" sz="2200" b="0" i="0" u="none" strike="noStrike" kern="1200" cap="none" spc="0" normalizeH="0" baseline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</a:rPr>
                <a:t>oppdraget</a:t>
              </a: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nb-NO" sz="2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1078447" y="4877041"/>
            <a:ext cx="6238382" cy="799141"/>
          </a:xfrm>
          <a:prstGeom prst="round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Line Callout 2 8"/>
          <p:cNvSpPr/>
          <p:nvPr/>
        </p:nvSpPr>
        <p:spPr>
          <a:xfrm>
            <a:off x="5885645" y="1420502"/>
            <a:ext cx="2697638" cy="1309819"/>
          </a:xfrm>
          <a:prstGeom prst="borderCallout2">
            <a:avLst>
              <a:gd name="adj1" fmla="val 100407"/>
              <a:gd name="adj2" fmla="val 92824"/>
              <a:gd name="adj3" fmla="val 204723"/>
              <a:gd name="adj4" fmla="val 93329"/>
              <a:gd name="adj5" fmla="val 267324"/>
              <a:gd name="adj6" fmla="val 517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dirty="0"/>
              <a:t>I denne modulen skal dere planlegge </a:t>
            </a:r>
            <a:r>
              <a:rPr lang="nb-NO" dirty="0" smtClean="0"/>
              <a:t>aktivitetene </a:t>
            </a:r>
            <a:r>
              <a:rPr lang="nb-NO" dirty="0"/>
              <a:t>elevene skal gjennomføre i ditt </a:t>
            </a:r>
            <a:r>
              <a:rPr lang="nb-NO" dirty="0" smtClean="0"/>
              <a:t>opplegg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004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Faser i undervisningsforløpet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8" y="1825625"/>
            <a:ext cx="7664602" cy="418032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FDB90C"/>
              </a:buClr>
            </a:pPr>
            <a:r>
              <a:rPr lang="nb-NO" sz="2400" dirty="0" smtClean="0">
                <a:solidFill>
                  <a:srgbClr val="333333"/>
                </a:solidFill>
              </a:rPr>
              <a:t>Det kan være lurt å dele undervisninga inn i ulike faser, og tenke på hvilke type aktiviteter som </a:t>
            </a:r>
            <a:r>
              <a:rPr lang="nb-NO" sz="2400" dirty="0" smtClean="0"/>
              <a:t>passer </a:t>
            </a:r>
            <a:r>
              <a:rPr lang="nb-NO" sz="2400" dirty="0"/>
              <a:t>i</a:t>
            </a:r>
            <a:r>
              <a:rPr lang="nb-NO" sz="2400" dirty="0" smtClean="0"/>
              <a:t> hvilken </a:t>
            </a:r>
            <a:r>
              <a:rPr lang="nb-NO" sz="2400" dirty="0" smtClean="0">
                <a:solidFill>
                  <a:srgbClr val="333333"/>
                </a:solidFill>
              </a:rPr>
              <a:t>fase. </a:t>
            </a:r>
            <a:r>
              <a:rPr lang="nb-NO" sz="2400" dirty="0">
                <a:solidFill>
                  <a:srgbClr val="333333"/>
                </a:solidFill>
              </a:rPr>
              <a:t>På denne måten er det lettere å se </a:t>
            </a:r>
            <a:r>
              <a:rPr lang="nb-NO" sz="2400" dirty="0" smtClean="0">
                <a:solidFill>
                  <a:srgbClr val="333333"/>
                </a:solidFill>
              </a:rPr>
              <a:t>om:</a:t>
            </a:r>
            <a:endParaRPr lang="nb-NO" sz="2400" dirty="0">
              <a:solidFill>
                <a:srgbClr val="333333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DB90C"/>
              </a:buClr>
            </a:pPr>
            <a:r>
              <a:rPr lang="nb-NO" sz="2200" dirty="0" smtClean="0">
                <a:solidFill>
                  <a:srgbClr val="333333"/>
                </a:solidFill>
              </a:rPr>
              <a:t>det </a:t>
            </a:r>
            <a:r>
              <a:rPr lang="nb-NO" sz="2200" dirty="0">
                <a:solidFill>
                  <a:srgbClr val="333333"/>
                </a:solidFill>
              </a:rPr>
              <a:t>er koblinger mellom de ulike aktivitetene i og utenfor </a:t>
            </a:r>
            <a:r>
              <a:rPr lang="nb-NO" sz="2200" dirty="0" smtClean="0">
                <a:solidFill>
                  <a:srgbClr val="333333"/>
                </a:solidFill>
              </a:rPr>
              <a:t>klasserommet.</a:t>
            </a:r>
            <a:endParaRPr lang="nb-NO" sz="2200" dirty="0">
              <a:solidFill>
                <a:srgbClr val="333333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DB90C"/>
              </a:buClr>
            </a:pPr>
            <a:r>
              <a:rPr lang="nb-NO" sz="2200" dirty="0">
                <a:solidFill>
                  <a:srgbClr val="333333"/>
                </a:solidFill>
              </a:rPr>
              <a:t>aktivitetene gir elevene anledning til å </a:t>
            </a:r>
            <a:r>
              <a:rPr lang="nb-NO" sz="2200" dirty="0" smtClean="0">
                <a:solidFill>
                  <a:srgbClr val="333333"/>
                </a:solidFill>
              </a:rPr>
              <a:t>anvende kompetansen sin </a:t>
            </a:r>
            <a:r>
              <a:rPr lang="nb-NO" sz="2200" dirty="0">
                <a:solidFill>
                  <a:srgbClr val="333333"/>
                </a:solidFill>
              </a:rPr>
              <a:t>i stadig mer komplekse </a:t>
            </a:r>
            <a:r>
              <a:rPr lang="nb-NO" sz="2200" dirty="0" smtClean="0">
                <a:solidFill>
                  <a:srgbClr val="333333"/>
                </a:solidFill>
              </a:rPr>
              <a:t>situasjoner.</a:t>
            </a:r>
            <a:endParaRPr lang="nb-NO" sz="2400" dirty="0" smtClean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FDB90C"/>
              </a:buClr>
            </a:pPr>
            <a:r>
              <a:rPr lang="nb-NO" sz="2400" dirty="0" smtClean="0"/>
              <a:t>Den </a:t>
            </a:r>
            <a:r>
              <a:rPr lang="nb-NO" sz="2400" dirty="0"/>
              <a:t>første fasen i </a:t>
            </a:r>
            <a:r>
              <a:rPr lang="nb-NO" sz="2400" dirty="0" smtClean="0"/>
              <a:t>kolonnen </a:t>
            </a:r>
            <a:r>
              <a:rPr lang="nb-NO" sz="2400" i="1" dirty="0" smtClean="0"/>
              <a:t>Aktiviteter</a:t>
            </a:r>
            <a:r>
              <a:rPr lang="nb-NO" sz="2400" dirty="0" smtClean="0"/>
              <a:t> på planleggingsarket </a:t>
            </a:r>
            <a:r>
              <a:rPr lang="nb-NO" sz="2400" dirty="0"/>
              <a:t>heter </a:t>
            </a:r>
            <a:r>
              <a:rPr lang="nb-NO" sz="2400" i="1" dirty="0"/>
              <a:t>Introduser oppdraget </a:t>
            </a:r>
            <a:r>
              <a:rPr lang="nb-NO" sz="2400" i="1" dirty="0" smtClean="0"/>
              <a:t>og </a:t>
            </a:r>
            <a:r>
              <a:rPr lang="nb-NO" sz="2400" i="1" dirty="0"/>
              <a:t>vurderingskriteriene</a:t>
            </a:r>
            <a:r>
              <a:rPr lang="nb-NO" sz="2400" dirty="0"/>
              <a:t>.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FDB90C"/>
              </a:buClr>
            </a:pPr>
            <a:r>
              <a:rPr lang="nb-NO" sz="2200" dirty="0" smtClean="0"/>
              <a:t>Diskuter i 3 minutter:</a:t>
            </a:r>
            <a:r>
              <a:rPr lang="nb-NO" sz="2200" dirty="0"/>
              <a:t> </a:t>
            </a:r>
            <a:r>
              <a:rPr lang="nb-NO" sz="2200" dirty="0" smtClean="0"/>
              <a:t>Hva </a:t>
            </a:r>
            <a:r>
              <a:rPr lang="nb-NO" sz="2200" dirty="0"/>
              <a:t>tenker dere er grunnen til at </a:t>
            </a:r>
            <a:r>
              <a:rPr lang="nb-NO" sz="2200" dirty="0" smtClean="0"/>
              <a:t>dere skal </a:t>
            </a:r>
            <a:r>
              <a:rPr lang="nb-NO" sz="2200" dirty="0"/>
              <a:t>gi oppdraget til elevene helt først i </a:t>
            </a:r>
            <a:r>
              <a:rPr lang="nb-NO" sz="2200" dirty="0" smtClean="0"/>
              <a:t>undervisningsopplegget, dvs</a:t>
            </a:r>
            <a:r>
              <a:rPr lang="nb-NO" sz="2200" dirty="0"/>
              <a:t>. før all teori, innhenting av data og alle andre aktiviteter elevene skal </a:t>
            </a:r>
            <a:r>
              <a:rPr lang="nb-NO" sz="2200" dirty="0" smtClean="0"/>
              <a:t>gjennomføres?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52765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Gruppearbeid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</a:t>
            </a:r>
            <a:r>
              <a:rPr lang="nb-NO" dirty="0" smtClean="0"/>
              <a:t>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58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8051616" cy="1325563"/>
          </a:xfrm>
        </p:spPr>
        <p:txBody>
          <a:bodyPr>
            <a:normAutofit/>
          </a:bodyPr>
          <a:lstStyle/>
          <a:p>
            <a:r>
              <a:rPr lang="nb-NO" dirty="0" smtClean="0"/>
              <a:t>Vi starter med et felles eksempel </a:t>
            </a:r>
            <a:r>
              <a:rPr lang="nb-NO" dirty="0" smtClean="0"/>
              <a:t>(</a:t>
            </a:r>
            <a:r>
              <a:rPr lang="nb-NO" dirty="0" smtClean="0"/>
              <a:t>20 </a:t>
            </a:r>
            <a:r>
              <a:rPr lang="nb-NO" dirty="0" smtClean="0"/>
              <a:t>min)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3" cy="4180320"/>
          </a:xfrm>
        </p:spPr>
        <p:txBody>
          <a:bodyPr>
            <a:normAutofit/>
          </a:bodyPr>
          <a:lstStyle/>
          <a:p>
            <a:r>
              <a:rPr lang="nb-NO" sz="2200" dirty="0" smtClean="0"/>
              <a:t>I modul 2 så dere et eksempel på oppdrag (Vindusutskifting) og diskuterte hvilke kunnskaper og ferdigheter det krevde.</a:t>
            </a:r>
          </a:p>
          <a:p>
            <a:r>
              <a:rPr lang="nb-NO" sz="2200" dirty="0"/>
              <a:t>I grupper: På det utdelte arket, velg </a:t>
            </a:r>
            <a:r>
              <a:rPr lang="nb-NO" sz="2200" b="1" dirty="0"/>
              <a:t>én av kunnskapene </a:t>
            </a:r>
            <a:r>
              <a:rPr lang="nb-NO" sz="2200" dirty="0"/>
              <a:t>og </a:t>
            </a:r>
            <a:r>
              <a:rPr lang="nb-NO" sz="2200" b="1" dirty="0"/>
              <a:t>én av ferdighetene</a:t>
            </a:r>
            <a:r>
              <a:rPr lang="nb-NO" sz="2200" dirty="0"/>
              <a:t> og foreslå aktiviteter som vil gi elevene mulighet til å tilegne seg disse.</a:t>
            </a:r>
          </a:p>
          <a:p>
            <a:pPr lvl="1"/>
            <a:r>
              <a:rPr lang="nb-NO" sz="2000" dirty="0"/>
              <a:t>I hvilken fase tenker </a:t>
            </a:r>
            <a:r>
              <a:rPr lang="nb-NO" sz="2000" dirty="0" smtClean="0"/>
              <a:t>dere </a:t>
            </a:r>
            <a:r>
              <a:rPr lang="nb-NO" sz="2000" dirty="0"/>
              <a:t>aktivitetene bør gjennomføres?</a:t>
            </a:r>
          </a:p>
          <a:p>
            <a:pPr lvl="1"/>
            <a:r>
              <a:rPr lang="nb-NO" sz="2000" dirty="0"/>
              <a:t>Hvordan kan </a:t>
            </a:r>
            <a:r>
              <a:rPr lang="nb-NO" sz="2000" dirty="0" smtClean="0"/>
              <a:t>aktivitetene gjennomføres? Hvorfor det?</a:t>
            </a:r>
            <a:endParaRPr lang="nb-NO" sz="2200" dirty="0" smtClean="0"/>
          </a:p>
          <a:p>
            <a:r>
              <a:rPr lang="nb-NO" sz="2200" dirty="0" smtClean="0"/>
              <a:t>Forbered dere på å </a:t>
            </a:r>
            <a:r>
              <a:rPr lang="nb-NO" sz="2200" dirty="0"/>
              <a:t>dele én </a:t>
            </a:r>
            <a:r>
              <a:rPr lang="nb-NO" sz="2200" dirty="0" smtClean="0"/>
              <a:t>av </a:t>
            </a:r>
            <a:br>
              <a:rPr lang="nb-NO" sz="2200" dirty="0" smtClean="0"/>
            </a:br>
            <a:r>
              <a:rPr lang="nb-NO" sz="2200" dirty="0" smtClean="0"/>
              <a:t>aktivitetene i plenum.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9041" y="4408416"/>
            <a:ext cx="3368493" cy="2174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ounded Rectangle 4"/>
          <p:cNvSpPr/>
          <p:nvPr/>
        </p:nvSpPr>
        <p:spPr>
          <a:xfrm>
            <a:off x="7286621" y="4364611"/>
            <a:ext cx="1189194" cy="2246162"/>
          </a:xfrm>
          <a:prstGeom prst="round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970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Realfagsløyper</Template>
  <TotalTime>14611</TotalTime>
  <Words>944</Words>
  <Application>Microsoft Office PowerPoint</Application>
  <PresentationFormat>On-screen Show (4:3)</PresentationFormat>
  <Paragraphs>129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Campton Book</vt:lpstr>
      <vt:lpstr>Campton Light</vt:lpstr>
      <vt:lpstr>Campton Medium</vt:lpstr>
      <vt:lpstr>Office-tema</vt:lpstr>
      <vt:lpstr>La elevene løse oppdraget B – Samarbeid</vt:lpstr>
      <vt:lpstr>Mål</vt:lpstr>
      <vt:lpstr>Tidsplan for denne økta</vt:lpstr>
      <vt:lpstr>Faglig påfyll</vt:lpstr>
      <vt:lpstr>Modellen for utvidet klasserom</vt:lpstr>
      <vt:lpstr>Modellen for utvidet klasserom</vt:lpstr>
      <vt:lpstr>Faser i undervisningsforløpet</vt:lpstr>
      <vt:lpstr>Gruppearbeid</vt:lpstr>
      <vt:lpstr>Vi starter med et felles eksempel (20 min)</vt:lpstr>
      <vt:lpstr>Oppsummer i plenum (10 min)</vt:lpstr>
      <vt:lpstr>Planlegg egen undervisning </vt:lpstr>
      <vt:lpstr>Ta fram ditt eget planleggingsark</vt:lpstr>
      <vt:lpstr>Planlegg aktiviteter som setter elevene i stand til å løse oppdraget</vt:lpstr>
      <vt:lpstr>Planlegg gjennomføring</vt:lpstr>
      <vt:lpstr>Planlegg gjennomføringa av oppleggene</vt:lpstr>
      <vt:lpstr>La elevene løse oppdraget D – Etterarbeid</vt:lpstr>
      <vt:lpstr>Mål</vt:lpstr>
      <vt:lpstr>Tidsplan for denne økta</vt:lpstr>
      <vt:lpstr>Del erfaringer i grupper (20 min)</vt:lpstr>
      <vt:lpstr>Refleksjon i plenum (15 min)</vt:lpstr>
      <vt:lpstr>Tenk-par-del (12 min)</vt:lpstr>
      <vt:lpstr>Tips til veien videre (8 min)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Øystein Sørborg</cp:lastModifiedBy>
  <cp:revision>468</cp:revision>
  <cp:lastPrinted>2017-08-18T08:10:09Z</cp:lastPrinted>
  <dcterms:created xsi:type="dcterms:W3CDTF">2017-08-11T05:42:55Z</dcterms:created>
  <dcterms:modified xsi:type="dcterms:W3CDTF">2020-08-27T12:20:28Z</dcterms:modified>
</cp:coreProperties>
</file>