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29" r:id="rId2"/>
    <p:sldId id="350" r:id="rId3"/>
    <p:sldId id="383" r:id="rId4"/>
    <p:sldId id="390" r:id="rId5"/>
    <p:sldId id="436" r:id="rId6"/>
    <p:sldId id="407" r:id="rId7"/>
    <p:sldId id="520" r:id="rId8"/>
    <p:sldId id="425" r:id="rId9"/>
    <p:sldId id="519" r:id="rId10"/>
    <p:sldId id="459" r:id="rId11"/>
    <p:sldId id="518" r:id="rId12"/>
    <p:sldId id="460" r:id="rId13"/>
    <p:sldId id="514" r:id="rId14"/>
    <p:sldId id="573" r:id="rId15"/>
    <p:sldId id="600" r:id="rId16"/>
    <p:sldId id="574" r:id="rId17"/>
    <p:sldId id="593" r:id="rId18"/>
    <p:sldId id="591" r:id="rId19"/>
    <p:sldId id="596" r:id="rId20"/>
    <p:sldId id="557" r:id="rId21"/>
    <p:sldId id="559" r:id="rId22"/>
    <p:sldId id="601" r:id="rId23"/>
    <p:sldId id="602" r:id="rId24"/>
    <p:sldId id="561" r:id="rId25"/>
    <p:sldId id="576" r:id="rId26"/>
    <p:sldId id="597" r:id="rId27"/>
    <p:sldId id="585" r:id="rId28"/>
    <p:sldId id="587" r:id="rId29"/>
    <p:sldId id="594" r:id="rId30"/>
    <p:sldId id="515" r:id="rId31"/>
    <p:sldId id="398" r:id="rId32"/>
    <p:sldId id="595" r:id="rId33"/>
    <p:sldId id="401" r:id="rId34"/>
    <p:sldId id="521" r:id="rId35"/>
    <p:sldId id="497" r:id="rId36"/>
    <p:sldId id="499" r:id="rId37"/>
    <p:sldId id="511" r:id="rId38"/>
    <p:sldId id="512" r:id="rId39"/>
    <p:sldId id="380" r:id="rId40"/>
  </p:sldIdLst>
  <p:sldSz cx="9144000" cy="6858000" type="screen4x3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5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8183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ys stil 1 - aks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7" autoAdjust="0"/>
    <p:restoredTop sz="93979" autoAdjust="0"/>
  </p:normalViewPr>
  <p:slideViewPr>
    <p:cSldViewPr snapToGrid="0" snapToObjects="1">
      <p:cViewPr varScale="1">
        <p:scale>
          <a:sx n="81" d="100"/>
          <a:sy n="81" d="100"/>
        </p:scale>
        <p:origin x="2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6"/>
    </p:cViewPr>
  </p:sorterViewPr>
  <p:notesViewPr>
    <p:cSldViewPr snapToGrid="0" snapToObjects="1">
      <p:cViewPr varScale="1">
        <p:scale>
          <a:sx n="113" d="100"/>
          <a:sy n="113" d="100"/>
        </p:scale>
        <p:origin x="52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6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CFC80595-CB9A-4B2B-9F62-515657FF243E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347094F0-FA6A-48DA-95DC-9F0078FF9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634AC687-64E8-6F43-AA98-B5EBDB685D9F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498C61E4-D67C-2040-A9B3-42B060A8C9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496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5169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0184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281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4413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0246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117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257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5248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5495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350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584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DA7E-ED9F-4E54-A004-C2F1B9BCCF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4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DA7E-ED9F-4E54-A004-C2F1B9BCCF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1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9DA7E-ED9F-4E54-A004-C2F1B9BCCF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62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071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/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sp>
        <p:nvSpPr>
          <p:cNvPr id="8" name="Plassholder for diagram 7"/>
          <p:cNvSpPr>
            <a:spLocks noGrp="1"/>
          </p:cNvSpPr>
          <p:nvPr>
            <p:ph type="chart" sz="quarter" idx="13"/>
          </p:nvPr>
        </p:nvSpPr>
        <p:spPr>
          <a:xfrm>
            <a:off x="5020469" y="2000250"/>
            <a:ext cx="3458513" cy="3867149"/>
          </a:xfrm>
        </p:spPr>
        <p:txBody>
          <a:bodyPr/>
          <a:lstStyle/>
          <a:p>
            <a:r>
              <a:rPr lang="nb-NO" dirty="0"/>
              <a:t>Klikk ikonet for å legge til et diagram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4"/>
          </p:nvPr>
        </p:nvSpPr>
        <p:spPr>
          <a:xfrm>
            <a:off x="896400" y="1994960"/>
            <a:ext cx="3904200" cy="38724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7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ans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8866" y="1262559"/>
            <a:ext cx="8046268" cy="630662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 smtClean="0"/>
              <a:t>Kilder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213143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6065422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135023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1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586" y="3447481"/>
            <a:ext cx="50800" cy="108585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16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1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3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1825626"/>
            <a:ext cx="3726000" cy="411797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003" y="1826014"/>
            <a:ext cx="3660979" cy="4117586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8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</p:spPr>
        <p:txBody>
          <a:bodyPr anchor="ctr"/>
          <a:lstStyle>
            <a:lvl1pPr>
              <a:defRPr sz="32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67842" y="681136"/>
            <a:ext cx="4511140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96400" y="2239348"/>
            <a:ext cx="2949178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 </a:t>
            </a:r>
            <a:r>
              <a:rPr lang="nb-NO" dirty="0" err="1"/>
              <a:t>eesfnhef</a:t>
            </a:r>
            <a:r>
              <a:rPr lang="nb-NO" dirty="0"/>
              <a:t> </a:t>
            </a:r>
            <a:r>
              <a:rPr lang="nb-NO" dirty="0" err="1"/>
              <a:t>efe</a:t>
            </a:r>
            <a:r>
              <a:rPr lang="nb-NO" dirty="0"/>
              <a:t> </a:t>
            </a:r>
            <a:r>
              <a:rPr lang="nb-NO" dirty="0" err="1"/>
              <a:t>ege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rwrøl</a:t>
            </a:r>
            <a:r>
              <a:rPr lang="nb-NO" dirty="0"/>
              <a:t>, </a:t>
            </a:r>
            <a:r>
              <a:rPr lang="nb-NO" dirty="0" err="1"/>
              <a:t>etoeg</a:t>
            </a:r>
            <a:r>
              <a:rPr lang="nb-NO" dirty="0"/>
              <a:t>, </a:t>
            </a:r>
            <a:r>
              <a:rPr lang="nb-NO" dirty="0" err="1"/>
              <a:t>e,eg</a:t>
            </a:r>
            <a:r>
              <a:rPr lang="nb-NO" dirty="0"/>
              <a:t> </a:t>
            </a:r>
            <a:r>
              <a:rPr lang="nb-NO" dirty="0" err="1"/>
              <a:t>rgorgo</a:t>
            </a:r>
            <a:r>
              <a:rPr lang="nb-NO" dirty="0"/>
              <a:t> </a:t>
            </a:r>
            <a:r>
              <a:rPr lang="nb-NO" dirty="0" err="1"/>
              <a:t>rog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88476" y="680989"/>
            <a:ext cx="4418681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55227" y="2239201"/>
            <a:ext cx="3023756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896400" y="1854200"/>
            <a:ext cx="7582582" cy="3767138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b-NO" dirty="0"/>
              <a:t>Klikk ikonet for å legge til en tabell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588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78" r:id="rId4"/>
    <p:sldLayoutId id="2147483679" r:id="rId5"/>
    <p:sldLayoutId id="2147483652" r:id="rId6"/>
    <p:sldLayoutId id="2147483657" r:id="rId7"/>
    <p:sldLayoutId id="2147483662" r:id="rId8"/>
    <p:sldLayoutId id="2147483658" r:id="rId9"/>
    <p:sldLayoutId id="2147483663" r:id="rId10"/>
    <p:sldLayoutId id="2147483654" r:id="rId11"/>
    <p:sldLayoutId id="2147483655" r:id="rId12"/>
    <p:sldLayoutId id="2147483677" r:id="rId13"/>
    <p:sldLayoutId id="2147483661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183"/>
          </a:solidFill>
          <a:latin typeface="+mn-lt"/>
          <a:ea typeface="Campton Book" charset="0"/>
          <a:cs typeface="Campton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79" y="2556218"/>
            <a:ext cx="7801641" cy="16749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b-NO" dirty="0" smtClean="0">
                <a:solidFill>
                  <a:srgbClr val="268183"/>
                </a:solidFill>
              </a:rPr>
              <a:t>Tverrfaglig undervisning</a:t>
            </a:r>
            <a:br>
              <a:rPr lang="nb-NO" dirty="0" smtClean="0">
                <a:solidFill>
                  <a:srgbClr val="268183"/>
                </a:solidFill>
              </a:rPr>
            </a:br>
            <a:r>
              <a:rPr lang="nb-NO" sz="3200" dirty="0" smtClean="0">
                <a:solidFill>
                  <a:srgbClr val="268183"/>
                </a:solidFill>
              </a:rPr>
              <a:t>B – Samarbeid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b-NO" dirty="0"/>
              <a:t>Modul </a:t>
            </a:r>
            <a:r>
              <a:rPr lang="nb-NO" dirty="0" smtClean="0"/>
              <a:t>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41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Flerfaglig</a:t>
            </a:r>
            <a:r>
              <a:rPr lang="en-US" dirty="0"/>
              <a:t> </a:t>
            </a:r>
            <a:r>
              <a:rPr lang="en-US" dirty="0" err="1" smtClean="0"/>
              <a:t>undervisning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K</a:t>
            </a:r>
            <a:r>
              <a:rPr lang="nb-NO" sz="2200" dirty="0" smtClean="0"/>
              <a:t>ombinerer </a:t>
            </a:r>
            <a:r>
              <a:rPr lang="nb-NO" sz="2200" dirty="0"/>
              <a:t>ulike fags </a:t>
            </a:r>
            <a:r>
              <a:rPr lang="nb-NO" sz="2200" dirty="0" smtClean="0"/>
              <a:t>tilnærming til </a:t>
            </a:r>
            <a:r>
              <a:rPr lang="nb-NO" sz="2200" dirty="0"/>
              <a:t>samme tema </a:t>
            </a:r>
            <a:r>
              <a:rPr lang="nb-NO" sz="2200" dirty="0" smtClean="0"/>
              <a:t>enten samtidig (parallelt) </a:t>
            </a:r>
            <a:r>
              <a:rPr lang="nb-NO" sz="2200" dirty="0"/>
              <a:t>eller </a:t>
            </a:r>
            <a:r>
              <a:rPr lang="nb-NO" sz="2200" dirty="0" smtClean="0"/>
              <a:t>ved at fagene </a:t>
            </a:r>
            <a:r>
              <a:rPr lang="nb-NO" sz="2200" dirty="0"/>
              <a:t>avløser hverandre etter </a:t>
            </a:r>
            <a:r>
              <a:rPr lang="nb-NO" sz="2200" dirty="0" smtClean="0"/>
              <a:t>tur (serielt), </a:t>
            </a:r>
            <a:r>
              <a:rPr lang="nb-NO" sz="2200" dirty="0"/>
              <a:t>uten nevneverdig samordning eller </a:t>
            </a:r>
            <a:r>
              <a:rPr lang="nb-NO" sz="2200" dirty="0" smtClean="0"/>
              <a:t>integrasjon</a:t>
            </a:r>
            <a:r>
              <a:rPr lang="nb-NO" sz="2200" dirty="0"/>
              <a:t>.</a:t>
            </a:r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4861" y="3180275"/>
            <a:ext cx="3881088" cy="2388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nb-NO" sz="1600" dirty="0" smtClean="0"/>
              <a:t>Eksempel</a:t>
            </a:r>
            <a:endParaRPr lang="nb-NO" sz="1600" dirty="0"/>
          </a:p>
          <a:p>
            <a:pPr marL="0" indent="0">
              <a:lnSpc>
                <a:spcPct val="120000"/>
              </a:lnSpc>
              <a:buNone/>
            </a:pPr>
            <a:r>
              <a:rPr lang="nb-NO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I naturfaget lærer elevene om energi, energikilder, energikjeder og energikvalitet. </a:t>
            </a:r>
            <a:r>
              <a:rPr lang="nb-NO" sz="16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Temaet </a:t>
            </a:r>
            <a:r>
              <a:rPr lang="nb-NO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kan for eksempel utvides til å handle om både miljøeffekter, </a:t>
            </a:r>
            <a:r>
              <a:rPr lang="nb-NO" sz="1600" i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menneskelige aktiviteter </a:t>
            </a:r>
            <a:r>
              <a:rPr lang="nb-NO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og </a:t>
            </a:r>
            <a:r>
              <a:rPr lang="nb-NO" sz="1600" i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interessekonflikter</a:t>
            </a:r>
            <a:r>
              <a:rPr lang="nb-NO" sz="16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i naturområder. </a:t>
            </a:r>
            <a:r>
              <a:rPr lang="nb-NO" sz="1600" dirty="0" smtClean="0"/>
              <a:t>Videre </a:t>
            </a:r>
            <a:r>
              <a:rPr lang="nb-NO" sz="1600" dirty="0"/>
              <a:t>kan det også handle om </a:t>
            </a:r>
            <a:r>
              <a:rPr lang="nb-NO" sz="1600" dirty="0" smtClean="0"/>
              <a:t>tiltak </a:t>
            </a:r>
            <a:r>
              <a:rPr lang="nb-NO" sz="1600" dirty="0"/>
              <a:t>for å verne </a:t>
            </a:r>
            <a:r>
              <a:rPr lang="nb-NO" sz="1600" dirty="0" smtClean="0"/>
              <a:t>naturen og </a:t>
            </a:r>
            <a:r>
              <a:rPr lang="nb-NO" sz="1600" dirty="0"/>
              <a:t>om samspillet mellom natur, individ, teknologi og samfunn. </a:t>
            </a:r>
            <a:endParaRPr lang="nb-NO" sz="1600" dirty="0" smtClean="0"/>
          </a:p>
          <a:p>
            <a:pPr marL="0" indent="0">
              <a:buFont typeface="Arial"/>
              <a:buNone/>
            </a:pPr>
            <a:endParaRPr lang="en-US" sz="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4293" b="-2802"/>
          <a:stretch/>
        </p:blipFill>
        <p:spPr>
          <a:xfrm>
            <a:off x="6559826" y="510941"/>
            <a:ext cx="2177746" cy="66585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376245" y="477409"/>
            <a:ext cx="668887" cy="66533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kstSylinder 8"/>
          <p:cNvSpPr txBox="1"/>
          <p:nvPr/>
        </p:nvSpPr>
        <p:spPr>
          <a:xfrm>
            <a:off x="4687360" y="6362573"/>
            <a:ext cx="4296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Scheie &amp; Halvorsen (2019)</a:t>
            </a:r>
            <a:endParaRPr lang="nb-NO" sz="1200" dirty="0"/>
          </a:p>
        </p:txBody>
      </p:sp>
      <p:pic>
        <p:nvPicPr>
          <p:cNvPr id="13" name="Picture 6" descr="Vindmølle, Wind Energy, Miljøvennlige, Ener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17" y="3480975"/>
            <a:ext cx="3638552" cy="24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0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Flerfaglig</a:t>
            </a:r>
            <a:r>
              <a:rPr lang="en-US" dirty="0"/>
              <a:t> </a:t>
            </a:r>
            <a:r>
              <a:rPr lang="en-US" dirty="0" err="1" smtClean="0"/>
              <a:t>undervisning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731236"/>
            <a:ext cx="7583244" cy="1082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K</a:t>
            </a:r>
            <a:r>
              <a:rPr lang="nb-NO" sz="2200" dirty="0" smtClean="0"/>
              <a:t>ombinerer </a:t>
            </a:r>
            <a:r>
              <a:rPr lang="nb-NO" sz="2200" dirty="0"/>
              <a:t>ulike fags </a:t>
            </a:r>
            <a:r>
              <a:rPr lang="nb-NO" sz="2200" dirty="0" smtClean="0"/>
              <a:t>tilnærming til </a:t>
            </a:r>
            <a:r>
              <a:rPr lang="nb-NO" sz="2200" dirty="0"/>
              <a:t>samme tema </a:t>
            </a:r>
            <a:r>
              <a:rPr lang="nb-NO" sz="2200" dirty="0" smtClean="0"/>
              <a:t>enten samtidig (parallelt) </a:t>
            </a:r>
            <a:r>
              <a:rPr lang="nb-NO" sz="2200" dirty="0"/>
              <a:t>eller </a:t>
            </a:r>
            <a:r>
              <a:rPr lang="nb-NO" sz="2200" dirty="0" smtClean="0"/>
              <a:t>ved at fagene </a:t>
            </a:r>
            <a:r>
              <a:rPr lang="nb-NO" sz="2200" dirty="0"/>
              <a:t>avløser hverandre etter </a:t>
            </a:r>
            <a:r>
              <a:rPr lang="nb-NO" sz="2200" dirty="0" smtClean="0"/>
              <a:t>tur (serielt), </a:t>
            </a:r>
            <a:r>
              <a:rPr lang="nb-NO" sz="2200" dirty="0"/>
              <a:t>uten nevneverdig samordning eller </a:t>
            </a:r>
            <a:r>
              <a:rPr lang="nb-NO" sz="2200" dirty="0" smtClean="0"/>
              <a:t>integrasjon</a:t>
            </a:r>
            <a:r>
              <a:rPr lang="nb-NO" sz="2200" dirty="0"/>
              <a:t>.</a:t>
            </a:r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9" name="Bildeforklaring formet som et avrundet rektangel 8"/>
          <p:cNvSpPr/>
          <p:nvPr/>
        </p:nvSpPr>
        <p:spPr>
          <a:xfrm>
            <a:off x="519764" y="3311091"/>
            <a:ext cx="3638351" cy="2129589"/>
          </a:xfrm>
          <a:prstGeom prst="wedgeRoundRectCallout">
            <a:avLst>
              <a:gd name="adj1" fmla="val 47636"/>
              <a:gd name="adj2" fmla="val 9739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dirty="0" smtClean="0"/>
              <a:t>Å utforske og diskutere </a:t>
            </a:r>
            <a:r>
              <a:rPr lang="nb-NO" dirty="0"/>
              <a:t>samspillet mellom natur, individ, teknologi og </a:t>
            </a:r>
            <a:r>
              <a:rPr lang="nb-NO" dirty="0" smtClean="0"/>
              <a:t>samfunn</a:t>
            </a:r>
            <a:r>
              <a:rPr lang="nb-NO" dirty="0"/>
              <a:t> </a:t>
            </a:r>
            <a:r>
              <a:rPr lang="nb-NO" dirty="0" smtClean="0"/>
              <a:t>gir rom for flere fag som for eksempel naturfag, samfunnsfag, KRLE, og kroppsøving.</a:t>
            </a:r>
            <a:endParaRPr lang="nb-NO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4293" b="-2802"/>
          <a:stretch/>
        </p:blipFill>
        <p:spPr>
          <a:xfrm>
            <a:off x="6559826" y="510941"/>
            <a:ext cx="2177746" cy="66585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376245" y="477409"/>
            <a:ext cx="668887" cy="66533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kstSylinder 8"/>
          <p:cNvSpPr txBox="1"/>
          <p:nvPr/>
        </p:nvSpPr>
        <p:spPr>
          <a:xfrm>
            <a:off x="4687360" y="6362573"/>
            <a:ext cx="4296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Scheie &amp; Halvorsen (2019)</a:t>
            </a:r>
            <a:endParaRPr lang="nb-NO" sz="1200" dirty="0"/>
          </a:p>
        </p:txBody>
      </p:sp>
      <p:pic>
        <p:nvPicPr>
          <p:cNvPr id="14" name="Picture 6" descr="Vindmølle, Wind Energy, Miljøvennlige, Ener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17" y="3480975"/>
            <a:ext cx="3638552" cy="24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3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Tverrfaglig</a:t>
            </a:r>
            <a:r>
              <a:rPr lang="en-US" dirty="0"/>
              <a:t> </a:t>
            </a:r>
            <a:r>
              <a:rPr lang="en-US" dirty="0" err="1" smtClean="0"/>
              <a:t>undervisning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635690"/>
            <a:ext cx="7583244" cy="1347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I</a:t>
            </a:r>
            <a:r>
              <a:rPr lang="nb-NO" sz="2200" dirty="0" smtClean="0"/>
              <a:t>nnebærer </a:t>
            </a:r>
            <a:r>
              <a:rPr lang="nb-NO" sz="2200" dirty="0"/>
              <a:t>en integrasjon</a:t>
            </a:r>
            <a:r>
              <a:rPr lang="nb-NO" sz="2200" i="1" dirty="0"/>
              <a:t> </a:t>
            </a:r>
            <a:r>
              <a:rPr lang="nb-NO" sz="2200" dirty="0"/>
              <a:t>av </a:t>
            </a:r>
            <a:r>
              <a:rPr lang="nb-NO" sz="2200" dirty="0" smtClean="0"/>
              <a:t>felles begreper, metoder og perspektiver fra ulike fag, for </a:t>
            </a:r>
            <a:r>
              <a:rPr lang="nb-NO" sz="2200" dirty="0"/>
              <a:t>å </a:t>
            </a:r>
            <a:r>
              <a:rPr lang="nb-NO" sz="2200" dirty="0" smtClean="0"/>
              <a:t>få en helhetsforståelse av komplekse tema som </a:t>
            </a:r>
            <a:r>
              <a:rPr lang="nb-NO" sz="2200" dirty="0"/>
              <a:t>ikke lar seg løse </a:t>
            </a:r>
            <a:r>
              <a:rPr lang="nb-NO" sz="2200" dirty="0" smtClean="0"/>
              <a:t>innenfor </a:t>
            </a:r>
            <a:r>
              <a:rPr lang="nb-NO" sz="2200" dirty="0"/>
              <a:t>rammene av et enkelt fag.</a:t>
            </a:r>
          </a:p>
          <a:p>
            <a:pPr marL="0" indent="0">
              <a:buNone/>
            </a:pPr>
            <a:endParaRPr lang="nb-NO" sz="2200" dirty="0" smtClean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95739" y="3119180"/>
            <a:ext cx="3879461" cy="3738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nb-NO" sz="1400" dirty="0" smtClean="0"/>
              <a:t>Eksempel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I naturfaget lærer elevene om energi, energikilder, energikjeder og energikvalitet. Temaet kan for eksempel utvides til å handle om både miljøeffekter, </a:t>
            </a:r>
            <a:r>
              <a:rPr lang="nb-NO" sz="1400" i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menneskelige aktiviteter </a:t>
            </a:r>
            <a:r>
              <a:rPr lang="nb-NO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og </a:t>
            </a:r>
            <a:r>
              <a:rPr lang="nb-NO" sz="1400" i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interessekonflikter</a:t>
            </a:r>
            <a:r>
              <a:rPr lang="nb-NO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i naturområder. Videre kan det også handle om tiltak for å verne naturen og om samspillet mellom natur, individ, teknologi og samfunn.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1400" dirty="0" smtClean="0"/>
              <a:t>Dersom  elevene </a:t>
            </a:r>
            <a:r>
              <a:rPr lang="nb-NO" sz="1400" dirty="0"/>
              <a:t>skal </a:t>
            </a:r>
            <a:r>
              <a:rPr lang="nb-NO" sz="1400" dirty="0" smtClean="0"/>
              <a:t>kunne diskutere, være kritisk og argumentere for  beslutninger </a:t>
            </a:r>
            <a:r>
              <a:rPr lang="nb-NO" sz="1400" dirty="0"/>
              <a:t>som skal tas, </a:t>
            </a:r>
            <a:r>
              <a:rPr lang="nb-NO" sz="1400" dirty="0" smtClean="0"/>
              <a:t>må elevene sette </a:t>
            </a:r>
            <a:r>
              <a:rPr lang="nb-NO" sz="1400" dirty="0"/>
              <a:t>seg inn i flere fagområder.</a:t>
            </a:r>
          </a:p>
          <a:p>
            <a:pPr marL="0" indent="0">
              <a:buFont typeface="Arial"/>
              <a:buNone/>
            </a:pPr>
            <a:endParaRPr lang="nb-NO" sz="1400" dirty="0" smtClean="0"/>
          </a:p>
          <a:p>
            <a:pPr marL="0" indent="0">
              <a:buFont typeface="Arial"/>
              <a:buNone/>
            </a:pP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4293" b="-2802"/>
          <a:stretch/>
        </p:blipFill>
        <p:spPr>
          <a:xfrm>
            <a:off x="6559826" y="510941"/>
            <a:ext cx="2177746" cy="66585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069021" y="477409"/>
            <a:ext cx="668887" cy="66533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kstSylinder 8"/>
          <p:cNvSpPr txBox="1"/>
          <p:nvPr/>
        </p:nvSpPr>
        <p:spPr>
          <a:xfrm>
            <a:off x="4687360" y="6362573"/>
            <a:ext cx="4296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Scheie &amp; Halvorsen (2019)</a:t>
            </a:r>
            <a:endParaRPr lang="nb-NO" sz="1200" dirty="0"/>
          </a:p>
        </p:txBody>
      </p:sp>
      <p:pic>
        <p:nvPicPr>
          <p:cNvPr id="13" name="Picture 6" descr="Vindmølle, Wind Energy, Miljøvennlige, Ener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17" y="3480975"/>
            <a:ext cx="3638552" cy="24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2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Tverrfaglig</a:t>
            </a:r>
            <a:r>
              <a:rPr lang="en-US" dirty="0"/>
              <a:t> </a:t>
            </a:r>
            <a:r>
              <a:rPr lang="en-US" dirty="0" err="1" smtClean="0"/>
              <a:t>undervisning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644655"/>
            <a:ext cx="7583244" cy="1347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I</a:t>
            </a:r>
            <a:r>
              <a:rPr lang="nb-NO" sz="2200" dirty="0" smtClean="0"/>
              <a:t>nnebærer </a:t>
            </a:r>
            <a:r>
              <a:rPr lang="nb-NO" sz="2200" dirty="0"/>
              <a:t>en integrasjon</a:t>
            </a:r>
            <a:r>
              <a:rPr lang="nb-NO" sz="2200" i="1" dirty="0"/>
              <a:t> </a:t>
            </a:r>
            <a:r>
              <a:rPr lang="nb-NO" sz="2200" dirty="0"/>
              <a:t>av </a:t>
            </a:r>
            <a:r>
              <a:rPr lang="nb-NO" sz="2200" dirty="0" smtClean="0"/>
              <a:t>felles begreper, metoder og perspektiver fra ulike fag, for </a:t>
            </a:r>
            <a:r>
              <a:rPr lang="nb-NO" sz="2200" dirty="0"/>
              <a:t>å </a:t>
            </a:r>
            <a:r>
              <a:rPr lang="nb-NO" sz="2200" dirty="0" smtClean="0"/>
              <a:t>få en helhetsforståelse av komplekse tema som </a:t>
            </a:r>
            <a:r>
              <a:rPr lang="nb-NO" sz="2200" dirty="0"/>
              <a:t>ikke lar seg løse </a:t>
            </a:r>
            <a:r>
              <a:rPr lang="nb-NO" sz="2200" dirty="0" smtClean="0"/>
              <a:t>innenfor </a:t>
            </a:r>
            <a:r>
              <a:rPr lang="nb-NO" sz="2200" dirty="0"/>
              <a:t>rammene av et enkelt fag.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Bildeforklaring formet som et avrundet rektangel 9"/>
          <p:cNvSpPr/>
          <p:nvPr/>
        </p:nvSpPr>
        <p:spPr>
          <a:xfrm>
            <a:off x="495938" y="3167464"/>
            <a:ext cx="4061701" cy="2877201"/>
          </a:xfrm>
          <a:prstGeom prst="wedgeRoundRectCallout">
            <a:avLst>
              <a:gd name="adj1" fmla="val 66466"/>
              <a:gd name="adj2" fmla="val 6963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1600" dirty="0"/>
              <a:t>F</a:t>
            </a:r>
            <a:r>
              <a:rPr lang="nb-NO" sz="1600" dirty="0" smtClean="0"/>
              <a:t>ag </a:t>
            </a:r>
            <a:r>
              <a:rPr lang="nb-NO" sz="1600" dirty="0"/>
              <a:t>som samfunnsfag, norsk og KRLE kan bidra til å fremme argumentasjon, kritisk tenkning, systemforståelse, framtidstenkning, kommunikasjon, refleksjon og etisk bevissthet knyttet til </a:t>
            </a:r>
            <a:r>
              <a:rPr lang="nb-NO" sz="1600" dirty="0" smtClean="0"/>
              <a:t>temaet. </a:t>
            </a:r>
            <a:r>
              <a:rPr lang="nb-NO" sz="1600" dirty="0"/>
              <a:t>Ved at kompetansemålene blir mer integrert i hverandre, kan dette gi </a:t>
            </a:r>
            <a:r>
              <a:rPr lang="nb-NO" sz="1600" dirty="0" smtClean="0"/>
              <a:t>rom for en </a:t>
            </a:r>
            <a:r>
              <a:rPr lang="nb-NO" sz="1600" dirty="0"/>
              <a:t>mer helhetlig </a:t>
            </a:r>
            <a:r>
              <a:rPr lang="nb-NO" sz="1600" dirty="0" smtClean="0"/>
              <a:t>undervisning </a:t>
            </a:r>
            <a:r>
              <a:rPr lang="nb-NO" sz="1600" dirty="0"/>
              <a:t>og mulighet for at elevene både får en </a:t>
            </a:r>
            <a:r>
              <a:rPr lang="nb-NO" sz="1600" dirty="0" smtClean="0"/>
              <a:t>helhetlig, men også dypere forståelse for temaet (Scheie &amp; Halvorsen, 2019).</a:t>
            </a:r>
            <a:endParaRPr lang="nb-NO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4293" b="-2802"/>
          <a:stretch/>
        </p:blipFill>
        <p:spPr>
          <a:xfrm>
            <a:off x="6559826" y="510941"/>
            <a:ext cx="2177746" cy="66585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069021" y="477409"/>
            <a:ext cx="668887" cy="66533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kstSylinder 8"/>
          <p:cNvSpPr txBox="1"/>
          <p:nvPr/>
        </p:nvSpPr>
        <p:spPr>
          <a:xfrm>
            <a:off x="4687360" y="6362573"/>
            <a:ext cx="4296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Scheie &amp; Halvorsen (2019)</a:t>
            </a:r>
            <a:endParaRPr lang="nb-NO" sz="1200" dirty="0"/>
          </a:p>
        </p:txBody>
      </p:sp>
      <p:pic>
        <p:nvPicPr>
          <p:cNvPr id="14" name="Picture 6" descr="Vindmølle, Wind Energy, Miljøvennlige, Ener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17" y="3480975"/>
            <a:ext cx="3638552" cy="24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09" y="365126"/>
            <a:ext cx="8183418" cy="1325563"/>
          </a:xfrm>
        </p:spPr>
        <p:txBody>
          <a:bodyPr>
            <a:normAutofit/>
          </a:bodyPr>
          <a:lstStyle/>
          <a:p>
            <a:r>
              <a:rPr lang="nb-NO" sz="3400" dirty="0" smtClean="0"/>
              <a:t>Hvorfor involvere flere fag i </a:t>
            </a:r>
            <a:r>
              <a:rPr lang="nb-NO" sz="3400" dirty="0" smtClean="0"/>
              <a:t>undervisninga?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4661663"/>
            <a:ext cx="7583244" cy="13442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sz="2000" dirty="0"/>
              <a:t>Kunnskapsgrunnlaget for å finne løsninger på problemer innenfor </a:t>
            </a:r>
            <a:r>
              <a:rPr lang="nb-NO" sz="2000" dirty="0" smtClean="0"/>
              <a:t>tverrfaglige tema </a:t>
            </a:r>
            <a:r>
              <a:rPr lang="nb-NO" sz="2000" dirty="0"/>
              <a:t>finnes i mange fag, og temaene skal bidra til at elevene oppnår forståelse og ser sammenhenger på tvers av fag</a:t>
            </a:r>
            <a:r>
              <a:rPr lang="nb-NO" sz="2000" dirty="0" smtClean="0"/>
              <a:t>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nb-NO" sz="1600" dirty="0" smtClean="0"/>
              <a:t>Overordnet del LK20, Kunnskapsdepartementet (2020)</a:t>
            </a:r>
          </a:p>
          <a:p>
            <a:pPr marL="0" indent="0" algn="r">
              <a:lnSpc>
                <a:spcPct val="100000"/>
              </a:lnSpc>
              <a:buNone/>
            </a:pPr>
            <a:endParaRPr lang="nb-NO" sz="1800" dirty="0" smtClean="0"/>
          </a:p>
          <a:p>
            <a:pPr marL="57150" lvl="2" indent="0">
              <a:buNone/>
            </a:pPr>
            <a:endParaRPr lang="nb-NO" dirty="0"/>
          </a:p>
          <a:p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18467" y="1502353"/>
            <a:ext cx="6240078" cy="3035830"/>
            <a:chOff x="205413" y="1538508"/>
            <a:chExt cx="8822346" cy="4822413"/>
          </a:xfrm>
        </p:grpSpPr>
        <p:pic>
          <p:nvPicPr>
            <p:cNvPr id="6" name="Picture 6" descr="Søppel, Avfallsbeholderen, Avfall, Søppelkass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317" y="4029483"/>
              <a:ext cx="3192183" cy="2088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2" descr="Tørke, Sprukket Jord, Tørr Jord, Ristet Lan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0669" y="4463549"/>
              <a:ext cx="3505490" cy="1897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t="1" r="35140" b="66982"/>
            <a:stretch/>
          </p:blipFill>
          <p:spPr>
            <a:xfrm>
              <a:off x="267193" y="5096548"/>
              <a:ext cx="3448979" cy="4673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9" name="Gruppe 4"/>
            <p:cNvGrpSpPr/>
            <p:nvPr/>
          </p:nvGrpSpPr>
          <p:grpSpPr>
            <a:xfrm>
              <a:off x="205413" y="1538508"/>
              <a:ext cx="3572537" cy="1636436"/>
              <a:chOff x="-256516" y="4108755"/>
              <a:chExt cx="3572537" cy="1636436"/>
            </a:xfrm>
          </p:grpSpPr>
          <p:pic>
            <p:nvPicPr>
              <p:cNvPr id="13" name="Picture 2" descr="Bie, Insekt, Nektar, Honey Bee, Dyr, Pollineri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897" y="4210939"/>
                <a:ext cx="2301377" cy="15342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2"/>
              <p:cNvPicPr>
                <a:picLocks noChangeAspect="1"/>
              </p:cNvPicPr>
              <p:nvPr/>
            </p:nvPicPr>
            <p:blipFill rotWithShape="1">
              <a:blip r:embed="rId7"/>
              <a:srcRect t="86666" r="30702" b="-1169"/>
              <a:stretch/>
            </p:blipFill>
            <p:spPr>
              <a:xfrm>
                <a:off x="-256516" y="4108755"/>
                <a:ext cx="3572537" cy="39486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10" name="Bilde 14"/>
            <p:cNvPicPr>
              <a:picLocks noChangeAspect="1"/>
            </p:cNvPicPr>
            <p:nvPr/>
          </p:nvPicPr>
          <p:blipFill rotWithShape="1">
            <a:blip r:embed="rId8"/>
            <a:srcRect r="16528" b="20194"/>
            <a:stretch/>
          </p:blipFill>
          <p:spPr>
            <a:xfrm>
              <a:off x="5704376" y="4551544"/>
              <a:ext cx="2998076" cy="7675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 descr="Uteligger, Hjemløse, Råd, Oransje Klær, Tegn, Orang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147" y="2222028"/>
              <a:ext cx="3043721" cy="2025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Bilde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74428">
              <a:off x="5379069" y="1584983"/>
              <a:ext cx="3648690" cy="9297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218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Helhetlig forståelse?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b-NO" sz="2000" dirty="0"/>
              <a:t>Forskning viser at mange elever synes det er utfordrende å forstå samme prinsipp på tvers av kunnskapsområder, og se sammenhengen mellom ulike fag og kunnskapsfelt. </a:t>
            </a:r>
            <a:endParaRPr lang="nb-NO" sz="2000" dirty="0" smtClean="0"/>
          </a:p>
          <a:p>
            <a:pPr>
              <a:lnSpc>
                <a:spcPct val="100000"/>
              </a:lnSpc>
            </a:pPr>
            <a:endParaRPr lang="nb-NO" sz="2000" dirty="0"/>
          </a:p>
          <a:p>
            <a:pPr>
              <a:lnSpc>
                <a:spcPct val="100000"/>
              </a:lnSpc>
            </a:pPr>
            <a:r>
              <a:rPr lang="nb-NO" sz="2000" dirty="0"/>
              <a:t>For å støtte elevene i en helhetlig forståelse av ulike tema er det derfor viktig å integrere flere fag i </a:t>
            </a:r>
            <a:r>
              <a:rPr lang="nb-NO" sz="2000" dirty="0" smtClean="0"/>
              <a:t>undervisninga. </a:t>
            </a:r>
            <a:endParaRPr lang="nb-NO" sz="20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nb-NO" sz="16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1600" dirty="0" err="1"/>
              <a:t>Bradbeer</a:t>
            </a:r>
            <a:r>
              <a:rPr lang="nb-NO" sz="1600" dirty="0"/>
              <a:t>, J. (1999), </a:t>
            </a:r>
            <a:r>
              <a:rPr lang="nb-NO" sz="1600" dirty="0" err="1"/>
              <a:t>Sivesind</a:t>
            </a:r>
            <a:r>
              <a:rPr lang="nb-NO" sz="1600" dirty="0"/>
              <a:t>, K. (2012), Borg et al (2014)</a:t>
            </a:r>
            <a:r>
              <a:rPr lang="en-US" sz="1600" dirty="0"/>
              <a:t>,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Korsager &amp; Scheie (2019), Scheie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Stromholt</a:t>
            </a:r>
            <a:r>
              <a:rPr lang="en-US" sz="1600" dirty="0"/>
              <a:t> (2019)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b-NO" sz="2000" dirty="0"/>
          </a:p>
          <a:p>
            <a:pPr marL="800100" lvl="3" indent="-285750"/>
            <a:endParaRPr lang="nb-NO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5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385455"/>
            <a:ext cx="7583244" cy="462049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nb-NO" sz="2000" dirty="0"/>
              <a:t>For å få til </a:t>
            </a:r>
            <a:r>
              <a:rPr lang="nb-NO" sz="2000" dirty="0" smtClean="0"/>
              <a:t>undervisning der flere fag er involvert, er bevisstgjøring og god </a:t>
            </a:r>
            <a:r>
              <a:rPr lang="nb-NO" sz="2000" dirty="0"/>
              <a:t>planlegging viktig. </a:t>
            </a:r>
            <a:endParaRPr lang="nb-NO" sz="2000" dirty="0" smtClean="0"/>
          </a:p>
          <a:p>
            <a:r>
              <a:rPr lang="nb-NO" sz="2000" dirty="0" smtClean="0"/>
              <a:t>Med økt antall fag og graden av integrering av fagene  </a:t>
            </a:r>
            <a:r>
              <a:rPr lang="nb-NO" sz="2000" dirty="0"/>
              <a:t>øker kompleksiteten</a:t>
            </a:r>
            <a:r>
              <a:rPr lang="nb-NO" sz="2000" dirty="0" smtClean="0"/>
              <a:t>.</a:t>
            </a:r>
          </a:p>
          <a:p>
            <a:r>
              <a:rPr lang="nb-NO" sz="2000" dirty="0"/>
              <a:t>Det kan derfor være </a:t>
            </a:r>
            <a:r>
              <a:rPr lang="nb-NO" sz="2000" dirty="0" smtClean="0"/>
              <a:t>nyttig å </a:t>
            </a:r>
            <a:r>
              <a:rPr lang="nb-NO" sz="2000" dirty="0"/>
              <a:t>vurdere ulike måter fagene kan integreres </a:t>
            </a:r>
            <a:r>
              <a:rPr lang="nb-NO" sz="2000" dirty="0" smtClean="0"/>
              <a:t>på, og om man f.eks. skal </a:t>
            </a:r>
            <a:r>
              <a:rPr lang="nb-NO" sz="2000" dirty="0"/>
              <a:t>veksle mellom </a:t>
            </a:r>
            <a:r>
              <a:rPr lang="nb-NO" sz="2000" dirty="0" smtClean="0"/>
              <a:t>de.</a:t>
            </a:r>
            <a:endParaRPr lang="nb-NO" sz="2000" dirty="0"/>
          </a:p>
          <a:p>
            <a:r>
              <a:rPr lang="nb-NO" sz="2000" dirty="0" smtClean="0"/>
              <a:t>Figuren under som illustrerer undervisning med flere fag kan </a:t>
            </a:r>
            <a:r>
              <a:rPr lang="nb-NO" sz="2000" dirty="0"/>
              <a:t>være til nytte </a:t>
            </a:r>
            <a:r>
              <a:rPr lang="nb-NO" sz="2000" dirty="0" smtClean="0"/>
              <a:t>i dette arbeidet</a:t>
            </a:r>
            <a:r>
              <a:rPr lang="nb-NO" sz="2000" dirty="0"/>
              <a:t>. 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 smtClean="0"/>
          </a:p>
          <a:p>
            <a:endParaRPr lang="nb-NO" sz="2000" dirty="0"/>
          </a:p>
          <a:p>
            <a:endParaRPr lang="nb-NO" sz="2000" dirty="0" smtClean="0"/>
          </a:p>
          <a:p>
            <a:endParaRPr lang="nb-NO" sz="2000" dirty="0"/>
          </a:p>
          <a:p>
            <a:endParaRPr lang="nb-NO" sz="2200" dirty="0" smtClean="0"/>
          </a:p>
          <a:p>
            <a:endParaRPr lang="nb-NO" sz="2200" dirty="0" smtClean="0"/>
          </a:p>
          <a:p>
            <a:endParaRPr lang="nb-NO" sz="2200" dirty="0"/>
          </a:p>
          <a:p>
            <a:endParaRPr lang="nb-NO" sz="2200" dirty="0" smtClean="0"/>
          </a:p>
          <a:p>
            <a:endParaRPr lang="nb-NO" sz="2200" dirty="0"/>
          </a:p>
          <a:p>
            <a:endParaRPr lang="en-US" sz="2200" dirty="0"/>
          </a:p>
        </p:txBody>
      </p:sp>
      <p:grpSp>
        <p:nvGrpSpPr>
          <p:cNvPr id="5" name="Group 4"/>
          <p:cNvGrpSpPr/>
          <p:nvPr/>
        </p:nvGrpSpPr>
        <p:grpSpPr>
          <a:xfrm>
            <a:off x="2713939" y="4096512"/>
            <a:ext cx="5366470" cy="2515432"/>
            <a:chOff x="2362956" y="3960083"/>
            <a:chExt cx="5717453" cy="2651861"/>
          </a:xfrm>
        </p:grpSpPr>
        <p:sp>
          <p:nvSpPr>
            <p:cNvPr id="7" name="Right Arrow 6"/>
            <p:cNvSpPr/>
            <p:nvPr/>
          </p:nvSpPr>
          <p:spPr>
            <a:xfrm>
              <a:off x="3002311" y="3960083"/>
              <a:ext cx="4912823" cy="456421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>
                  <a:solidFill>
                    <a:schemeClr val="tx1"/>
                  </a:solidFill>
                </a:rPr>
                <a:t>Økende grad av kompleksitet</a:t>
              </a:r>
              <a:endParaRPr lang="nb-NO" dirty="0">
                <a:solidFill>
                  <a:schemeClr val="tx1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2956" y="4416504"/>
              <a:ext cx="5717453" cy="2195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81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Jobb i par (5 min)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Bruk figuren til å vurdere hva slags faglig samarbeid det er snakk </a:t>
            </a:r>
            <a:r>
              <a:rPr lang="nb-NO" sz="2200" dirty="0" smtClean="0"/>
              <a:t>om i de tre eksemplene. </a:t>
            </a:r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183" y="3053755"/>
            <a:ext cx="4182663" cy="16060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3350" y="4900535"/>
            <a:ext cx="2527299" cy="16004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Elevene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på en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ungdomsskole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laget vannmøller med en innebygget elektrisk generator i kunst og håndverksfaget etter at de hadde lært om elektrisitet og koblinger i naturfag.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556250" y="4916254"/>
            <a:ext cx="3003878" cy="16004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Elevene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på en barneskole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snekret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fuglekasser og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foringsbrett, der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kombinerte de kunnskap fra naturfag om fuglene med materialvalg og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funksjon fra kunst og håndverk og størrelsesforhold og beregninger fra matematikk.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2865044" y="4988299"/>
            <a:ext cx="2610059" cy="13849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For å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lære om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verneområder i naturfag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intervjuet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elevene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på en barneskole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ulike folk om deres holdninger til utbygging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og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samfunnsutvikling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i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et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naturreservat.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61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 i plenum (5 min)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Hvilke beskrivelser av undervisning plasserte dere hvor?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848" y="2567891"/>
            <a:ext cx="4182663" cy="16060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5117" y="2724405"/>
            <a:ext cx="2527299" cy="16004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Elevene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på en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ungdomsskole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laget vannmøller med en innebygget elektrisk generator i kunst og håndverksfaget etter at de hadde lært om elektrisitet og koblinger i naturfag.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505797" y="4370347"/>
            <a:ext cx="3003878" cy="16004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Elevene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på en barneskole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snekret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fuglekasser og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foringsbrett, der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kombinerte de kunnskap fra naturfag om fuglene med materialvalg og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funksjon fra kunst og håndverk og størrelsesforhold og beregninger fra matematikk.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53209" y="4478069"/>
            <a:ext cx="2610059" cy="13849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For å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lære om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verneområder i naturfag intervjuet elevene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på en barneskole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ulike folk om deres holdninger til utbygging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og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samfunnsutvikling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i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et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naturreservat. </a:t>
            </a:r>
            <a:endParaRPr lang="en-US" sz="1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683432" y="776290"/>
            <a:ext cx="2186247" cy="914399"/>
          </a:xfrm>
          <a:prstGeom prst="wedgeRoundRectCallou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På neste side kommer et forslag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18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Forslag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848" y="2567891"/>
            <a:ext cx="4182663" cy="16060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8201" y="1560623"/>
            <a:ext cx="2527299" cy="16004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Elevene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på en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ungdomsskole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laget vannmøller med en innebygget elektrisk generator i kunst og håndverksfaget etter at de hadde lært om elektrisitet og koblinger i naturfag.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633855" y="4686230"/>
            <a:ext cx="3003878" cy="16004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Elevene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på en barneskole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snekret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fuglekasser og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foringsbrett, der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kombinerte de kunnskap fra naturfag om fuglene med materialvalg og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funksjon fra kunst og håndverk og størrelsesforhold og beregninger fra matematikk.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965441" y="3580638"/>
            <a:ext cx="2610059" cy="13849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For å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lære om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verneområder i naturfag intervjuet elevene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på en barneskole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ulike folk om deres holdninger til utbygging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og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samfunnsutvikling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i </a:t>
            </a:r>
            <a:r>
              <a:rPr lang="nb-NO" sz="1400" dirty="0">
                <a:solidFill>
                  <a:srgbClr val="2980B9"/>
                </a:solidFill>
                <a:latin typeface="Arial" panose="020B0604020202020204" pitchFamily="34" charset="0"/>
              </a:rPr>
              <a:t>et </a:t>
            </a:r>
            <a:r>
              <a:rPr lang="nb-NO" sz="1400" dirty="0" smtClean="0">
                <a:solidFill>
                  <a:srgbClr val="2980B9"/>
                </a:solidFill>
                <a:latin typeface="Arial" panose="020B0604020202020204" pitchFamily="34" charset="0"/>
              </a:rPr>
              <a:t>naturreservat. </a:t>
            </a:r>
            <a:endParaRPr lang="en-US" sz="14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575500" y="1870364"/>
            <a:ext cx="3648260" cy="84789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608751" y="3399905"/>
            <a:ext cx="2592544" cy="5985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911674" y="3399905"/>
            <a:ext cx="1500806" cy="12863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6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408641"/>
            <a:ext cx="7997250" cy="16303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nb-NO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 smtClean="0"/>
              <a:t>Målet </a:t>
            </a:r>
            <a:r>
              <a:rPr lang="nb-NO" sz="2200" dirty="0"/>
              <a:t>med denne modulen er å bidra til </a:t>
            </a:r>
            <a:endParaRPr lang="nb-NO" sz="22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nb-NO" sz="2200" dirty="0" smtClean="0"/>
              <a:t>forståelse for ulike måter å undervise i tema der flere fag er involvert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nb-NO" sz="2200" dirty="0"/>
              <a:t>f</a:t>
            </a:r>
            <a:r>
              <a:rPr lang="nb-NO" sz="2200" dirty="0" smtClean="0"/>
              <a:t>erdigheter i å legge til rette for undervisning der flere fag er involvert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nb-NO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7514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Aktivitet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96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Tverrfaglige </a:t>
            </a:r>
            <a:r>
              <a:rPr lang="nb-NO" dirty="0" smtClean="0"/>
              <a:t>tema – aktivitet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 smtClean="0"/>
              <a:t>Dere skal nå prøve en bildeaktivitet i rollen som elever og deretter knytte den opp mot undervisning der flere fag er involvert. </a:t>
            </a:r>
          </a:p>
          <a:p>
            <a:r>
              <a:rPr lang="nb-NO" sz="2200" dirty="0" smtClean="0"/>
              <a:t>Jobb sammen i par.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348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0" y="1580858"/>
            <a:ext cx="7915712" cy="5277141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155142" y="1183763"/>
            <a:ext cx="3995053" cy="1028272"/>
          </a:xfrm>
          <a:prstGeom prst="wedgeRoundRectCallout">
            <a:avLst>
              <a:gd name="adj1" fmla="val 74923"/>
              <a:gd name="adj2" fmla="val 2686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Hvilke argumenter finnes for og imot stenging av grensene under en pandemi?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 (1 min)  - Par (2 min) - Del (3 min)</a:t>
            </a:r>
            <a:br>
              <a:rPr lang="nb-NO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Lag overskrifter (5 min)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96399" y="2030452"/>
            <a:ext cx="3726000" cy="4117975"/>
          </a:xfrm>
        </p:spPr>
        <p:txBody>
          <a:bodyPr/>
          <a:lstStyle/>
          <a:p>
            <a:r>
              <a:rPr lang="nb-NO" sz="2200" dirty="0"/>
              <a:t>Foreslå to overskrifter (en for og en imot) til en avisartikkel hvor dette bildet står.</a:t>
            </a:r>
            <a:r>
              <a:rPr lang="nb-NO" sz="2200" dirty="0">
                <a:solidFill>
                  <a:srgbClr val="0070C0"/>
                </a:solidFill>
              </a:rPr>
              <a:t> </a:t>
            </a:r>
            <a:endParaRPr lang="nb-NO" sz="2200" dirty="0" smtClean="0">
              <a:solidFill>
                <a:srgbClr val="0070C0"/>
              </a:solidFill>
            </a:endParaRPr>
          </a:p>
          <a:p>
            <a:r>
              <a:rPr lang="nb-NO" sz="2200" dirty="0"/>
              <a:t>Hvert par skriver inn sine to forslag til overskrifter på </a:t>
            </a:r>
            <a:r>
              <a:rPr lang="nb-NO" sz="2200" dirty="0" smtClean="0"/>
              <a:t>Menti.com</a:t>
            </a:r>
          </a:p>
          <a:p>
            <a:endParaRPr lang="nb-NO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18" y="2281381"/>
            <a:ext cx="4024745" cy="26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2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Deling i plenum (5 min)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smtClean="0"/>
              <a:t>Se på overskriftene i felleskap.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70764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Gruppeoppgave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20 </a:t>
            </a:r>
            <a:r>
              <a:rPr lang="nb-NO" dirty="0"/>
              <a:t>minutter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753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Gruppeoppgave (10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/>
              <a:t>Jobb i grupper på </a:t>
            </a:r>
            <a:r>
              <a:rPr lang="nb-NO" sz="2200" dirty="0" smtClean="0"/>
              <a:t>tre–fire.</a:t>
            </a:r>
            <a:endParaRPr lang="nb-NO" sz="2200" dirty="0"/>
          </a:p>
          <a:p>
            <a:r>
              <a:rPr lang="nb-NO" sz="2200" dirty="0"/>
              <a:t>Gå inn på Menti.com </a:t>
            </a:r>
            <a:r>
              <a:rPr lang="nb-NO" sz="2200" dirty="0" smtClean="0"/>
              <a:t>og velg en av overskriftene som ble foreslått.</a:t>
            </a:r>
          </a:p>
          <a:p>
            <a:r>
              <a:rPr lang="nb-NO" sz="2200" dirty="0" smtClean="0"/>
              <a:t>Bli enige om minst to fag det kan passe </a:t>
            </a:r>
            <a:r>
              <a:rPr lang="nb-NO" sz="2200" dirty="0"/>
              <a:t>å jobbe med </a:t>
            </a:r>
            <a:r>
              <a:rPr lang="nb-NO" sz="2200" dirty="0" smtClean="0"/>
              <a:t>denne. </a:t>
            </a:r>
          </a:p>
          <a:p>
            <a:r>
              <a:rPr lang="nb-NO" sz="2200" dirty="0" smtClean="0"/>
              <a:t>Bruk figuren og diskuter hvordan hhv. flerfaglig/tverrfaglig undervisning kan se ut. 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500" y="4222163"/>
            <a:ext cx="5309500" cy="203879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04509" y="4128655"/>
            <a:ext cx="2629686" cy="2166218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i plenum (10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200" dirty="0" smtClean="0"/>
              <a:t>Hver grupper presenterer: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200" dirty="0" smtClean="0"/>
              <a:t>Overskrift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200" dirty="0"/>
              <a:t>F</a:t>
            </a:r>
            <a:r>
              <a:rPr lang="nb-NO" sz="2200" dirty="0" smtClean="0"/>
              <a:t>ag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200" dirty="0"/>
              <a:t>H</a:t>
            </a:r>
            <a:r>
              <a:rPr lang="nb-NO" sz="2200" dirty="0" smtClean="0"/>
              <a:t>vordan </a:t>
            </a:r>
            <a:r>
              <a:rPr lang="nb-NO" sz="2200" dirty="0"/>
              <a:t>hhv. </a:t>
            </a:r>
            <a:r>
              <a:rPr lang="nb-NO" sz="2200" dirty="0" smtClean="0"/>
              <a:t>flerfaglig/tverrfaglig </a:t>
            </a:r>
            <a:r>
              <a:rPr lang="nb-NO" sz="2200" dirty="0"/>
              <a:t>undervisning kan se </a:t>
            </a:r>
            <a:r>
              <a:rPr lang="nb-NO" sz="2200" dirty="0" smtClean="0"/>
              <a:t>ut </a:t>
            </a:r>
            <a:endParaRPr lang="en-US" sz="2200" dirty="0"/>
          </a:p>
          <a:p>
            <a:endParaRPr lang="nb-NO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610" y="3843694"/>
            <a:ext cx="5309500" cy="203879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712424" y="3779980"/>
            <a:ext cx="2629686" cy="2166218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</a:t>
            </a:r>
            <a:r>
              <a:rPr lang="nb-NO" dirty="0" smtClean="0"/>
              <a:t>undervisning </a:t>
            </a: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11417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Planlegg </a:t>
            </a:r>
            <a:r>
              <a:rPr lang="nb-NO" dirty="0"/>
              <a:t>undervisning (15 min)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690689"/>
            <a:ext cx="7583244" cy="4315256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nb-NO" sz="2200" dirty="0" smtClean="0"/>
              <a:t>Jobb sammen i par eller grupper og lag en bildeaktivitet – lik den dere prøvde. Tilpass aktiviteten til relevant tema, fag og nivå.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endParaRPr lang="nb-NO" sz="22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endParaRPr lang="nb-NO" sz="22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nb-NO" sz="2200" dirty="0" smtClean="0"/>
              <a:t>Planlegg flerfaglig eller tverrfaglig undervisning, eventuell en veksling mellom disse. </a:t>
            </a:r>
            <a:endParaRPr lang="nb-NO" sz="22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endParaRPr lang="nb-NO" sz="20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0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0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0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0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0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0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SzPct val="120000"/>
              <a:buNone/>
            </a:pPr>
            <a:endParaRPr lang="nb-NO" sz="20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SzPct val="120000"/>
              <a:buNone/>
            </a:pPr>
            <a:endParaRPr lang="nb-NO" sz="20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SzPct val="120000"/>
              <a:buNone/>
            </a:pPr>
            <a:endParaRPr lang="nb-NO" sz="2000" i="1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SzPct val="120000"/>
              <a:buNone/>
            </a:pPr>
            <a:endParaRPr lang="nb-NO" sz="2000" i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SzPct val="120000"/>
              <a:buNone/>
            </a:pPr>
            <a:endParaRPr lang="nb-NO" sz="2000" i="1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SzPct val="120000"/>
              <a:buNone/>
            </a:pPr>
            <a:endParaRPr lang="nb-NO" sz="2000" i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SzPct val="120000"/>
              <a:buNone/>
            </a:pPr>
            <a:endParaRPr lang="nb-NO" sz="2000" i="1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SzPct val="120000"/>
              <a:buNone/>
            </a:pPr>
            <a:endParaRPr lang="nb-NO" sz="2000" i="1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SzPct val="120000"/>
              <a:buNone/>
            </a:pPr>
            <a:endParaRPr lang="nb-NO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20000"/>
              <a:buNone/>
            </a:pPr>
            <a:endParaRPr lang="nb-NO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SzPct val="120000"/>
              <a:buNone/>
            </a:pPr>
            <a:endParaRPr lang="nb-NO" sz="22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200" b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849035" y="365126"/>
            <a:ext cx="1914883" cy="1316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Se C – Utprøving neste bilde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082" y="4427664"/>
            <a:ext cx="5800000" cy="2227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01" y="2423271"/>
            <a:ext cx="1680044" cy="112002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626646" y="4400372"/>
            <a:ext cx="2852336" cy="2254428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0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smtClean="0">
                <a:solidFill>
                  <a:srgbClr val="268183"/>
                </a:solidFill>
              </a:rPr>
              <a:t>Tidsplan for denne økta</a:t>
            </a:r>
            <a:endParaRPr lang="nb-NO" dirty="0">
              <a:solidFill>
                <a:srgbClr val="268183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298084"/>
              </p:ext>
            </p:extLst>
          </p:nvPr>
        </p:nvGraphicFramePr>
        <p:xfrm>
          <a:off x="895350" y="1825625"/>
          <a:ext cx="7583488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200" b="0" dirty="0" smtClean="0"/>
                        <a:t>Aktivitet</a:t>
                      </a:r>
                      <a:endParaRPr lang="nb-NO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dirty="0" smtClean="0"/>
                        <a:t>Tid</a:t>
                      </a:r>
                      <a:endParaRPr lang="nb-NO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Oppsummering</a:t>
                      </a:r>
                      <a:r>
                        <a:rPr lang="nb-NO" sz="2200" baseline="0" dirty="0" smtClean="0"/>
                        <a:t> av forarbeidet</a:t>
                      </a:r>
                      <a:endParaRPr lang="nb-NO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10 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Faglig påfyll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25 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31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15 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991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 smtClean="0"/>
                        <a:t>Gruppeoppgave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dirty="0" smtClean="0"/>
                        <a:t>20 </a:t>
                      </a:r>
                      <a:r>
                        <a:rPr lang="nb-NO" sz="2200" dirty="0" smtClean="0"/>
                        <a:t>min</a:t>
                      </a:r>
                      <a:endParaRPr lang="nb-NO" sz="22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31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 smtClean="0"/>
                        <a:t>Planlegge egen undervisning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dirty="0" smtClean="0"/>
                        <a:t>15 </a:t>
                      </a:r>
                      <a:r>
                        <a:rPr lang="nb-NO" sz="2200" dirty="0" smtClean="0"/>
                        <a:t>min</a:t>
                      </a:r>
                      <a:endParaRPr lang="nb-NO" sz="22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96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dirty="0" smtClean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baseline="0" dirty="0" smtClean="0"/>
                        <a:t>85 min</a:t>
                      </a:r>
                      <a:endParaRPr lang="nb-NO" sz="22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486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5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Vurder </a:t>
            </a:r>
            <a:r>
              <a:rPr lang="nb-NO" dirty="0"/>
              <a:t>egen </a:t>
            </a:r>
            <a:r>
              <a:rPr lang="nb-NO" dirty="0" smtClean="0"/>
              <a:t>undervisning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SzPct val="120000"/>
              <a:buNone/>
            </a:pPr>
            <a:r>
              <a:rPr lang="nb-NO" sz="2000" dirty="0"/>
              <a:t>Gjennomfør aktiviteten før D – </a:t>
            </a:r>
            <a:r>
              <a:rPr lang="nb-NO" sz="2000" i="1" dirty="0"/>
              <a:t>Etterarbeid</a:t>
            </a:r>
            <a:r>
              <a:rPr lang="nb-NO" sz="2000" i="1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nb-NO" sz="2000" dirty="0" smtClean="0"/>
              <a:t>Noter elevenes forslag til overskrifter.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r>
              <a:rPr lang="nb-NO" sz="2000" dirty="0" smtClean="0"/>
              <a:t>Reflekter over: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</a:pPr>
            <a:r>
              <a:rPr lang="nb-NO" sz="2000" dirty="0" smtClean="0"/>
              <a:t>Om </a:t>
            </a:r>
            <a:r>
              <a:rPr lang="nb-NO" sz="2000" dirty="0" smtClean="0"/>
              <a:t>undervisninga </a:t>
            </a:r>
            <a:r>
              <a:rPr lang="nb-NO" sz="2000" dirty="0" smtClean="0"/>
              <a:t>ble flerfaglig eller tverrfaglig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</a:pPr>
            <a:r>
              <a:rPr lang="nb-NO" sz="2000" dirty="0" smtClean="0"/>
              <a:t>Om </a:t>
            </a:r>
            <a:r>
              <a:rPr lang="nb-NO" sz="2000" dirty="0" smtClean="0"/>
              <a:t>undervisninga </a:t>
            </a:r>
            <a:r>
              <a:rPr lang="nb-NO" sz="2000" dirty="0" smtClean="0"/>
              <a:t>bidro til at </a:t>
            </a:r>
            <a:r>
              <a:rPr lang="nb-NO" sz="2000" dirty="0"/>
              <a:t>elevene </a:t>
            </a:r>
            <a:r>
              <a:rPr lang="nb-NO" sz="2000" dirty="0" smtClean="0"/>
              <a:t>så sammenhenger </a:t>
            </a:r>
            <a:r>
              <a:rPr lang="nb-NO" sz="2000" dirty="0"/>
              <a:t>på tvers av </a:t>
            </a:r>
            <a:r>
              <a:rPr lang="nb-NO" sz="2000" dirty="0" smtClean="0"/>
              <a:t>fag.</a:t>
            </a:r>
            <a:endParaRPr lang="nb-NO" sz="2000" dirty="0"/>
          </a:p>
          <a:p>
            <a:pPr>
              <a:spcBef>
                <a:spcPts val="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endParaRPr lang="nb-NO" sz="2000" dirty="0" smtClean="0"/>
          </a:p>
          <a:p>
            <a:pPr>
              <a:spcBef>
                <a:spcPts val="0"/>
              </a:spcBef>
              <a:spcAft>
                <a:spcPts val="1200"/>
              </a:spcAft>
              <a:buSzPct val="120000"/>
            </a:pPr>
            <a:endParaRPr lang="nb-NO" sz="20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SzPct val="120000"/>
              <a:buNone/>
            </a:pPr>
            <a:r>
              <a:rPr lang="nb-NO" sz="2000" dirty="0" smtClean="0"/>
              <a:t>Noter stikkord og ta med til </a:t>
            </a:r>
            <a:r>
              <a:rPr lang="nb-NO" sz="2000" i="1" dirty="0" smtClean="0"/>
              <a:t>D – Etterarbeid.</a:t>
            </a:r>
            <a:endParaRPr lang="nb-NO" sz="2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656553" y="314048"/>
            <a:ext cx="1822429" cy="1316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C – Utprøving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79" y="2556218"/>
            <a:ext cx="7801641" cy="16749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b-NO" dirty="0">
                <a:solidFill>
                  <a:srgbClr val="268183"/>
                </a:solidFill>
              </a:rPr>
              <a:t>Tverrfaglig </a:t>
            </a:r>
            <a:r>
              <a:rPr lang="nb-NO" dirty="0" smtClean="0">
                <a:solidFill>
                  <a:srgbClr val="268183"/>
                </a:solidFill>
              </a:rPr>
              <a:t>undervisning</a:t>
            </a:r>
            <a:br>
              <a:rPr lang="nb-NO" dirty="0" smtClean="0">
                <a:solidFill>
                  <a:srgbClr val="268183"/>
                </a:solidFill>
              </a:rPr>
            </a:br>
            <a:r>
              <a:rPr lang="nb-NO" sz="3200" dirty="0" smtClean="0">
                <a:solidFill>
                  <a:srgbClr val="268183"/>
                </a:solidFill>
              </a:rPr>
              <a:t>D – Etterarbeid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b-NO" dirty="0"/>
              <a:t>Modul </a:t>
            </a:r>
            <a:r>
              <a:rPr lang="nb-NO" dirty="0" smtClean="0"/>
              <a:t>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23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408641"/>
            <a:ext cx="7997250" cy="16303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/>
              <a:t>Målet med denne modulen er å bidra til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nb-NO" sz="2200" dirty="0"/>
              <a:t>forståelse for ulike måter å undervise i tema der flere fag er involvert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nb-NO" sz="2200" dirty="0"/>
              <a:t>ferdigheter i å legge til rette for undervisning der flere fag er involvert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 smtClean="0"/>
              <a:t>Figuren </a:t>
            </a:r>
            <a:r>
              <a:rPr lang="nb-NO" sz="2200" dirty="0"/>
              <a:t>som illustrerer ulike typer </a:t>
            </a:r>
            <a:r>
              <a:rPr lang="nb-NO" sz="2200" dirty="0" smtClean="0"/>
              <a:t>samarbeid  som involverer flere fag kan </a:t>
            </a:r>
            <a:r>
              <a:rPr lang="nb-NO" sz="2200" dirty="0"/>
              <a:t>være til nytte i planleggingsarbeidet </a:t>
            </a:r>
            <a:r>
              <a:rPr lang="nb-NO" sz="2200" dirty="0" smtClean="0"/>
              <a:t>.</a:t>
            </a:r>
            <a:endParaRPr lang="nb-NO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nb-NO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294" y="4758632"/>
            <a:ext cx="4995949" cy="100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smtClean="0">
                <a:solidFill>
                  <a:srgbClr val="268183"/>
                </a:solidFill>
              </a:rPr>
              <a:t>Tidsplan for denne økta</a:t>
            </a:r>
            <a:endParaRPr lang="nb-NO" dirty="0">
              <a:solidFill>
                <a:srgbClr val="268183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860345"/>
              </p:ext>
            </p:extLst>
          </p:nvPr>
        </p:nvGraphicFramePr>
        <p:xfrm>
          <a:off x="895350" y="1825625"/>
          <a:ext cx="758348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200" b="0" dirty="0" smtClean="0"/>
                        <a:t>Aktivitet</a:t>
                      </a:r>
                      <a:endParaRPr lang="nb-NO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dirty="0" smtClean="0"/>
                        <a:t>Tid</a:t>
                      </a:r>
                      <a:endParaRPr lang="nb-NO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Del erfaringer i</a:t>
                      </a:r>
                      <a:r>
                        <a:rPr lang="nb-NO" sz="2200" baseline="0" dirty="0" smtClean="0"/>
                        <a:t> grupper</a:t>
                      </a:r>
                      <a:endParaRPr lang="nb-NO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20 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Del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15 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Tenk-par-del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15 min</a:t>
                      </a:r>
                      <a:endParaRPr lang="nb-NO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67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dirty="0" smtClean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baseline="0" dirty="0" smtClean="0"/>
                        <a:t>50 </a:t>
                      </a:r>
                      <a:r>
                        <a:rPr lang="nb-NO" sz="2200" b="1" dirty="0" smtClean="0"/>
                        <a:t>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Del i grupper (10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smtClean="0"/>
              <a:t>Jobb i grupper på tre–fire. </a:t>
            </a:r>
          </a:p>
          <a:p>
            <a:pPr marL="0" indent="0">
              <a:buNone/>
            </a:pPr>
            <a:r>
              <a:rPr lang="nb-NO" sz="2200" dirty="0" smtClean="0"/>
              <a:t>Hver </a:t>
            </a:r>
            <a:r>
              <a:rPr lang="nb-NO" sz="2200" dirty="0"/>
              <a:t>person forteller kort fra utprøving med bildeaktiviteten. </a:t>
            </a:r>
            <a:endParaRPr lang="nb-NO" sz="2200" dirty="0" smtClean="0"/>
          </a:p>
          <a:p>
            <a:pPr marL="0" indent="0">
              <a:buNone/>
            </a:pPr>
            <a:endParaRPr lang="nb-NO" sz="2200" dirty="0" smtClean="0"/>
          </a:p>
          <a:p>
            <a:pPr lvl="1"/>
            <a:r>
              <a:rPr lang="nb-NO" sz="2200" dirty="0" smtClean="0"/>
              <a:t>Vis bildet dere valgte, og fortell om det var flerfaglig </a:t>
            </a:r>
            <a:r>
              <a:rPr lang="nb-NO" sz="2200" dirty="0"/>
              <a:t>eller tverrfaglig </a:t>
            </a:r>
            <a:r>
              <a:rPr lang="nb-NO" sz="2200" dirty="0" smtClean="0"/>
              <a:t>undervisning dere gjennomførte.</a:t>
            </a:r>
          </a:p>
          <a:p>
            <a:pPr lvl="1"/>
            <a:endParaRPr lang="nb-NO" sz="2200" dirty="0" smtClean="0"/>
          </a:p>
          <a:p>
            <a:pPr lvl="1"/>
            <a:r>
              <a:rPr lang="nb-NO" sz="2200" dirty="0" smtClean="0"/>
              <a:t>Gi eksempel på elevenes </a:t>
            </a:r>
            <a:r>
              <a:rPr lang="nb-NO" sz="2200" dirty="0"/>
              <a:t>forslag til </a:t>
            </a:r>
            <a:r>
              <a:rPr lang="nb-NO" sz="2200" dirty="0" smtClean="0"/>
              <a:t>overskrifter.</a:t>
            </a:r>
          </a:p>
          <a:p>
            <a:pPr lvl="1"/>
            <a:endParaRPr lang="nb-NO" sz="2200" dirty="0" smtClean="0"/>
          </a:p>
          <a:p>
            <a:endParaRPr lang="nb-NO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978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Diskuter i grupper (10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SzPct val="120000"/>
            </a:pPr>
            <a:r>
              <a:rPr lang="nb-NO" sz="2200" dirty="0" smtClean="0"/>
              <a:t>Bidro </a:t>
            </a:r>
            <a:r>
              <a:rPr lang="nb-NO" sz="2200" dirty="0" smtClean="0"/>
              <a:t>undervisninga </a:t>
            </a:r>
            <a:r>
              <a:rPr lang="nb-NO" sz="2200" dirty="0" smtClean="0"/>
              <a:t>til at elevene så sammenhenger på tvers av fag? 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20000"/>
            </a:pPr>
            <a:endParaRPr lang="nb-NO" sz="2200" dirty="0" smtClean="0"/>
          </a:p>
          <a:p>
            <a:pPr>
              <a:spcBef>
                <a:spcPts val="0"/>
              </a:spcBef>
              <a:spcAft>
                <a:spcPts val="1200"/>
              </a:spcAft>
              <a:buSzPct val="120000"/>
            </a:pPr>
            <a:r>
              <a:rPr lang="nb-NO" sz="2200" dirty="0" smtClean="0"/>
              <a:t>Hva slags type fagintegrering (kryssfaglighet, flerfaglighet, tverrfaglighet) mener dere kan bidra best til en helhetlig forståelse av et tema?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</a:pPr>
            <a:endParaRPr lang="nb-NO" sz="2400" dirty="0"/>
          </a:p>
          <a:p>
            <a:pPr>
              <a:spcBef>
                <a:spcPts val="0"/>
              </a:spcBef>
              <a:spcAft>
                <a:spcPts val="1200"/>
              </a:spcAft>
              <a:buSzPct val="120000"/>
            </a:pPr>
            <a:endParaRPr lang="nb-NO" sz="2200" dirty="0" smtClean="0"/>
          </a:p>
          <a:p>
            <a:pPr>
              <a:spcBef>
                <a:spcPts val="0"/>
              </a:spcBef>
              <a:spcAft>
                <a:spcPts val="1200"/>
              </a:spcAft>
              <a:buSzPct val="120000"/>
            </a:pPr>
            <a:endParaRPr lang="nb-NO" sz="2200" dirty="0" smtClean="0"/>
          </a:p>
          <a:p>
            <a:pPr>
              <a:spcBef>
                <a:spcPts val="0"/>
              </a:spcBef>
              <a:spcAft>
                <a:spcPts val="1200"/>
              </a:spcAft>
              <a:buSzPct val="120000"/>
            </a:pPr>
            <a:endParaRPr lang="nb-NO" sz="2200" dirty="0"/>
          </a:p>
          <a:p>
            <a:pPr lvl="1"/>
            <a:endParaRPr lang="nb-NO" sz="2200" dirty="0"/>
          </a:p>
          <a:p>
            <a:endParaRPr lang="nb-NO" sz="2200" dirty="0"/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071" y="4868920"/>
            <a:ext cx="4995949" cy="100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 i plenum (15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 smtClean="0"/>
              <a:t>Gruppene deler i plenum: </a:t>
            </a:r>
          </a:p>
          <a:p>
            <a:pPr marL="0" indent="0">
              <a:buNone/>
            </a:pPr>
            <a:endParaRPr lang="nb-NO" sz="2200" dirty="0" smtClean="0"/>
          </a:p>
          <a:p>
            <a:pPr lvl="1"/>
            <a:r>
              <a:rPr lang="nb-NO" sz="2200" dirty="0"/>
              <a:t>Bidro </a:t>
            </a:r>
            <a:r>
              <a:rPr lang="nb-NO" sz="2200" dirty="0" smtClean="0"/>
              <a:t>undervisninga </a:t>
            </a:r>
            <a:r>
              <a:rPr lang="nb-NO" sz="2200" dirty="0"/>
              <a:t>til at elevene så sammenhenger på tvers av fag? </a:t>
            </a:r>
            <a:endParaRPr lang="nb-NO" sz="2200" dirty="0" smtClean="0"/>
          </a:p>
          <a:p>
            <a:pPr lvl="1"/>
            <a:endParaRPr lang="nb-NO" sz="2200" dirty="0"/>
          </a:p>
          <a:p>
            <a:pPr lvl="1"/>
            <a:r>
              <a:rPr lang="nb-NO" sz="2200" dirty="0" smtClean="0"/>
              <a:t>Hva </a:t>
            </a:r>
            <a:r>
              <a:rPr lang="nb-NO" sz="2200" dirty="0"/>
              <a:t>slags type fagintegrering (kryssfaglighet, flerfaglighet, tverrfaglighet) mener dere kan bidra best til en helhetlig forståelse av et tema?</a:t>
            </a:r>
          </a:p>
          <a:p>
            <a:pPr lvl="1"/>
            <a:endParaRPr lang="nb-NO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071" y="4868920"/>
            <a:ext cx="4995949" cy="100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9" y="1690689"/>
            <a:ext cx="7583244" cy="41803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/>
              <a:t>Målet med denne modulen er å bidra til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nb-NO" sz="2200" dirty="0"/>
              <a:t>forståelse for ulike måter å undervise i tema der flere fag er </a:t>
            </a:r>
            <a:r>
              <a:rPr lang="nb-NO" sz="2200" dirty="0" smtClean="0"/>
              <a:t>involvert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nb-NO" sz="2200" dirty="0" smtClean="0"/>
              <a:t>ferdigheter </a:t>
            </a:r>
            <a:r>
              <a:rPr lang="nb-NO" sz="2200" dirty="0"/>
              <a:t>i å legge til rette for undervisning der flere fag er </a:t>
            </a:r>
            <a:r>
              <a:rPr lang="nb-NO" sz="2200" dirty="0" smtClean="0"/>
              <a:t>involvert.</a:t>
            </a:r>
            <a:endParaRPr lang="nb-NO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/>
              <a:t>Figuren som illustrerer ulike typer samarbeid  som involverer flere fag kan være til nytte i </a:t>
            </a:r>
            <a:r>
              <a:rPr lang="nb-NO" sz="2200" dirty="0" smtClean="0"/>
              <a:t>planleggingsarbeidet.</a:t>
            </a:r>
            <a:endParaRPr lang="nb-NO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nb-NO" sz="2200" dirty="0"/>
          </a:p>
          <a:p>
            <a:endParaRPr lang="en-US" sz="2200" dirty="0"/>
          </a:p>
        </p:txBody>
      </p:sp>
      <p:sp>
        <p:nvSpPr>
          <p:cNvPr id="10" name="Rounded Rectangular Callout 2"/>
          <p:cNvSpPr/>
          <p:nvPr/>
        </p:nvSpPr>
        <p:spPr>
          <a:xfrm>
            <a:off x="3898505" y="351412"/>
            <a:ext cx="2977751" cy="1097279"/>
          </a:xfrm>
          <a:prstGeom prst="wedgeRoundRectCallout">
            <a:avLst>
              <a:gd name="adj1" fmla="val -75150"/>
              <a:gd name="adj2" fmla="val 310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Husker du målet med denne modulen?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071" y="4868920"/>
            <a:ext cx="4995949" cy="100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3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Tenk-par-del (</a:t>
            </a:r>
            <a:r>
              <a:rPr lang="nb-NO" dirty="0" smtClean="0"/>
              <a:t>15 </a:t>
            </a:r>
            <a:r>
              <a:rPr lang="nb-NO" dirty="0"/>
              <a:t>min)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Hvordan kan </a:t>
            </a:r>
            <a:r>
              <a:rPr lang="nb-NO" sz="2200" dirty="0" smtClean="0"/>
              <a:t>dere utvikle ulike typer samarbeid som involverer </a:t>
            </a:r>
            <a:r>
              <a:rPr lang="nb-NO" sz="2200" smtClean="0"/>
              <a:t>flere fag i</a:t>
            </a:r>
            <a:r>
              <a:rPr lang="nb-NO" sz="2200" smtClean="0">
                <a:solidFill>
                  <a:schemeClr val="tx1"/>
                </a:solidFill>
              </a:rPr>
              <a:t> </a:t>
            </a:r>
            <a:r>
              <a:rPr lang="nb-NO" sz="2200" dirty="0" smtClean="0">
                <a:solidFill>
                  <a:schemeClr val="tx1"/>
                </a:solidFill>
              </a:rPr>
              <a:t>fremtidig </a:t>
            </a:r>
            <a:r>
              <a:rPr lang="nb-NO" sz="2200" dirty="0"/>
              <a:t>undervisningspraksis? </a:t>
            </a:r>
          </a:p>
          <a:p>
            <a:r>
              <a:rPr lang="nb-NO" sz="2200" b="1" dirty="0">
                <a:solidFill>
                  <a:schemeClr val="tx1"/>
                </a:solidFill>
              </a:rPr>
              <a:t>Tenk</a:t>
            </a:r>
            <a:r>
              <a:rPr lang="nb-NO" sz="2200" dirty="0">
                <a:solidFill>
                  <a:schemeClr val="tx1"/>
                </a:solidFill>
              </a:rPr>
              <a:t> (2 min)</a:t>
            </a:r>
          </a:p>
          <a:p>
            <a:r>
              <a:rPr lang="nb-NO" sz="2200" dirty="0">
                <a:solidFill>
                  <a:schemeClr val="tx1"/>
                </a:solidFill>
              </a:rPr>
              <a:t>Diskuter i </a:t>
            </a:r>
            <a:r>
              <a:rPr lang="nb-NO" sz="2200" b="1" dirty="0">
                <a:solidFill>
                  <a:schemeClr val="tx1"/>
                </a:solidFill>
              </a:rPr>
              <a:t>par </a:t>
            </a:r>
            <a:r>
              <a:rPr lang="nb-NO" sz="2200" dirty="0">
                <a:solidFill>
                  <a:schemeClr val="tx1"/>
                </a:solidFill>
              </a:rPr>
              <a:t>(5 min)</a:t>
            </a:r>
          </a:p>
          <a:p>
            <a:r>
              <a:rPr lang="nb-NO" sz="2200" b="1" dirty="0">
                <a:solidFill>
                  <a:schemeClr val="tx1"/>
                </a:solidFill>
              </a:rPr>
              <a:t>Del</a:t>
            </a:r>
            <a:r>
              <a:rPr lang="nb-NO" sz="2200" dirty="0">
                <a:solidFill>
                  <a:schemeClr val="tx1"/>
                </a:solidFill>
              </a:rPr>
              <a:t> i plenum </a:t>
            </a:r>
            <a:r>
              <a:rPr lang="nb-NO" sz="2200" dirty="0" smtClean="0">
                <a:solidFill>
                  <a:schemeClr val="tx1"/>
                </a:solidFill>
              </a:rPr>
              <a:t>(8 </a:t>
            </a:r>
            <a:r>
              <a:rPr lang="nb-NO" sz="2200" dirty="0">
                <a:solidFill>
                  <a:schemeClr val="tx1"/>
                </a:solidFill>
              </a:rPr>
              <a:t>min)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982" y="3073607"/>
            <a:ext cx="4796443" cy="924066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877781"/>
              </p:ext>
            </p:extLst>
          </p:nvPr>
        </p:nvGraphicFramePr>
        <p:xfrm>
          <a:off x="3906982" y="3997673"/>
          <a:ext cx="4796443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764">
                  <a:extLst>
                    <a:ext uri="{9D8B030D-6E8A-4147-A177-3AD203B41FA5}">
                      <a16:colId xmlns:a16="http://schemas.microsoft.com/office/drawing/2014/main" val="551202353"/>
                    </a:ext>
                  </a:extLst>
                </a:gridCol>
                <a:gridCol w="1239864">
                  <a:extLst>
                    <a:ext uri="{9D8B030D-6E8A-4147-A177-3AD203B41FA5}">
                      <a16:colId xmlns:a16="http://schemas.microsoft.com/office/drawing/2014/main" val="1610194170"/>
                    </a:ext>
                  </a:extLst>
                </a:gridCol>
                <a:gridCol w="1156009">
                  <a:extLst>
                    <a:ext uri="{9D8B030D-6E8A-4147-A177-3AD203B41FA5}">
                      <a16:colId xmlns:a16="http://schemas.microsoft.com/office/drawing/2014/main" val="306356048"/>
                    </a:ext>
                  </a:extLst>
                </a:gridCol>
                <a:gridCol w="1100806">
                  <a:extLst>
                    <a:ext uri="{9D8B030D-6E8A-4147-A177-3AD203B41FA5}">
                      <a16:colId xmlns:a16="http://schemas.microsoft.com/office/drawing/2014/main" val="3643432108"/>
                    </a:ext>
                  </a:extLst>
                </a:gridCol>
              </a:tblGrid>
              <a:tr h="513785">
                <a:tc>
                  <a:txBody>
                    <a:bodyPr/>
                    <a:lstStyle/>
                    <a:p>
                      <a:r>
                        <a:rPr lang="nb-NO" sz="1600" b="0" dirty="0" smtClean="0">
                          <a:solidFill>
                            <a:schemeClr val="tx1"/>
                          </a:solidFill>
                        </a:rPr>
                        <a:t>Spesialisering i fagets egenart</a:t>
                      </a:r>
                      <a:endParaRPr lang="nb-NO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0" dirty="0" smtClean="0">
                          <a:solidFill>
                            <a:schemeClr val="tx1"/>
                          </a:solidFill>
                        </a:rPr>
                        <a:t>Lån av andre fags begreper og metode</a:t>
                      </a:r>
                      <a:endParaRPr lang="nb-NO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0" dirty="0" smtClean="0">
                          <a:solidFill>
                            <a:schemeClr val="tx1"/>
                          </a:solidFill>
                        </a:rPr>
                        <a:t>Parallell tilnærming fra ulike fag, på samme problem</a:t>
                      </a:r>
                      <a:endParaRPr lang="nb-NO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b="0" dirty="0" smtClean="0">
                          <a:solidFill>
                            <a:schemeClr val="tx1"/>
                          </a:solidFill>
                        </a:rPr>
                        <a:t>Utvikling av felles metoder og begreper på felles problem</a:t>
                      </a:r>
                      <a:endParaRPr lang="nb-NO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144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5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Kilder</a:t>
            </a:r>
            <a:endParaRPr lang="nb-NO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2255044"/>
            <a:ext cx="6858000" cy="3785537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2200" dirty="0"/>
              <a:t>Borg, C., </a:t>
            </a:r>
            <a:r>
              <a:rPr lang="en-US" sz="2200" dirty="0" err="1"/>
              <a:t>Gericke</a:t>
            </a:r>
            <a:r>
              <a:rPr lang="en-US" sz="2200" dirty="0"/>
              <a:t>, N., </a:t>
            </a:r>
            <a:r>
              <a:rPr lang="en-US" sz="2200" dirty="0" err="1"/>
              <a:t>Höglund</a:t>
            </a:r>
            <a:r>
              <a:rPr lang="en-US" sz="2200" dirty="0"/>
              <a:t>, H. O., &amp; Bergman, E. (2014). Subject- and experience-bound differences in teachers’ conceptual understanding of sustainable development. Environmental Education Research, 20(4), 526–551. </a:t>
            </a:r>
          </a:p>
          <a:p>
            <a:pPr algn="l"/>
            <a:r>
              <a:rPr lang="en-US" sz="2200" dirty="0"/>
              <a:t>Klein, J. T. (2010). A taxonomy of </a:t>
            </a:r>
            <a:r>
              <a:rPr lang="en-US" sz="2200" dirty="0" err="1"/>
              <a:t>interdisciplinarity</a:t>
            </a:r>
            <a:r>
              <a:rPr lang="en-US" sz="2200" dirty="0"/>
              <a:t>. In </a:t>
            </a:r>
            <a:r>
              <a:rPr lang="en-US" sz="2200" dirty="0" err="1"/>
              <a:t>Frodeman</a:t>
            </a:r>
            <a:r>
              <a:rPr lang="en-US" sz="2200" dirty="0"/>
              <a:t>, R., Klein, J. T., &amp; Pacheco, R.C.D. S. (Eds.), The Oxford handbook of </a:t>
            </a:r>
            <a:r>
              <a:rPr lang="en-US" sz="2200" dirty="0" err="1"/>
              <a:t>interdisciplinarity</a:t>
            </a:r>
            <a:r>
              <a:rPr lang="en-US" sz="2200" dirty="0"/>
              <a:t> (15-30). Oxford University Press. </a:t>
            </a:r>
          </a:p>
          <a:p>
            <a:pPr algn="l"/>
            <a:r>
              <a:rPr lang="en-US" sz="2200" dirty="0"/>
              <a:t>Korsager, M., &amp; Scheie, E. (2019). Students and education for sustainable development–what matters? A case study on students’ sustainability consciousness derived from participating in an ESD project. </a:t>
            </a:r>
            <a:r>
              <a:rPr lang="en-US" sz="2200" dirty="0" err="1"/>
              <a:t>Acta</a:t>
            </a:r>
            <a:r>
              <a:rPr lang="en-US" sz="2200" dirty="0"/>
              <a:t> </a:t>
            </a:r>
            <a:r>
              <a:rPr lang="en-US" sz="2200" dirty="0" err="1"/>
              <a:t>Didactica</a:t>
            </a:r>
            <a:r>
              <a:rPr lang="en-US" sz="2200" dirty="0"/>
              <a:t> Norge, 13(2), 6-26.</a:t>
            </a:r>
          </a:p>
          <a:p>
            <a:pPr algn="l"/>
            <a:r>
              <a:rPr lang="en-US" sz="2200" dirty="0" err="1"/>
              <a:t>Kunnskapsdepartementet</a:t>
            </a:r>
            <a:r>
              <a:rPr lang="en-US" sz="2200" dirty="0"/>
              <a:t>. (2020). </a:t>
            </a:r>
            <a:r>
              <a:rPr lang="en-US" sz="2200" dirty="0" err="1"/>
              <a:t>Overordnet</a:t>
            </a:r>
            <a:r>
              <a:rPr lang="en-US" sz="2200" dirty="0"/>
              <a:t> del – </a:t>
            </a:r>
            <a:r>
              <a:rPr lang="en-US" sz="2200" dirty="0" err="1"/>
              <a:t>verdier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prinsipper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grunnopplæringen</a:t>
            </a:r>
            <a:r>
              <a:rPr lang="en-US" sz="2200" dirty="0"/>
              <a:t>. </a:t>
            </a:r>
            <a:r>
              <a:rPr lang="en-US" sz="2200" dirty="0" err="1"/>
              <a:t>Hentet</a:t>
            </a:r>
            <a:r>
              <a:rPr lang="en-US" sz="2200" dirty="0"/>
              <a:t> </a:t>
            </a:r>
            <a:r>
              <a:rPr lang="en-US" sz="2200" dirty="0" err="1"/>
              <a:t>fra</a:t>
            </a:r>
            <a:r>
              <a:rPr lang="en-US" sz="2200" dirty="0"/>
              <a:t> https://www.udir.no/lk20/overordnet-del/</a:t>
            </a:r>
          </a:p>
          <a:p>
            <a:pPr algn="l"/>
            <a:r>
              <a:rPr lang="en-US" sz="2200" dirty="0"/>
              <a:t>Scheie, E., &amp; Halvorsen, L. (2019). </a:t>
            </a:r>
            <a:r>
              <a:rPr lang="en-US" sz="2200" dirty="0" err="1"/>
              <a:t>Fornybar</a:t>
            </a:r>
            <a:r>
              <a:rPr lang="en-US" sz="2200" dirty="0"/>
              <a:t> </a:t>
            </a:r>
            <a:r>
              <a:rPr lang="en-US" sz="2200" dirty="0" err="1"/>
              <a:t>energi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tverrfaglig</a:t>
            </a:r>
            <a:r>
              <a:rPr lang="en-US" sz="2200" dirty="0"/>
              <a:t> </a:t>
            </a:r>
            <a:r>
              <a:rPr lang="en-US" sz="2200" dirty="0" err="1"/>
              <a:t>undervisning</a:t>
            </a:r>
            <a:r>
              <a:rPr lang="en-US" sz="2200" dirty="0"/>
              <a:t> for </a:t>
            </a:r>
            <a:r>
              <a:rPr lang="en-US" sz="2200" dirty="0" err="1"/>
              <a:t>bærekraftig</a:t>
            </a:r>
            <a:r>
              <a:rPr lang="en-US" sz="2200" dirty="0"/>
              <a:t> </a:t>
            </a:r>
            <a:r>
              <a:rPr lang="en-US" sz="2200" dirty="0" err="1"/>
              <a:t>utvikling</a:t>
            </a:r>
            <a:r>
              <a:rPr lang="en-US" sz="2200" dirty="0"/>
              <a:t>. </a:t>
            </a:r>
            <a:r>
              <a:rPr lang="en-US" sz="2200" dirty="0" err="1"/>
              <a:t>Naturfag</a:t>
            </a:r>
            <a:r>
              <a:rPr lang="en-US" sz="2200" dirty="0"/>
              <a:t> 1/2019, s 64- 67. </a:t>
            </a:r>
          </a:p>
          <a:p>
            <a:pPr algn="l"/>
            <a:r>
              <a:rPr lang="en-US" sz="2200" dirty="0"/>
              <a:t>Scheie, E. &amp; Korsager, M. (2014). </a:t>
            </a:r>
            <a:r>
              <a:rPr lang="en-US" sz="2200" dirty="0" err="1"/>
              <a:t>Tverrfaglig</a:t>
            </a:r>
            <a:r>
              <a:rPr lang="en-US" sz="2200" dirty="0"/>
              <a:t> </a:t>
            </a:r>
            <a:r>
              <a:rPr lang="en-US" sz="2200" dirty="0" err="1"/>
              <a:t>undervisning</a:t>
            </a:r>
            <a:r>
              <a:rPr lang="en-US" sz="2200" dirty="0"/>
              <a:t> for </a:t>
            </a:r>
            <a:r>
              <a:rPr lang="en-US" sz="2200" dirty="0" err="1"/>
              <a:t>bærekraftig</a:t>
            </a:r>
            <a:r>
              <a:rPr lang="en-US" sz="2200" dirty="0"/>
              <a:t> </a:t>
            </a:r>
            <a:r>
              <a:rPr lang="en-US" sz="2200" dirty="0" err="1"/>
              <a:t>utvikling</a:t>
            </a:r>
            <a:r>
              <a:rPr lang="en-US" sz="2200" dirty="0"/>
              <a:t>. </a:t>
            </a:r>
            <a:r>
              <a:rPr lang="en-US" sz="2200" dirty="0" err="1"/>
              <a:t>Naturfag</a:t>
            </a:r>
            <a:r>
              <a:rPr lang="en-US" sz="2200" dirty="0"/>
              <a:t> 2/2014. s.44-47. </a:t>
            </a:r>
          </a:p>
          <a:p>
            <a:pPr algn="l"/>
            <a:r>
              <a:rPr lang="en-US" sz="2200" dirty="0"/>
              <a:t>Scheie, E., &amp; </a:t>
            </a:r>
            <a:r>
              <a:rPr lang="en-US" sz="2200" dirty="0" err="1"/>
              <a:t>Stromholt</a:t>
            </a:r>
            <a:r>
              <a:rPr lang="en-US" sz="2200" dirty="0"/>
              <a:t>, S. (2019). “The Sustainable Backpack”: Exploring possibilities in education for sustainable development through a nationwide professional development program. </a:t>
            </a:r>
            <a:r>
              <a:rPr lang="en-US" sz="2200" dirty="0" err="1"/>
              <a:t>Acta</a:t>
            </a:r>
            <a:r>
              <a:rPr lang="en-US" sz="2200" dirty="0"/>
              <a:t> </a:t>
            </a:r>
            <a:r>
              <a:rPr lang="en-US" sz="2200" dirty="0" err="1"/>
              <a:t>Didactica</a:t>
            </a:r>
            <a:r>
              <a:rPr lang="en-US" sz="2200" dirty="0"/>
              <a:t> Norge, 13(2), 5-22.</a:t>
            </a:r>
          </a:p>
          <a:p>
            <a:pPr algn="l"/>
            <a:r>
              <a:rPr lang="en-US" sz="2200" dirty="0" err="1"/>
              <a:t>Sivesind</a:t>
            </a:r>
            <a:r>
              <a:rPr lang="en-US" sz="2200" dirty="0"/>
              <a:t>, K. (2012): </a:t>
            </a:r>
            <a:r>
              <a:rPr lang="en-US" sz="2200" dirty="0" err="1"/>
              <a:t>Kunnskapsløftet</a:t>
            </a:r>
            <a:r>
              <a:rPr lang="en-US" sz="2200" dirty="0"/>
              <a:t>. </a:t>
            </a:r>
            <a:r>
              <a:rPr lang="en-US" sz="2200" dirty="0" err="1"/>
              <a:t>Implementering</a:t>
            </a:r>
            <a:r>
              <a:rPr lang="en-US" sz="2200" dirty="0"/>
              <a:t> </a:t>
            </a:r>
            <a:r>
              <a:rPr lang="en-US" sz="2200" dirty="0" err="1"/>
              <a:t>av</a:t>
            </a:r>
            <a:r>
              <a:rPr lang="en-US" sz="2200" dirty="0"/>
              <a:t> </a:t>
            </a:r>
            <a:r>
              <a:rPr lang="en-US" sz="2200" dirty="0" err="1"/>
              <a:t>nye</a:t>
            </a:r>
            <a:r>
              <a:rPr lang="en-US" sz="2200" dirty="0"/>
              <a:t> </a:t>
            </a:r>
            <a:r>
              <a:rPr lang="en-US" sz="2200" dirty="0" err="1"/>
              <a:t>læreplaner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reformen</a:t>
            </a:r>
            <a:r>
              <a:rPr lang="en-US" sz="2200" dirty="0"/>
              <a:t>.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synteserapport</a:t>
            </a:r>
            <a:r>
              <a:rPr lang="en-US" sz="2200" dirty="0"/>
              <a:t> </a:t>
            </a:r>
            <a:r>
              <a:rPr lang="en-US" sz="2200" dirty="0" err="1"/>
              <a:t>fra</a:t>
            </a:r>
            <a:r>
              <a:rPr lang="en-US" sz="2200" dirty="0"/>
              <a:t> </a:t>
            </a:r>
            <a:r>
              <a:rPr lang="en-US" sz="2200" dirty="0" err="1"/>
              <a:t>Evalueringen</a:t>
            </a:r>
            <a:r>
              <a:rPr lang="en-US" sz="2200" dirty="0"/>
              <a:t> </a:t>
            </a:r>
            <a:r>
              <a:rPr lang="en-US" sz="2200" dirty="0" err="1"/>
              <a:t>av</a:t>
            </a:r>
            <a:r>
              <a:rPr lang="en-US" sz="2200" dirty="0"/>
              <a:t> </a:t>
            </a:r>
            <a:r>
              <a:rPr lang="en-US" sz="2200" dirty="0" err="1"/>
              <a:t>Kunnskapsløftet</a:t>
            </a:r>
            <a:r>
              <a:rPr lang="en-US" sz="2200" dirty="0"/>
              <a:t>. Oslo: </a:t>
            </a:r>
            <a:r>
              <a:rPr lang="en-US" sz="2200" dirty="0" err="1"/>
              <a:t>Universitetet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smtClean="0"/>
              <a:t>Oslo</a:t>
            </a:r>
            <a:endParaRPr lang="en-US" sz="2200" dirty="0"/>
          </a:p>
          <a:p>
            <a:pPr algn="l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42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Oppsummering av forarbeidet</a:t>
            </a:r>
            <a:endParaRPr lang="x-none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10 minutter</a:t>
            </a:r>
          </a:p>
        </p:txBody>
      </p:sp>
    </p:spTree>
    <p:extLst>
      <p:ext uri="{BB962C8B-B14F-4D97-AF65-F5344CB8AC3E}">
        <p14:creationId xmlns:p14="http://schemas.microsoft.com/office/powerpoint/2010/main" val="30330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Diskuter i grupper (10 min)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Bruk notatet fra forarbeidet og diskuter to og to</a:t>
            </a:r>
          </a:p>
          <a:p>
            <a:pPr marL="0" lvl="0" indent="0">
              <a:buNone/>
            </a:pPr>
            <a:endParaRPr lang="nb-NO" sz="2200" dirty="0" smtClean="0"/>
          </a:p>
          <a:p>
            <a:pPr lvl="0"/>
            <a:r>
              <a:rPr lang="nb-NO" sz="2200" dirty="0" smtClean="0"/>
              <a:t>Hva tenker du er forskjeller og likheter mellom flerfaglig og   tverrfaglig undervisning?</a:t>
            </a:r>
          </a:p>
          <a:p>
            <a:pPr lvl="0"/>
            <a:r>
              <a:rPr lang="nb-NO" sz="2200" dirty="0" smtClean="0"/>
              <a:t>Har du eksempler fra egen undervisning på </a:t>
            </a:r>
            <a:r>
              <a:rPr lang="nb-NO" sz="2200" dirty="0"/>
              <a:t>flerfaglig og   tverrfaglig </a:t>
            </a:r>
            <a:r>
              <a:rPr lang="nb-NO" sz="2200" dirty="0" smtClean="0"/>
              <a:t>undervisning?</a:t>
            </a:r>
          </a:p>
          <a:p>
            <a:pPr lvl="1"/>
            <a:endParaRPr lang="nb-NO" sz="22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633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Faglig påfyll</a:t>
            </a:r>
            <a:endParaRPr lang="x-none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406151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Undervisning som involverer flere fag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9" y="1554842"/>
            <a:ext cx="7583244" cy="4550856"/>
          </a:xfrm>
        </p:spPr>
        <p:txBody>
          <a:bodyPr>
            <a:normAutofit/>
          </a:bodyPr>
          <a:lstStyle/>
          <a:p>
            <a:r>
              <a:rPr lang="nb-NO" sz="2200" dirty="0" smtClean="0"/>
              <a:t>Undervisning som kun inkluderer et fag kalles monofaglig. </a:t>
            </a:r>
          </a:p>
          <a:p>
            <a:r>
              <a:rPr lang="nb-NO" sz="2200" dirty="0" smtClean="0"/>
              <a:t>Når </a:t>
            </a:r>
            <a:r>
              <a:rPr lang="nb-NO" sz="2200" dirty="0"/>
              <a:t>flere fag er </a:t>
            </a:r>
            <a:r>
              <a:rPr lang="nb-NO" sz="2200" dirty="0" smtClean="0"/>
              <a:t>involvert i undervisninga er det </a:t>
            </a:r>
            <a:r>
              <a:rPr lang="nb-NO" sz="2200" dirty="0"/>
              <a:t>ulike </a:t>
            </a:r>
            <a:r>
              <a:rPr lang="nb-NO" sz="2200" dirty="0" smtClean="0"/>
              <a:t>måter fagene kan integreres og måter man kan samarbeide på om </a:t>
            </a:r>
            <a:r>
              <a:rPr lang="nb-NO" sz="2200" dirty="0" smtClean="0"/>
              <a:t>undervisninga. </a:t>
            </a:r>
            <a:endParaRPr lang="nb-NO" sz="2200" dirty="0" smtClean="0"/>
          </a:p>
          <a:p>
            <a:endParaRPr lang="nb-NO" sz="2200" dirty="0"/>
          </a:p>
        </p:txBody>
      </p:sp>
      <p:sp>
        <p:nvSpPr>
          <p:cNvPr id="10" name="TekstSylinder 8"/>
          <p:cNvSpPr txBox="1"/>
          <p:nvPr/>
        </p:nvSpPr>
        <p:spPr>
          <a:xfrm>
            <a:off x="6024808" y="5591432"/>
            <a:ext cx="2620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Scheie &amp; Korsager (2014), Klein (2010)</a:t>
            </a:r>
            <a:endParaRPr lang="nb-NO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650" y="3794759"/>
            <a:ext cx="5086350" cy="10572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48753" y="3565528"/>
            <a:ext cx="1244192" cy="140363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20729" y="3542729"/>
            <a:ext cx="3614271" cy="140363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Kryssfaglig undervisning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9883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U</a:t>
            </a:r>
            <a:r>
              <a:rPr lang="nb-NO" sz="2200" dirty="0" smtClean="0"/>
              <a:t>ndervisning </a:t>
            </a:r>
            <a:r>
              <a:rPr lang="nb-NO" sz="2200" dirty="0"/>
              <a:t>innenfor </a:t>
            </a:r>
            <a:r>
              <a:rPr lang="nb-NO" sz="2200" dirty="0" smtClean="0"/>
              <a:t>ett </a:t>
            </a:r>
            <a:r>
              <a:rPr lang="nb-NO" sz="2200" dirty="0"/>
              <a:t>fag, men </a:t>
            </a:r>
            <a:r>
              <a:rPr lang="nb-NO" sz="2200" dirty="0" smtClean="0"/>
              <a:t>hvor undervisninga </a:t>
            </a:r>
            <a:r>
              <a:rPr lang="nb-NO" sz="2200" dirty="0"/>
              <a:t>belyser </a:t>
            </a:r>
            <a:r>
              <a:rPr lang="nb-NO" sz="2200" dirty="0" smtClean="0"/>
              <a:t>temaet </a:t>
            </a:r>
            <a:r>
              <a:rPr lang="nb-NO" sz="2200" dirty="0"/>
              <a:t>fra et annet fags ståsted, ved å låne </a:t>
            </a:r>
            <a:r>
              <a:rPr lang="nb-NO" sz="2200" dirty="0" smtClean="0"/>
              <a:t>begreper og metoder fra </a:t>
            </a:r>
            <a:r>
              <a:rPr lang="nb-NO" sz="2200" dirty="0"/>
              <a:t>andre </a:t>
            </a:r>
            <a:r>
              <a:rPr lang="nb-NO" sz="2200" dirty="0" smtClean="0"/>
              <a:t>fagdisipliner</a:t>
            </a:r>
            <a:r>
              <a:rPr lang="nb-NO" sz="2200" dirty="0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51312" y="3238928"/>
            <a:ext cx="3654316" cy="2181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 dirty="0" smtClean="0"/>
              <a:t>Eksempel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1600" dirty="0" smtClean="0"/>
              <a:t>I </a:t>
            </a:r>
            <a:r>
              <a:rPr lang="nb-NO" sz="1600" dirty="0"/>
              <a:t>naturfaget lærer elevene om energi, energikilder, energikjeder og energikvalitet. </a:t>
            </a:r>
            <a:endParaRPr lang="nb-NO" sz="1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nb-NO" sz="1600" dirty="0" smtClean="0"/>
              <a:t>Temaet kan for eksempel utvides til </a:t>
            </a:r>
            <a:r>
              <a:rPr lang="nb-NO" sz="1600" dirty="0"/>
              <a:t>å handle om både </a:t>
            </a:r>
            <a:r>
              <a:rPr lang="nb-NO" sz="1600" dirty="0" smtClean="0"/>
              <a:t>miljøeffekter, </a:t>
            </a:r>
            <a:r>
              <a:rPr lang="nb-NO" sz="1600" i="1" dirty="0" smtClean="0"/>
              <a:t>menneskelige aktiviteter </a:t>
            </a:r>
            <a:r>
              <a:rPr lang="nb-NO" sz="1600" dirty="0" smtClean="0"/>
              <a:t>og </a:t>
            </a:r>
            <a:r>
              <a:rPr lang="nb-NO" sz="1600" i="1" dirty="0"/>
              <a:t>interessekonflikter</a:t>
            </a:r>
            <a:r>
              <a:rPr lang="nb-NO" sz="1600" dirty="0" smtClean="0"/>
              <a:t> i </a:t>
            </a:r>
            <a:r>
              <a:rPr lang="nb-NO" sz="1600" dirty="0"/>
              <a:t>naturområder. </a:t>
            </a:r>
            <a:endParaRPr lang="nb-NO" sz="1200" dirty="0" smtClean="0"/>
          </a:p>
          <a:p>
            <a:pPr marL="0" indent="0">
              <a:buFont typeface="Arial"/>
              <a:buNone/>
            </a:pPr>
            <a:endParaRPr lang="en-US" sz="1200" dirty="0"/>
          </a:p>
        </p:txBody>
      </p:sp>
      <p:sp>
        <p:nvSpPr>
          <p:cNvPr id="7" name="TekstSylinder 8"/>
          <p:cNvSpPr txBox="1"/>
          <p:nvPr/>
        </p:nvSpPr>
        <p:spPr>
          <a:xfrm>
            <a:off x="4687360" y="6362573"/>
            <a:ext cx="4296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Scheie &amp; Halvorsen (2019)</a:t>
            </a:r>
            <a:endParaRPr lang="nb-NO" sz="1200" dirty="0"/>
          </a:p>
        </p:txBody>
      </p:sp>
      <p:pic>
        <p:nvPicPr>
          <p:cNvPr id="9" name="Picture 6" descr="Vindmølle, Wind Energy, Miljøvennlige, Ener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17" y="3480975"/>
            <a:ext cx="3638552" cy="24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293" b="-2802"/>
          <a:stretch/>
        </p:blipFill>
        <p:spPr>
          <a:xfrm>
            <a:off x="6559826" y="510941"/>
            <a:ext cx="2177746" cy="66585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630691" y="477409"/>
            <a:ext cx="668887" cy="66533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8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Kryssfaglig undervisning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U</a:t>
            </a:r>
            <a:r>
              <a:rPr lang="nb-NO" sz="2200" dirty="0" smtClean="0"/>
              <a:t>ndervisning </a:t>
            </a:r>
            <a:r>
              <a:rPr lang="nb-NO" sz="2200" dirty="0"/>
              <a:t>innenfor </a:t>
            </a:r>
            <a:r>
              <a:rPr lang="nb-NO" sz="2200" dirty="0" smtClean="0"/>
              <a:t>ett </a:t>
            </a:r>
            <a:r>
              <a:rPr lang="nb-NO" sz="2200" dirty="0"/>
              <a:t>fag, men </a:t>
            </a:r>
            <a:r>
              <a:rPr lang="nb-NO" sz="2200" dirty="0" smtClean="0"/>
              <a:t>hvor undervisninga </a:t>
            </a:r>
            <a:r>
              <a:rPr lang="nb-NO" sz="2200" dirty="0"/>
              <a:t>belyser </a:t>
            </a:r>
            <a:r>
              <a:rPr lang="nb-NO" sz="2200" dirty="0" smtClean="0"/>
              <a:t>temaet </a:t>
            </a:r>
            <a:r>
              <a:rPr lang="nb-NO" sz="2200" dirty="0"/>
              <a:t>fra et annet fags ståsted, ved å låne </a:t>
            </a:r>
            <a:r>
              <a:rPr lang="nb-NO" sz="2200" dirty="0" smtClean="0"/>
              <a:t>begreper og metoder fra </a:t>
            </a:r>
            <a:r>
              <a:rPr lang="nb-NO" sz="2200" dirty="0"/>
              <a:t>andre </a:t>
            </a:r>
            <a:r>
              <a:rPr lang="nb-NO" sz="2200" dirty="0" smtClean="0"/>
              <a:t>fagdisipliner</a:t>
            </a:r>
            <a:r>
              <a:rPr lang="nb-NO" sz="2200" dirty="0"/>
              <a:t>.</a:t>
            </a:r>
          </a:p>
        </p:txBody>
      </p:sp>
      <p:sp>
        <p:nvSpPr>
          <p:cNvPr id="8" name="Bildeforklaring formet som et avrundet rektangel 7"/>
          <p:cNvSpPr/>
          <p:nvPr/>
        </p:nvSpPr>
        <p:spPr>
          <a:xfrm>
            <a:off x="970417" y="3550024"/>
            <a:ext cx="3616105" cy="1926751"/>
          </a:xfrm>
          <a:prstGeom prst="wedgeRoundRectCallout">
            <a:avLst>
              <a:gd name="adj1" fmla="val 37188"/>
              <a:gd name="adj2" fmla="val 10464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dirty="0" smtClean="0"/>
              <a:t>Å utforske og diskutere </a:t>
            </a:r>
            <a:r>
              <a:rPr lang="nb-NO" i="1" dirty="0"/>
              <a:t>menneskelige aktiviteter </a:t>
            </a:r>
            <a:r>
              <a:rPr lang="nb-NO" dirty="0"/>
              <a:t>og </a:t>
            </a:r>
            <a:r>
              <a:rPr lang="nb-NO" i="1" dirty="0"/>
              <a:t>interessekonflikter</a:t>
            </a:r>
            <a:r>
              <a:rPr lang="nb-NO" dirty="0"/>
              <a:t> i </a:t>
            </a:r>
            <a:r>
              <a:rPr lang="nb-NO" dirty="0" smtClean="0"/>
              <a:t>innebærer å låne begreper og metoder fra for eksempel samfunnsfag.</a:t>
            </a:r>
            <a:endParaRPr lang="nb-NO" dirty="0"/>
          </a:p>
        </p:txBody>
      </p:sp>
      <p:pic>
        <p:nvPicPr>
          <p:cNvPr id="9" name="Picture 6" descr="Vindmølle, Wind Energy, Miljøvennlige, Ener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17" y="3480975"/>
            <a:ext cx="3638552" cy="24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4293" b="-2802"/>
          <a:stretch/>
        </p:blipFill>
        <p:spPr>
          <a:xfrm>
            <a:off x="6559826" y="510941"/>
            <a:ext cx="2177746" cy="66585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630691" y="477409"/>
            <a:ext cx="668887" cy="665331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kstSylinder 8"/>
          <p:cNvSpPr txBox="1"/>
          <p:nvPr/>
        </p:nvSpPr>
        <p:spPr>
          <a:xfrm>
            <a:off x="4687360" y="6362573"/>
            <a:ext cx="4296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Scheie &amp; Halvorsen (2019)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90815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4C339673-3458-D54E-BAD1-9F5EA0A7244E}" vid="{3DC8B92C-5C4A-6D4A-AA28-A98CFDCD97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19510</TotalTime>
  <Words>2122</Words>
  <Application>Microsoft Office PowerPoint</Application>
  <PresentationFormat>On-screen Show (4:3)</PresentationFormat>
  <Paragraphs>245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Campton Book</vt:lpstr>
      <vt:lpstr>Campton Light</vt:lpstr>
      <vt:lpstr>Campton Medium</vt:lpstr>
      <vt:lpstr>Office-tema</vt:lpstr>
      <vt:lpstr>Tverrfaglig undervisning B – Samarbeid</vt:lpstr>
      <vt:lpstr>Mål</vt:lpstr>
      <vt:lpstr>Tidsplan for denne økta</vt:lpstr>
      <vt:lpstr>Oppsummering av forarbeidet</vt:lpstr>
      <vt:lpstr>Diskuter i grupper (10 min)</vt:lpstr>
      <vt:lpstr>Faglig påfyll</vt:lpstr>
      <vt:lpstr>Undervisning som involverer flere fag</vt:lpstr>
      <vt:lpstr>Kryssfaglig undervisning</vt:lpstr>
      <vt:lpstr>Kryssfaglig undervisning</vt:lpstr>
      <vt:lpstr>Flerfaglig undervisning</vt:lpstr>
      <vt:lpstr>Flerfaglig undervisning</vt:lpstr>
      <vt:lpstr>Tverrfaglig undervisning</vt:lpstr>
      <vt:lpstr>Tverrfaglig undervisning</vt:lpstr>
      <vt:lpstr>Hvorfor involvere flere fag i undervisninga?</vt:lpstr>
      <vt:lpstr>Helhetlig forståelse?</vt:lpstr>
      <vt:lpstr>Oppsummering</vt:lpstr>
      <vt:lpstr>Jobb i par (5 min)</vt:lpstr>
      <vt:lpstr>Del i plenum (5 min)</vt:lpstr>
      <vt:lpstr>Forslag</vt:lpstr>
      <vt:lpstr>Aktivitet</vt:lpstr>
      <vt:lpstr>Tverrfaglige tema – aktivitet</vt:lpstr>
      <vt:lpstr>Tenk (1 min)  - Par (2 min) - Del (3 min) </vt:lpstr>
      <vt:lpstr>Lag overskrifter (5 min)</vt:lpstr>
      <vt:lpstr>Deling i plenum (5 min)</vt:lpstr>
      <vt:lpstr>Gruppeoppgave</vt:lpstr>
      <vt:lpstr>Gruppeoppgave (10 min)</vt:lpstr>
      <vt:lpstr>Del i plenum (10 min)</vt:lpstr>
      <vt:lpstr>Planlegg undervisning </vt:lpstr>
      <vt:lpstr>Planlegg undervisning (15 min) </vt:lpstr>
      <vt:lpstr>Vurder egen undervisning</vt:lpstr>
      <vt:lpstr>Tverrfaglig undervisning D – Etterarbeid</vt:lpstr>
      <vt:lpstr>Mål</vt:lpstr>
      <vt:lpstr>Tidsplan for denne økta</vt:lpstr>
      <vt:lpstr>Del i grupper (10 min)</vt:lpstr>
      <vt:lpstr>Diskuter i grupper (10 min)</vt:lpstr>
      <vt:lpstr>Oppsummer i plenum (15 min)</vt:lpstr>
      <vt:lpstr>Mål </vt:lpstr>
      <vt:lpstr>Tenk-par-del (15 min)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Realfagsløyper 2017</dc:title>
  <dc:creator>Hilde Osmo Reindal</dc:creator>
  <cp:lastModifiedBy>Øystein Sørborg</cp:lastModifiedBy>
  <cp:revision>607</cp:revision>
  <cp:lastPrinted>2017-08-18T08:10:09Z</cp:lastPrinted>
  <dcterms:created xsi:type="dcterms:W3CDTF">2017-08-11T05:42:55Z</dcterms:created>
  <dcterms:modified xsi:type="dcterms:W3CDTF">2020-12-14T08:33:05Z</dcterms:modified>
</cp:coreProperties>
</file>