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60" r:id="rId4"/>
  </p:sldMasterIdLst>
  <p:notesMasterIdLst>
    <p:notesMasterId r:id="rId48"/>
  </p:notesMasterIdLst>
  <p:sldIdLst>
    <p:sldId id="256" r:id="rId5"/>
    <p:sldId id="428" r:id="rId6"/>
    <p:sldId id="429" r:id="rId7"/>
    <p:sldId id="430" r:id="rId8"/>
    <p:sldId id="453" r:id="rId9"/>
    <p:sldId id="501" r:id="rId10"/>
    <p:sldId id="477" r:id="rId11"/>
    <p:sldId id="493" r:id="rId12"/>
    <p:sldId id="502" r:id="rId13"/>
    <p:sldId id="424" r:id="rId14"/>
    <p:sldId id="481" r:id="rId15"/>
    <p:sldId id="494" r:id="rId16"/>
    <p:sldId id="505" r:id="rId17"/>
    <p:sldId id="504" r:id="rId18"/>
    <p:sldId id="433" r:id="rId19"/>
    <p:sldId id="434" r:id="rId20"/>
    <p:sldId id="488" r:id="rId21"/>
    <p:sldId id="486" r:id="rId22"/>
    <p:sldId id="506" r:id="rId23"/>
    <p:sldId id="449" r:id="rId24"/>
    <p:sldId id="497" r:id="rId25"/>
    <p:sldId id="507" r:id="rId26"/>
    <p:sldId id="482" r:id="rId27"/>
    <p:sldId id="483" r:id="rId28"/>
    <p:sldId id="522" r:id="rId29"/>
    <p:sldId id="485" r:id="rId30"/>
    <p:sldId id="510" r:id="rId31"/>
    <p:sldId id="444" r:id="rId32"/>
    <p:sldId id="460" r:id="rId33"/>
    <p:sldId id="445" r:id="rId34"/>
    <p:sldId id="446" r:id="rId35"/>
    <p:sldId id="475" r:id="rId36"/>
    <p:sldId id="521" r:id="rId37"/>
    <p:sldId id="520" r:id="rId38"/>
    <p:sldId id="512" r:id="rId39"/>
    <p:sldId id="513" r:id="rId40"/>
    <p:sldId id="514" r:id="rId41"/>
    <p:sldId id="515" r:id="rId42"/>
    <p:sldId id="516" r:id="rId43"/>
    <p:sldId id="517" r:id="rId44"/>
    <p:sldId id="518" r:id="rId45"/>
    <p:sldId id="284" r:id="rId46"/>
    <p:sldId id="290" r:id="rId47"/>
  </p:sldIdLst>
  <p:sldSz cx="9144000" cy="6858000" type="screen4x3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Øystein Sørborg" initials="ØS" lastIdx="6" clrIdx="0">
    <p:extLst/>
  </p:cmAuthor>
  <p:cmAuthor id="2" name="Merethe Frøyland" initials="MF" lastIdx="2" clrIdx="1">
    <p:extLst>
      <p:ext uri="{19B8F6BF-5375-455C-9EA6-DF929625EA0E}">
        <p15:presenceInfo xmlns:p15="http://schemas.microsoft.com/office/powerpoint/2012/main" userId="S-1-5-21-1927809936-1189766144-1318725885-286342" providerId="AD"/>
      </p:ext>
    </p:extLst>
  </p:cmAuthor>
  <p:cmAuthor id="3" name="Berit Reitan" initials="BR" lastIdx="23" clrIdx="2">
    <p:extLst>
      <p:ext uri="{19B8F6BF-5375-455C-9EA6-DF929625EA0E}">
        <p15:presenceInfo xmlns:p15="http://schemas.microsoft.com/office/powerpoint/2012/main" userId="S-1-5-21-1927809936-1189766144-1318725885-426714" providerId="AD"/>
      </p:ext>
    </p:extLst>
  </p:cmAuthor>
  <p:cmAuthor id="4" name="Anette Braathen" initials="AB" lastIdx="19" clrIdx="3">
    <p:extLst>
      <p:ext uri="{19B8F6BF-5375-455C-9EA6-DF929625EA0E}">
        <p15:presenceInfo xmlns:p15="http://schemas.microsoft.com/office/powerpoint/2012/main" userId="S-1-5-21-1927809936-1189766144-1318725885-406907" providerId="AD"/>
      </p:ext>
    </p:extLst>
  </p:cmAuthor>
  <p:cmAuthor id="5" name="Kristine Bakkemo Kostøl" initials="KBK" lastIdx="11" clrIdx="4">
    <p:extLst>
      <p:ext uri="{19B8F6BF-5375-455C-9EA6-DF929625EA0E}">
        <p15:presenceInfo xmlns:p15="http://schemas.microsoft.com/office/powerpoint/2012/main" userId="S-1-5-21-1927809936-1189766144-1318725885-2274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A8E6D4-2646-42E0-80F2-E700533BA42E}">
  <a:tblStyle styleId="{84A8E6D4-2646-42E0-80F2-E700533BA42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ECEC"/>
          </a:solidFill>
        </a:fill>
      </a:tcStyle>
    </a:wholeTbl>
    <a:band1H>
      <a:tcTxStyle/>
      <a:tcStyle>
        <a:tcBdr/>
        <a:fill>
          <a:solidFill>
            <a:srgbClr val="CAD7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7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9" autoAdjust="0"/>
    <p:restoredTop sz="88362" autoAdjust="0"/>
  </p:normalViewPr>
  <p:slideViewPr>
    <p:cSldViewPr>
      <p:cViewPr varScale="1">
        <p:scale>
          <a:sx n="131" d="100"/>
          <a:sy n="131" d="100"/>
        </p:scale>
        <p:origin x="66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0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021295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246188" y="1279525"/>
            <a:ext cx="4606925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9252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285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356" y="4259257"/>
            <a:ext cx="5250848" cy="3484847"/>
          </a:xfrm>
          <a:prstGeom prst="rect">
            <a:avLst/>
          </a:prstGeom>
        </p:spPr>
        <p:txBody>
          <a:bodyPr wrap="square" lIns="88079" tIns="88079" rIns="88079" bIns="88079" anchor="t" anchorCtr="0">
            <a:noAutofit/>
          </a:bodyPr>
          <a:lstStyle/>
          <a:p>
            <a:pPr defTabSz="880933">
              <a:defRPr/>
            </a:pPr>
            <a:endParaRPr lang="nb-NO" b="0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92225" y="1106488"/>
            <a:ext cx="3979863" cy="2986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820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515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689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4298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0B446-CE51-48E7-90CF-AF70D2D60226}" type="slidenum">
              <a:rPr lang="nb-NO" smtClean="0"/>
              <a:t>35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4527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4033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864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723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841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526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C61E4-D67C-2040-A9B3-42B060A8C95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8179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10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06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356" y="4259257"/>
            <a:ext cx="5250848" cy="3484847"/>
          </a:xfrm>
          <a:prstGeom prst="rect">
            <a:avLst/>
          </a:prstGeom>
        </p:spPr>
        <p:txBody>
          <a:bodyPr wrap="square" lIns="88079" tIns="88079" rIns="88079" bIns="88079" anchor="t" anchorCtr="0">
            <a:noAutofit/>
          </a:bodyPr>
          <a:lstStyle/>
          <a:p>
            <a:endParaRPr lang="nb-NO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92225" y="1106488"/>
            <a:ext cx="3979863" cy="2986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4501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74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951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397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56356" y="4259257"/>
            <a:ext cx="5250848" cy="3484847"/>
          </a:xfrm>
          <a:prstGeom prst="rect">
            <a:avLst/>
          </a:prstGeom>
        </p:spPr>
        <p:txBody>
          <a:bodyPr wrap="square" lIns="88079" tIns="88079" rIns="88079" bIns="88079" anchor="t" anchorCtr="0">
            <a:noAutofit/>
          </a:bodyPr>
          <a:lstStyle/>
          <a:p>
            <a:pPr defTabSz="880933">
              <a:defRPr/>
            </a:pPr>
            <a:endParaRPr lang="nb-NO" b="0"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92225" y="1106488"/>
            <a:ext cx="3979863" cy="2986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237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bilde høyre">
  <p:cSld name="Innhold med bilde høyr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96400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3967842" y="681136"/>
            <a:ext cx="4511140" cy="517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96400" y="2239348"/>
            <a:ext cx="2949178" cy="3621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1100" y="0"/>
            <a:ext cx="381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738" y="6206222"/>
            <a:ext cx="1417063" cy="43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8866" y="1262559"/>
            <a:ext cx="8046268" cy="630662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Referanser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2255045"/>
            <a:ext cx="6858000" cy="3392144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13143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6065422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135023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7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DB8A-6D7D-41AA-8BB2-9D5D403A8B53}" type="datetime1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13AC2-259C-4081-98B9-E755ABE5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bilde venstre">
  <p:cSld name="Innhold med bilde venstr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5455227" y="457200"/>
            <a:ext cx="302375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888476" y="680989"/>
            <a:ext cx="4418681" cy="517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5455227" y="2239201"/>
            <a:ext cx="3023756" cy="3621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1100" y="0"/>
            <a:ext cx="381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738" y="6206222"/>
            <a:ext cx="1417063" cy="43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tabell">
  <p:cSld name="Tittel og tabell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1100" y="0"/>
            <a:ext cx="381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738" y="6206222"/>
            <a:ext cx="1417063" cy="43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diagram">
  <p:cSld name="Tittel og diagram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1100" y="0"/>
            <a:ext cx="381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>
            <a:spLocks noGrp="1"/>
          </p:cNvSpPr>
          <p:nvPr>
            <p:ph type="chart" idx="2"/>
          </p:nvPr>
        </p:nvSpPr>
        <p:spPr>
          <a:xfrm>
            <a:off x="5020469" y="2000250"/>
            <a:ext cx="3458513" cy="386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896400" y="1994960"/>
            <a:ext cx="3904200" cy="387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738" y="6206222"/>
            <a:ext cx="1417063" cy="43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1100" y="0"/>
            <a:ext cx="381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738" y="6206222"/>
            <a:ext cx="1417063" cy="43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 preserve="1">
  <p:cSld name="1_Bare titte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96400" y="365126"/>
            <a:ext cx="75825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1100" y="0"/>
            <a:ext cx="38100" cy="14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38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71180" y="2409914"/>
            <a:ext cx="7801641" cy="1674976"/>
          </a:xfrm>
        </p:spPr>
        <p:txBody>
          <a:bodyPr anchor="t">
            <a:normAutofit/>
          </a:bodyPr>
          <a:lstStyle>
            <a:lvl1pPr algn="ctr">
              <a:defRPr sz="5400" b="0" i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Modultittel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960749" y="1912281"/>
            <a:ext cx="5280434" cy="442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681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Modul </a:t>
            </a:r>
            <a:r>
              <a:rPr lang="nb-NO" dirty="0" err="1"/>
              <a:t>X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3529411"/>
            <a:ext cx="38100" cy="1447800"/>
          </a:xfrm>
          <a:prstGeom prst="rect">
            <a:avLst/>
          </a:prstGeom>
        </p:spPr>
      </p:pic>
      <p:grpSp>
        <p:nvGrpSpPr>
          <p:cNvPr id="4" name="Gruppe 3"/>
          <p:cNvGrpSpPr/>
          <p:nvPr userDrawn="1"/>
        </p:nvGrpSpPr>
        <p:grpSpPr>
          <a:xfrm>
            <a:off x="620590" y="5614909"/>
            <a:ext cx="7902815" cy="647295"/>
            <a:chOff x="1697880" y="5614909"/>
            <a:chExt cx="5885486" cy="647295"/>
          </a:xfrm>
        </p:grpSpPr>
        <p:pic>
          <p:nvPicPr>
            <p:cNvPr id="8" name="Bilde 7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620" y="5614909"/>
              <a:ext cx="1589682" cy="647295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880" y="5739615"/>
              <a:ext cx="1282244" cy="442989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795" y="5806202"/>
              <a:ext cx="1404571" cy="309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889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95739" y="365126"/>
            <a:ext cx="758324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26818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7583244" cy="4180320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8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accent3"/>
              </a:buClr>
              <a:defRPr sz="24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3"/>
              </a:buClr>
              <a:defRPr sz="20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accent3"/>
              </a:buClr>
              <a:defRPr sz="18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chemeClr val="accent3"/>
              </a:buClr>
              <a:defRPr sz="1800" b="0" i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25" y="0"/>
            <a:ext cx="38100" cy="14478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38" y="6206222"/>
            <a:ext cx="1417063" cy="4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0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tel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866" y="2552978"/>
            <a:ext cx="8046268" cy="901756"/>
          </a:xfrm>
        </p:spPr>
        <p:txBody>
          <a:bodyPr/>
          <a:lstStyle>
            <a:lvl1pPr algn="ctr">
              <a:defRPr b="0" i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91427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375372"/>
            <a:ext cx="1066799" cy="90175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65D29-AA58-4CA2-8598-56C22A2E3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717" y="5851776"/>
            <a:ext cx="2134567" cy="6472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EB4C474-1A11-4899-A68B-FDD789436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52950" y="2897023"/>
            <a:ext cx="38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3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96400" y="365126"/>
            <a:ext cx="76189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96400" y="1825625"/>
            <a:ext cx="76189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6" r:id="rId6"/>
    <p:sldLayoutId id="2147483661" r:id="rId7"/>
    <p:sldLayoutId id="2147483662" r:id="rId8"/>
    <p:sldLayoutId id="2147483663" r:id="rId9"/>
    <p:sldLayoutId id="2147483665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0" y="2409914"/>
            <a:ext cx="9144000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26818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Hvordan observere?</a:t>
            </a:r>
            <a:br>
              <a:rPr lang="nb-NO" dirty="0" smtClean="0">
                <a:solidFill>
                  <a:srgbClr val="26818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x-none" sz="3200" kern="0" dirty="0" smtClean="0">
                <a:solidFill>
                  <a:srgbClr val="26818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 </a:t>
            </a:r>
            <a:r>
              <a:rPr lang="x-none" sz="3200" kern="0" dirty="0">
                <a:solidFill>
                  <a:srgbClr val="26818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– Samarbeid</a:t>
            </a:r>
            <a:endParaRPr lang="x-none" dirty="0">
              <a:solidFill>
                <a:srgbClr val="26818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nb-NO" dirty="0"/>
              <a:t>2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6400" y="476672"/>
            <a:ext cx="7924072" cy="965523"/>
          </a:xfrm>
        </p:spPr>
        <p:txBody>
          <a:bodyPr/>
          <a:lstStyle/>
          <a:p>
            <a:r>
              <a:rPr lang="nb-NO" dirty="0" smtClean="0"/>
              <a:t>Å </a:t>
            </a:r>
            <a:r>
              <a:rPr lang="nb-NO" i="1" dirty="0" smtClean="0"/>
              <a:t>observere</a:t>
            </a:r>
            <a:r>
              <a:rPr lang="nb-NO" dirty="0" smtClean="0"/>
              <a:t> stein – ved hjelp av steinatlas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7992888" cy="4752529"/>
          </a:xfrm>
        </p:spPr>
        <p:txBody>
          <a:bodyPr/>
          <a:lstStyle/>
          <a:p>
            <a:r>
              <a:rPr lang="nb-NO" sz="2200" dirty="0" smtClean="0"/>
              <a:t>Oppdraget deres er å øve på å observere stein som </a:t>
            </a:r>
            <a:r>
              <a:rPr lang="nb-NO" sz="2200" dirty="0" smtClean="0"/>
              <a:t>geologer.</a:t>
            </a:r>
            <a:endParaRPr lang="nb-NO" sz="2200" dirty="0" smtClean="0"/>
          </a:p>
          <a:p>
            <a:r>
              <a:rPr lang="nb-NO" sz="2200" dirty="0" smtClean="0"/>
              <a:t>Dere skal bli kjent med steinatlas og identifisere bergarter på tre bilder. </a:t>
            </a:r>
          </a:p>
          <a:p>
            <a:endParaRPr lang="nb-NO" sz="2200" dirty="0" smtClean="0"/>
          </a:p>
          <a:p>
            <a:r>
              <a:rPr lang="nb-NO" sz="2200" dirty="0" smtClean="0"/>
              <a:t>Grunnprinsipper når du skal observere stein: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200" dirty="0" smtClean="0"/>
              <a:t>Stein </a:t>
            </a:r>
            <a:r>
              <a:rPr lang="nb-NO" sz="2200" dirty="0"/>
              <a:t>kan deles opp i tre </a:t>
            </a:r>
            <a:r>
              <a:rPr lang="nb-NO" sz="2200" dirty="0" smtClean="0"/>
              <a:t>hovedgrupper.</a:t>
            </a:r>
            <a:endParaRPr lang="nb-NO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200" dirty="0"/>
              <a:t>Mønsteret på steinen kan avsløre hvilken hovedgruppe </a:t>
            </a:r>
            <a:r>
              <a:rPr lang="nb-NO" sz="2200" dirty="0" smtClean="0"/>
              <a:t>steinen hører til.</a:t>
            </a:r>
            <a:endParaRPr lang="nb-NO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200" dirty="0" smtClean="0"/>
              <a:t>Hovedgruppen avsløre hvilke geologiske prosesser som har formet steinen.</a:t>
            </a:r>
            <a:endParaRPr lang="en-US" sz="2200" dirty="0"/>
          </a:p>
          <a:p>
            <a:endParaRPr lang="nb-NO" sz="2200" dirty="0" smtClean="0"/>
          </a:p>
          <a:p>
            <a:pPr marL="50800" indent="0">
              <a:buNone/>
            </a:pPr>
            <a:endParaRPr lang="nb-NO" sz="2200" dirty="0" smtClean="0"/>
          </a:p>
          <a:p>
            <a:pPr marL="50800" indent="0">
              <a:buNone/>
            </a:pPr>
            <a:endParaRPr lang="nb-NO" sz="2200" dirty="0" smtClean="0"/>
          </a:p>
        </p:txBody>
      </p:sp>
    </p:spTree>
    <p:extLst>
      <p:ext uri="{BB962C8B-B14F-4D97-AF65-F5344CB8AC3E}">
        <p14:creationId xmlns:p14="http://schemas.microsoft.com/office/powerpoint/2010/main" val="22756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 smtClean="0"/>
              <a:t>Bli kjent med steinatlas (</a:t>
            </a:r>
            <a:r>
              <a:rPr lang="nb-NO" dirty="0"/>
              <a:t>5</a:t>
            </a:r>
            <a:r>
              <a:rPr lang="nb-NO" sz="3600" dirty="0" smtClean="0"/>
              <a:t> min)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5737" y="1484784"/>
            <a:ext cx="4828391" cy="4521161"/>
          </a:xfrm>
        </p:spPr>
        <p:txBody>
          <a:bodyPr>
            <a:noAutofit/>
          </a:bodyPr>
          <a:lstStyle/>
          <a:p>
            <a:r>
              <a:rPr lang="nb-NO" sz="2200" dirty="0" smtClean="0"/>
              <a:t>Jobb i grupper på tre </a:t>
            </a:r>
            <a:r>
              <a:rPr lang="nb-NO" sz="2200" dirty="0" smtClean="0"/>
              <a:t>personer.</a:t>
            </a:r>
            <a:endParaRPr lang="nb-NO" sz="2200" dirty="0" smtClean="0"/>
          </a:p>
          <a:p>
            <a:r>
              <a:rPr lang="nb-NO" sz="2200" dirty="0" smtClean="0"/>
              <a:t>Se på steinatlaset og finn ut: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200" dirty="0" smtClean="0"/>
              <a:t>Hvilke tre mønster kan vi bruke for å skille stein fra hverandre?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200" dirty="0" smtClean="0"/>
              <a:t>Hvilke prosesser forteller mønsteret om?</a:t>
            </a:r>
          </a:p>
          <a:p>
            <a:r>
              <a:rPr lang="nb-NO" sz="2200" dirty="0" smtClean="0"/>
              <a:t>Diskuter: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200" dirty="0"/>
              <a:t>D</a:t>
            </a:r>
            <a:r>
              <a:rPr lang="nb-NO" sz="2200" dirty="0" smtClean="0"/>
              <a:t>ersom fjellet i ditt nærmiljø ser prikkete ut – hvilken geologisk historie har ditt nærmiljø?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2200" dirty="0" smtClean="0"/>
              <a:t>Dersom du finner flere mønster – hva sier det om den geologiske historien?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620" y="1690689"/>
            <a:ext cx="3194268" cy="2746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5290" y="4853695"/>
            <a:ext cx="365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Frøyland og Remmen (2019)</a:t>
            </a:r>
            <a:endParaRPr lang="en-US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1139775" y="4853695"/>
            <a:ext cx="4539696" cy="1599641"/>
          </a:xfrm>
          <a:prstGeom prst="wedgeRoundRectCallout">
            <a:avLst>
              <a:gd name="adj1" fmla="val 43301"/>
              <a:gd name="adj2" fmla="val -822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200" dirty="0" smtClean="0">
                <a:solidFill>
                  <a:schemeClr val="bg1"/>
                </a:solidFill>
              </a:rPr>
              <a:t>Dere skal nå se på tre bilder av bergarter og bruke steinatlaset til å lese den geologiske historien. </a:t>
            </a:r>
            <a:endParaRPr lang="nb-NO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3531584" cy="1325563"/>
          </a:xfrm>
        </p:spPr>
        <p:txBody>
          <a:bodyPr/>
          <a:lstStyle/>
          <a:p>
            <a:r>
              <a:rPr lang="nb-NO" dirty="0" smtClean="0"/>
              <a:t>Bruk steinatlaset I (5 min)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6400" y="1844824"/>
            <a:ext cx="3688894" cy="4176564"/>
          </a:xfrm>
        </p:spPr>
        <p:txBody>
          <a:bodyPr/>
          <a:lstStyle/>
          <a:p>
            <a:pPr marL="50800" indent="0">
              <a:buNone/>
            </a:pPr>
            <a:r>
              <a:rPr lang="nb-NO" sz="2200" dirty="0" smtClean="0"/>
              <a:t>Se på bildet og tenk </a:t>
            </a:r>
            <a:r>
              <a:rPr lang="nb-NO" sz="2200" dirty="0" smtClean="0"/>
              <a:t>individuelt </a:t>
            </a:r>
            <a:r>
              <a:rPr lang="nb-NO" sz="2200" dirty="0" smtClean="0"/>
              <a:t>(1 min</a:t>
            </a:r>
            <a:r>
              <a:rPr lang="nb-NO" sz="2200" dirty="0" smtClean="0"/>
              <a:t>).</a:t>
            </a:r>
            <a:endParaRPr lang="nb-NO" sz="2200" dirty="0" smtClean="0"/>
          </a:p>
          <a:p>
            <a:r>
              <a:rPr lang="nb-NO" sz="2200" dirty="0" smtClean="0"/>
              <a:t>Hvilken type bergart ser dere her?</a:t>
            </a:r>
          </a:p>
          <a:p>
            <a:r>
              <a:rPr lang="nb-NO" sz="2200" dirty="0" smtClean="0"/>
              <a:t>Hvordan vet du det – hvilke observasjoner baserer du det på?</a:t>
            </a:r>
          </a:p>
          <a:p>
            <a:r>
              <a:rPr lang="nb-NO" sz="2200" dirty="0" smtClean="0"/>
              <a:t>Hvordan er disse blitt til? Så hvordan så det ut her da disse ble dannet?</a:t>
            </a:r>
          </a:p>
          <a:p>
            <a:pPr marL="50800" indent="0">
              <a:buNone/>
            </a:pPr>
            <a:r>
              <a:rPr lang="nb-NO" sz="2200" dirty="0" smtClean="0"/>
              <a:t>Del svarene </a:t>
            </a:r>
            <a:r>
              <a:rPr lang="nb-NO" sz="2200" dirty="0" smtClean="0"/>
              <a:t>deres </a:t>
            </a:r>
            <a:r>
              <a:rPr lang="nb-NO" sz="2200" dirty="0" smtClean="0"/>
              <a:t>(4 </a:t>
            </a:r>
            <a:r>
              <a:rPr lang="nb-NO" sz="2200" dirty="0"/>
              <a:t>min</a:t>
            </a:r>
            <a:r>
              <a:rPr lang="nb-NO" sz="2200" dirty="0" smtClean="0"/>
              <a:t>).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94" y="-25756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3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400" y="365126"/>
            <a:ext cx="3531584" cy="1325563"/>
          </a:xfrm>
        </p:spPr>
        <p:txBody>
          <a:bodyPr/>
          <a:lstStyle/>
          <a:p>
            <a:r>
              <a:rPr lang="nb-NO" sz="3200" dirty="0" smtClean="0"/>
              <a:t>Bruk steinatlaset II (5 min)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6400" y="1772816"/>
            <a:ext cx="3675600" cy="4248572"/>
          </a:xfrm>
        </p:spPr>
        <p:txBody>
          <a:bodyPr/>
          <a:lstStyle/>
          <a:p>
            <a:pPr marL="50800" indent="0">
              <a:buNone/>
            </a:pPr>
            <a:r>
              <a:rPr lang="nb-NO" sz="2200" dirty="0" smtClean="0"/>
              <a:t>Se på bildet og tenk </a:t>
            </a:r>
            <a:r>
              <a:rPr lang="nb-NO" sz="2200" dirty="0" smtClean="0"/>
              <a:t>individuelt </a:t>
            </a:r>
            <a:r>
              <a:rPr lang="nb-NO" sz="2200" dirty="0" smtClean="0"/>
              <a:t>(1 min</a:t>
            </a:r>
            <a:r>
              <a:rPr lang="nb-NO" sz="2200" dirty="0" smtClean="0"/>
              <a:t>).</a:t>
            </a:r>
            <a:endParaRPr lang="nb-NO" sz="2200" dirty="0" smtClean="0"/>
          </a:p>
          <a:p>
            <a:r>
              <a:rPr lang="nb-NO" sz="2200" dirty="0" smtClean="0"/>
              <a:t>Hvilken type bergart ser dere her?</a:t>
            </a:r>
          </a:p>
          <a:p>
            <a:r>
              <a:rPr lang="nb-NO" sz="2200" dirty="0" smtClean="0"/>
              <a:t>Hvordan vet du det – hvilke observasjoner baserer du det på?</a:t>
            </a:r>
          </a:p>
          <a:p>
            <a:r>
              <a:rPr lang="nb-NO" sz="2200" dirty="0" smtClean="0"/>
              <a:t>Hvordan er disse blitt til? Så hvordan så det ut her da disse ble dannet?</a:t>
            </a:r>
          </a:p>
          <a:p>
            <a:pPr marL="50800" indent="0">
              <a:buNone/>
            </a:pPr>
            <a:r>
              <a:rPr lang="nb-NO" sz="2200" dirty="0" smtClean="0"/>
              <a:t>Del svarene </a:t>
            </a:r>
            <a:r>
              <a:rPr lang="nb-NO" sz="2200" dirty="0" smtClean="0"/>
              <a:t>deres </a:t>
            </a:r>
            <a:r>
              <a:rPr lang="nb-NO" sz="2200" dirty="0" smtClean="0"/>
              <a:t>(4 </a:t>
            </a:r>
            <a:r>
              <a:rPr lang="nb-NO" sz="2200" dirty="0"/>
              <a:t>min</a:t>
            </a:r>
            <a:r>
              <a:rPr lang="nb-NO" sz="2200" dirty="0" smtClean="0"/>
              <a:t>).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4345" y="1151530"/>
            <a:ext cx="6858000" cy="45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Bruk</a:t>
            </a:r>
            <a:r>
              <a:rPr lang="nb-NO" sz="3200" dirty="0" smtClean="0"/>
              <a:t> steinatlaset III (5 min)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9" y="3499928"/>
            <a:ext cx="7924734" cy="223332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nb-NO" sz="2200" dirty="0" smtClean="0"/>
              <a:t>Se på bildet og tenk </a:t>
            </a:r>
            <a:r>
              <a:rPr lang="nb-NO" sz="2200" dirty="0" smtClean="0"/>
              <a:t>individuelt </a:t>
            </a:r>
            <a:r>
              <a:rPr lang="nb-NO" sz="2200" dirty="0" smtClean="0"/>
              <a:t>(1 min</a:t>
            </a:r>
            <a:r>
              <a:rPr lang="nb-NO" sz="2200" dirty="0" smtClean="0"/>
              <a:t>).</a:t>
            </a:r>
            <a:endParaRPr lang="nb-NO" sz="2200" dirty="0" smtClean="0"/>
          </a:p>
          <a:p>
            <a:r>
              <a:rPr lang="nb-NO" sz="2200" dirty="0" smtClean="0"/>
              <a:t>Hvilken type bergart ser dere her?</a:t>
            </a:r>
          </a:p>
          <a:p>
            <a:r>
              <a:rPr lang="nb-NO" sz="2200" dirty="0" smtClean="0"/>
              <a:t>Hvordan vet du det – hvilke observasjoner baserer du det på?</a:t>
            </a:r>
          </a:p>
          <a:p>
            <a:r>
              <a:rPr lang="nb-NO" sz="2200" dirty="0" smtClean="0"/>
              <a:t>Hvordan er disse blitt til? Så hvordan så det ut her da disse ble dannet?</a:t>
            </a:r>
          </a:p>
          <a:p>
            <a:pPr marL="50800" indent="0">
              <a:buNone/>
            </a:pPr>
            <a:r>
              <a:rPr lang="nb-NO" sz="2200" dirty="0" smtClean="0"/>
              <a:t>Del svarene </a:t>
            </a:r>
            <a:r>
              <a:rPr lang="nb-NO" sz="2200" dirty="0" smtClean="0"/>
              <a:t>deres </a:t>
            </a:r>
            <a:r>
              <a:rPr lang="nb-NO" sz="2200" dirty="0" smtClean="0"/>
              <a:t>(4 </a:t>
            </a:r>
            <a:r>
              <a:rPr lang="nb-NO" sz="2200" dirty="0"/>
              <a:t>min</a:t>
            </a:r>
            <a:r>
              <a:rPr lang="nb-NO" sz="2200" dirty="0" smtClean="0"/>
              <a:t>).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20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Faglig påfyll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1</a:t>
            </a:r>
            <a:r>
              <a:rPr lang="nb-NO" dirty="0" smtClean="0">
                <a:solidFill>
                  <a:schemeClr val="tx1"/>
                </a:solidFill>
              </a:rPr>
              <a:t>0</a:t>
            </a:r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minutter</a:t>
            </a:r>
          </a:p>
        </p:txBody>
      </p:sp>
    </p:spTree>
    <p:extLst>
      <p:ext uri="{BB962C8B-B14F-4D97-AF65-F5344CB8AC3E}">
        <p14:creationId xmlns:p14="http://schemas.microsoft.com/office/powerpoint/2010/main" val="20513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5739" y="365126"/>
            <a:ext cx="7708709" cy="1325563"/>
          </a:xfrm>
        </p:spPr>
        <p:txBody>
          <a:bodyPr>
            <a:normAutofit/>
          </a:bodyPr>
          <a:lstStyle/>
          <a:p>
            <a:r>
              <a:rPr lang="nb-NO" dirty="0" smtClean="0"/>
              <a:t>Hvorfor bør vi fokusere på observasjon? 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5738" y="1916832"/>
            <a:ext cx="7583244" cy="4089113"/>
          </a:xfrm>
        </p:spPr>
        <p:txBody>
          <a:bodyPr>
            <a:normAutofit/>
          </a:bodyPr>
          <a:lstStyle/>
          <a:p>
            <a:r>
              <a:rPr lang="nb-NO" sz="2200" dirty="0" smtClean="0">
                <a:solidFill>
                  <a:schemeClr val="tx1"/>
                </a:solidFill>
              </a:rPr>
              <a:t>Observasjoner er det mest grunnleggende innen moderne vitenskap. Legen, advokaten, </a:t>
            </a:r>
            <a:r>
              <a:rPr lang="nb-NO" sz="2200" dirty="0" err="1" smtClean="0">
                <a:solidFill>
                  <a:schemeClr val="tx1"/>
                </a:solidFill>
              </a:rPr>
              <a:t>naturviteren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dirty="0" smtClean="0">
                <a:solidFill>
                  <a:schemeClr val="tx1"/>
                </a:solidFill>
              </a:rPr>
              <a:t>osv. bruker spor og observasjoner for å støtte sine hypoteser og </a:t>
            </a:r>
            <a:r>
              <a:rPr lang="nb-NO" sz="2200" dirty="0" smtClean="0">
                <a:solidFill>
                  <a:schemeClr val="tx1"/>
                </a:solidFill>
              </a:rPr>
              <a:t>konklusjoner.</a:t>
            </a:r>
            <a:endParaRPr lang="nb-NO" sz="2200" dirty="0" smtClean="0">
              <a:solidFill>
                <a:schemeClr val="tx1"/>
              </a:solidFill>
            </a:endParaRPr>
          </a:p>
          <a:p>
            <a:r>
              <a:rPr lang="nb-NO" sz="2200" dirty="0" smtClean="0">
                <a:solidFill>
                  <a:schemeClr val="tx1"/>
                </a:solidFill>
              </a:rPr>
              <a:t>Hvilke observasjoner som er viktige er avhengig av fagets teorier og praksiser.</a:t>
            </a:r>
          </a:p>
          <a:p>
            <a:pPr marL="533400" lvl="1" indent="0" algn="r">
              <a:buNone/>
            </a:pPr>
            <a:r>
              <a:rPr lang="nb-NO" sz="1600" dirty="0" smtClean="0">
                <a:solidFill>
                  <a:schemeClr val="tx1"/>
                </a:solidFill>
              </a:rPr>
              <a:t>(</a:t>
            </a:r>
            <a:r>
              <a:rPr lang="nb-NO" sz="1600" dirty="0" err="1" smtClean="0">
                <a:solidFill>
                  <a:schemeClr val="tx1"/>
                </a:solidFill>
              </a:rPr>
              <a:t>Daston</a:t>
            </a:r>
            <a:r>
              <a:rPr lang="nb-NO" sz="1600" dirty="0" smtClean="0">
                <a:solidFill>
                  <a:schemeClr val="tx1"/>
                </a:solidFill>
              </a:rPr>
              <a:t> og </a:t>
            </a:r>
            <a:r>
              <a:rPr lang="nb-NO" sz="1600" dirty="0" err="1" smtClean="0">
                <a:solidFill>
                  <a:schemeClr val="tx1"/>
                </a:solidFill>
              </a:rPr>
              <a:t>Lundbeck</a:t>
            </a:r>
            <a:r>
              <a:rPr lang="nb-NO" sz="1600" dirty="0" smtClean="0">
                <a:solidFill>
                  <a:schemeClr val="tx1"/>
                </a:solidFill>
              </a:rPr>
              <a:t> 2011</a:t>
            </a:r>
            <a:r>
              <a:rPr lang="nb-NO" sz="1600" dirty="0" smtClean="0">
                <a:solidFill>
                  <a:schemeClr val="tx1"/>
                </a:solidFill>
              </a:rPr>
              <a:t>)</a:t>
            </a:r>
            <a:endParaRPr lang="nb-NO" sz="1600" dirty="0" smtClean="0">
              <a:solidFill>
                <a:schemeClr val="tx1"/>
              </a:solidFill>
            </a:endParaRPr>
          </a:p>
          <a:p>
            <a:endParaRPr lang="nb-NO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0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37" y="365127"/>
            <a:ext cx="7996743" cy="1275094"/>
          </a:xfrm>
        </p:spPr>
        <p:txBody>
          <a:bodyPr/>
          <a:lstStyle/>
          <a:p>
            <a:r>
              <a:rPr lang="nb-NO" dirty="0" smtClean="0"/>
              <a:t>Elever må lære å observere vitenskapelig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>
                <a:solidFill>
                  <a:schemeClr val="tx1"/>
                </a:solidFill>
              </a:rPr>
              <a:t>Studien med de to lærerne vi så på innledningsvis, viser </a:t>
            </a:r>
            <a:r>
              <a:rPr lang="nb-NO" sz="2200" dirty="0">
                <a:solidFill>
                  <a:schemeClr val="tx1"/>
                </a:solidFill>
              </a:rPr>
              <a:t>at </a:t>
            </a:r>
            <a:r>
              <a:rPr lang="nb-NO" sz="2200" i="1" dirty="0">
                <a:solidFill>
                  <a:schemeClr val="tx1"/>
                </a:solidFill>
              </a:rPr>
              <a:t>elever som får øve på </a:t>
            </a:r>
            <a:r>
              <a:rPr lang="nb-NO" sz="2200" dirty="0">
                <a:solidFill>
                  <a:schemeClr val="tx1"/>
                </a:solidFill>
              </a:rPr>
              <a:t>å bruke observasjoner systematisk </a:t>
            </a:r>
            <a:r>
              <a:rPr lang="nb-NO" sz="2200" dirty="0" smtClean="0">
                <a:solidFill>
                  <a:schemeClr val="tx1"/>
                </a:solidFill>
              </a:rPr>
              <a:t>av stein oppnår dybdeforståelse. </a:t>
            </a:r>
          </a:p>
          <a:p>
            <a:r>
              <a:rPr lang="nb-NO" sz="2200" dirty="0" smtClean="0">
                <a:solidFill>
                  <a:schemeClr val="tx1"/>
                </a:solidFill>
              </a:rPr>
              <a:t>Samme </a:t>
            </a:r>
            <a:r>
              <a:rPr lang="nb-NO" sz="2200" dirty="0" smtClean="0">
                <a:solidFill>
                  <a:schemeClr val="tx1"/>
                </a:solidFill>
              </a:rPr>
              <a:t>studie dokumenterte at </a:t>
            </a:r>
            <a:r>
              <a:rPr lang="nb-NO" sz="2200" i="1" dirty="0" smtClean="0">
                <a:solidFill>
                  <a:schemeClr val="tx1"/>
                </a:solidFill>
              </a:rPr>
              <a:t>elever som ikke øver på </a:t>
            </a:r>
            <a:r>
              <a:rPr lang="nb-NO" sz="2200" dirty="0" smtClean="0">
                <a:solidFill>
                  <a:schemeClr val="tx1"/>
                </a:solidFill>
              </a:rPr>
              <a:t>å bruke observasjoner systematisk oppnår overflatelæring. Noen av de elevene etterlyste hjelp til å observere mens de var ute i felt: «</a:t>
            </a:r>
            <a:r>
              <a:rPr lang="nb-NO" sz="2200" i="1" dirty="0" smtClean="0">
                <a:solidFill>
                  <a:schemeClr val="tx1"/>
                </a:solidFill>
              </a:rPr>
              <a:t>Hva skal vi se etter?</a:t>
            </a:r>
            <a:r>
              <a:rPr lang="nb-NO" sz="2200" dirty="0" smtClean="0">
                <a:solidFill>
                  <a:schemeClr val="tx1"/>
                </a:solidFill>
              </a:rPr>
              <a:t>»</a:t>
            </a:r>
          </a:p>
          <a:p>
            <a:pPr marL="50800" indent="0">
              <a:buNone/>
            </a:pPr>
            <a:endParaRPr lang="nb-NO" sz="2200" dirty="0">
              <a:solidFill>
                <a:schemeClr val="tx1"/>
              </a:solidFill>
            </a:endParaRPr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6623501" y="6191350"/>
            <a:ext cx="1893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(Frøyland et </a:t>
            </a:r>
            <a:r>
              <a:rPr lang="nb-NO" dirty="0" smtClean="0">
                <a:solidFill>
                  <a:schemeClr val="tx1"/>
                </a:solidFill>
              </a:rPr>
              <a:t>al. </a:t>
            </a:r>
            <a:r>
              <a:rPr lang="nb-NO" dirty="0">
                <a:solidFill>
                  <a:schemeClr val="tx1"/>
                </a:solidFill>
              </a:rPr>
              <a:t>2016)</a:t>
            </a:r>
          </a:p>
        </p:txBody>
      </p:sp>
    </p:spTree>
    <p:extLst>
      <p:ext uri="{BB962C8B-B14F-4D97-AF65-F5344CB8AC3E}">
        <p14:creationId xmlns:p14="http://schemas.microsoft.com/office/powerpoint/2010/main" val="429144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Et rammeverk for å observere vitenskapelig og undervise observasjon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r>
              <a:rPr lang="nb-NO" sz="2200" dirty="0" smtClean="0">
                <a:solidFill>
                  <a:schemeClr val="tx1"/>
                </a:solidFill>
              </a:rPr>
              <a:t>Observasjonsrammeverket dere bruket i forarbeidet er utarbeidet av </a:t>
            </a:r>
            <a:r>
              <a:rPr lang="nb-NO" sz="2200" dirty="0" err="1" smtClean="0">
                <a:solidFill>
                  <a:schemeClr val="tx1"/>
                </a:solidFill>
              </a:rPr>
              <a:t>Eberbach</a:t>
            </a:r>
            <a:r>
              <a:rPr lang="nb-NO" sz="2200" dirty="0" smtClean="0">
                <a:solidFill>
                  <a:schemeClr val="tx1"/>
                </a:solidFill>
              </a:rPr>
              <a:t> </a:t>
            </a:r>
            <a:r>
              <a:rPr lang="nb-NO" sz="2200" dirty="0">
                <a:solidFill>
                  <a:schemeClr val="tx1"/>
                </a:solidFill>
              </a:rPr>
              <a:t>og </a:t>
            </a:r>
            <a:r>
              <a:rPr lang="nb-NO" sz="2200" dirty="0" smtClean="0">
                <a:solidFill>
                  <a:schemeClr val="tx1"/>
                </a:solidFill>
              </a:rPr>
              <a:t>Crowley (2009) og senere oversatt og modifisert av Frøyland og Remmen (2010</a:t>
            </a:r>
            <a:r>
              <a:rPr lang="nb-NO" sz="2200" dirty="0">
                <a:solidFill>
                  <a:schemeClr val="tx1"/>
                </a:solidFill>
              </a:rPr>
              <a:t>). </a:t>
            </a:r>
            <a:endParaRPr lang="nb-NO" sz="2200" dirty="0" smtClean="0">
              <a:solidFill>
                <a:schemeClr val="tx1"/>
              </a:solidFill>
            </a:endParaRPr>
          </a:p>
          <a:p>
            <a:r>
              <a:rPr lang="nb-NO" sz="2200" dirty="0" smtClean="0">
                <a:solidFill>
                  <a:schemeClr val="tx1"/>
                </a:solidFill>
              </a:rPr>
              <a:t>Observasjonsrammeverket </a:t>
            </a:r>
            <a:r>
              <a:rPr lang="nb-NO" sz="2200" dirty="0">
                <a:solidFill>
                  <a:schemeClr val="tx1"/>
                </a:solidFill>
              </a:rPr>
              <a:t>er </a:t>
            </a:r>
            <a:r>
              <a:rPr lang="nb-NO" sz="2200" dirty="0" smtClean="0">
                <a:solidFill>
                  <a:schemeClr val="tx1"/>
                </a:solidFill>
              </a:rPr>
              <a:t>et viktig verktøy til hvordan vi kan undervise observasjon.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918032"/>
            <a:ext cx="4464496" cy="286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32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Observasjonsrammeverket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12776"/>
            <a:ext cx="8316416" cy="4752528"/>
          </a:xfrm>
        </p:spPr>
        <p:txBody>
          <a:bodyPr numCol="2">
            <a:noAutofit/>
          </a:bodyPr>
          <a:lstStyle/>
          <a:p>
            <a:pPr marL="50800" indent="0">
              <a:buNone/>
            </a:pPr>
            <a:r>
              <a:rPr lang="nb-NO" sz="2200" dirty="0" smtClean="0">
                <a:solidFill>
                  <a:schemeClr val="tx1"/>
                </a:solidFill>
              </a:rPr>
              <a:t>I </a:t>
            </a:r>
            <a:r>
              <a:rPr lang="nb-NO" sz="2200" dirty="0">
                <a:solidFill>
                  <a:schemeClr val="tx1"/>
                </a:solidFill>
              </a:rPr>
              <a:t>o</a:t>
            </a:r>
            <a:r>
              <a:rPr lang="nb-NO" sz="2200" dirty="0" smtClean="0">
                <a:solidFill>
                  <a:schemeClr val="tx1"/>
                </a:solidFill>
              </a:rPr>
              <a:t>bservasjonsrammeverket deles </a:t>
            </a:r>
            <a:r>
              <a:rPr lang="nb-NO" sz="2200" dirty="0">
                <a:solidFill>
                  <a:schemeClr val="tx1"/>
                </a:solidFill>
              </a:rPr>
              <a:t>observasjonen inn i fire </a:t>
            </a:r>
            <a:r>
              <a:rPr lang="nb-NO" sz="2200" dirty="0" smtClean="0">
                <a:solidFill>
                  <a:schemeClr val="tx1"/>
                </a:solidFill>
              </a:rPr>
              <a:t>komponenter:</a:t>
            </a:r>
            <a:endParaRPr lang="nb-NO" sz="2200" dirty="0">
              <a:solidFill>
                <a:schemeClr val="tx1"/>
              </a:solidFill>
            </a:endParaRPr>
          </a:p>
          <a:p>
            <a:r>
              <a:rPr lang="nb-NO" sz="2200" dirty="0">
                <a:solidFill>
                  <a:schemeClr val="tx1"/>
                </a:solidFill>
              </a:rPr>
              <a:t>Å legge merke til kjennetegnene/egenskapene</a:t>
            </a:r>
          </a:p>
          <a:p>
            <a:r>
              <a:rPr lang="nb-NO" sz="2200" dirty="0">
                <a:solidFill>
                  <a:schemeClr val="tx1"/>
                </a:solidFill>
              </a:rPr>
              <a:t>Å koble disse kjennetegnene til bærende ideer eller teorier innenfor faget</a:t>
            </a:r>
          </a:p>
          <a:p>
            <a:r>
              <a:rPr lang="nb-NO" sz="2200" dirty="0">
                <a:solidFill>
                  <a:schemeClr val="tx1"/>
                </a:solidFill>
              </a:rPr>
              <a:t>Å registrere observasjonene (gjerne i </a:t>
            </a:r>
            <a:r>
              <a:rPr lang="nb-NO" sz="2200" dirty="0" smtClean="0">
                <a:solidFill>
                  <a:schemeClr val="tx1"/>
                </a:solidFill>
              </a:rPr>
              <a:t>ei </a:t>
            </a:r>
            <a:r>
              <a:rPr lang="nb-NO" sz="2200" dirty="0" err="1">
                <a:solidFill>
                  <a:schemeClr val="tx1"/>
                </a:solidFill>
              </a:rPr>
              <a:t>feltbok</a:t>
            </a:r>
            <a:r>
              <a:rPr lang="nb-NO" sz="2200" dirty="0">
                <a:solidFill>
                  <a:schemeClr val="tx1"/>
                </a:solidFill>
              </a:rPr>
              <a:t>)</a:t>
            </a:r>
          </a:p>
          <a:p>
            <a:r>
              <a:rPr lang="nb-NO" sz="2200" dirty="0">
                <a:solidFill>
                  <a:schemeClr val="tx1"/>
                </a:solidFill>
              </a:rPr>
              <a:t>Å holde på et engasjement slik at observasjonen foregår systematisk og over tid  </a:t>
            </a:r>
            <a:endParaRPr lang="nb-NO" sz="2200" dirty="0"/>
          </a:p>
          <a:p>
            <a:pPr marL="50800" indent="0">
              <a:buNone/>
            </a:pPr>
            <a:r>
              <a:rPr lang="nb-NO" sz="2200" dirty="0" smtClean="0"/>
              <a:t>I tillegg deles elevenes </a:t>
            </a:r>
            <a:r>
              <a:rPr lang="nb-NO" sz="2200" dirty="0"/>
              <a:t>observasjonsevne inn i tre nivåer –</a:t>
            </a:r>
            <a:r>
              <a:rPr lang="nb-NO" sz="2200" dirty="0" smtClean="0"/>
              <a:t> </a:t>
            </a:r>
            <a:r>
              <a:rPr lang="nb-NO" sz="2200" dirty="0"/>
              <a:t>fra nybegynner til </a:t>
            </a:r>
            <a:r>
              <a:rPr lang="nb-NO" sz="2200" dirty="0" smtClean="0"/>
              <a:t>ekspertforståelse</a:t>
            </a:r>
          </a:p>
          <a:p>
            <a:pPr marL="50800" indent="0">
              <a:buNone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776" y="3178900"/>
            <a:ext cx="336070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435290" y="3178900"/>
            <a:ext cx="576064" cy="2376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40152" y="3177165"/>
            <a:ext cx="3048814" cy="279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Mål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340768"/>
            <a:ext cx="7583244" cy="4665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solidFill>
                  <a:schemeClr val="tx1"/>
                </a:solidFill>
              </a:rPr>
              <a:t>Målet med denne modulen er å skape forståelse </a:t>
            </a:r>
            <a:r>
              <a:rPr lang="nb-NO" sz="2000" dirty="0" smtClean="0">
                <a:solidFill>
                  <a:schemeClr val="tx1"/>
                </a:solidFill>
              </a:rPr>
              <a:t>for og gi erfaring med hvordan hjelpe elevene til å bruke observasjoner til å tolke fenomener i et utvidet klasserom.</a:t>
            </a:r>
          </a:p>
          <a:p>
            <a:pPr marL="342900" indent="-342900"/>
            <a:endParaRPr lang="nb-NO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b-NO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</a:t>
            </a:r>
            <a:r>
              <a:rPr lang="nb-NO" dirty="0" smtClean="0"/>
              <a:t>ndervisning for observasjoner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825625"/>
            <a:ext cx="5344277" cy="4180320"/>
          </a:xfrm>
        </p:spPr>
        <p:txBody>
          <a:bodyPr>
            <a:normAutofit/>
          </a:bodyPr>
          <a:lstStyle/>
          <a:p>
            <a:pPr marL="76200" indent="0">
              <a:spcBef>
                <a:spcPts val="1200"/>
              </a:spcBef>
              <a:buNone/>
            </a:pPr>
            <a:r>
              <a:rPr lang="nb-NO" sz="2200" dirty="0" smtClean="0"/>
              <a:t>Viktige spørsmål å stille seg:</a:t>
            </a:r>
            <a:endParaRPr lang="nb-NO" sz="2200" dirty="0"/>
          </a:p>
          <a:p>
            <a:pPr marL="419100" indent="-342900">
              <a:spcBef>
                <a:spcPts val="1200"/>
              </a:spcBef>
            </a:pPr>
            <a:r>
              <a:rPr lang="nb-NO" sz="2200" dirty="0" smtClean="0"/>
              <a:t>Hvilke vitenskapelige klassifikasjonsgrupper skal eleven gruppere objektene i?</a:t>
            </a:r>
            <a:endParaRPr lang="nb-NO" sz="2200" dirty="0"/>
          </a:p>
          <a:p>
            <a:pPr marL="419100" indent="-342900">
              <a:spcBef>
                <a:spcPts val="1200"/>
              </a:spcBef>
            </a:pPr>
            <a:r>
              <a:rPr lang="nb-NO" sz="2200" dirty="0" smtClean="0"/>
              <a:t>Hvilke observasjoner </a:t>
            </a:r>
            <a:r>
              <a:rPr lang="nb-NO" sz="2200" dirty="0"/>
              <a:t>(kjennetegn/egenskaper) </a:t>
            </a:r>
            <a:r>
              <a:rPr lang="nb-NO" sz="2200" dirty="0" smtClean="0"/>
              <a:t>kan elevene sanse </a:t>
            </a:r>
            <a:r>
              <a:rPr lang="nb-NO" sz="2200" dirty="0"/>
              <a:t>og som </a:t>
            </a:r>
            <a:r>
              <a:rPr lang="nb-NO" sz="2200" dirty="0" smtClean="0"/>
              <a:t>hjelper dem </a:t>
            </a:r>
            <a:r>
              <a:rPr lang="nb-NO" sz="2200" dirty="0"/>
              <a:t>å skille hovedgruppene fra </a:t>
            </a:r>
            <a:r>
              <a:rPr lang="nb-NO" sz="2200" dirty="0" smtClean="0"/>
              <a:t>hverandre?</a:t>
            </a:r>
            <a:endParaRPr lang="nb-NO" sz="2200" dirty="0"/>
          </a:p>
          <a:p>
            <a:pPr marL="419100" indent="-342900">
              <a:spcBef>
                <a:spcPts val="1200"/>
              </a:spcBef>
            </a:pPr>
            <a:r>
              <a:rPr lang="nb-NO" sz="2200" dirty="0" smtClean="0"/>
              <a:t>Kan vitenskapelige teorier forklare observasjonene?</a:t>
            </a:r>
            <a:endParaRPr lang="nb-NO" sz="2200" dirty="0"/>
          </a:p>
        </p:txBody>
      </p:sp>
      <p:sp>
        <p:nvSpPr>
          <p:cNvPr id="8" name="Right Arrow 7"/>
          <p:cNvSpPr/>
          <p:nvPr/>
        </p:nvSpPr>
        <p:spPr>
          <a:xfrm>
            <a:off x="5273596" y="2924944"/>
            <a:ext cx="11521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297996" y="4293096"/>
            <a:ext cx="11521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273596" y="5445224"/>
            <a:ext cx="11521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660231" y="2583849"/>
            <a:ext cx="2270491" cy="1132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sz="1600" dirty="0"/>
              <a:t>Magmatiske, metamorfe og sedimentære bergarter</a:t>
            </a:r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6463967" y="1690689"/>
            <a:ext cx="2610772" cy="625384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dirty="0"/>
              <a:t>Eksempel fra </a:t>
            </a:r>
            <a:r>
              <a:rPr lang="nb-NO" dirty="0" smtClean="0"/>
              <a:t>steinatlaset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660231" y="3951416"/>
            <a:ext cx="2376264" cy="1124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sz="1600" dirty="0"/>
              <a:t>Prikker, striper og </a:t>
            </a:r>
            <a:r>
              <a:rPr lang="nb-NO" sz="1600" dirty="0" smtClean="0"/>
              <a:t>lag </a:t>
            </a:r>
            <a:r>
              <a:rPr lang="nb-NO" sz="1600" dirty="0"/>
              <a:t>på lag</a:t>
            </a:r>
            <a:endParaRPr lang="en-US" sz="1600" dirty="0"/>
          </a:p>
        </p:txBody>
      </p:sp>
      <p:sp>
        <p:nvSpPr>
          <p:cNvPr id="14" name="Rounded Rectangle 13"/>
          <p:cNvSpPr/>
          <p:nvPr/>
        </p:nvSpPr>
        <p:spPr>
          <a:xfrm>
            <a:off x="6621988" y="5259776"/>
            <a:ext cx="2452751" cy="1219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b-NO" sz="1600" dirty="0"/>
              <a:t>De tre ulike prosessene som har formet de tre hovedgruppene bergarter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03239" y="2552978"/>
            <a:ext cx="8893277" cy="901756"/>
          </a:xfrm>
        </p:spPr>
        <p:txBody>
          <a:bodyPr>
            <a:normAutofit/>
          </a:bodyPr>
          <a:lstStyle/>
          <a:p>
            <a:r>
              <a:rPr lang="nb-NO" dirty="0"/>
              <a:t>Elevaktivitet </a:t>
            </a:r>
            <a:r>
              <a:rPr lang="nb-NO" dirty="0" smtClean="0"/>
              <a:t>2 – ute og inne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3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minutter</a:t>
            </a:r>
          </a:p>
        </p:txBody>
      </p:sp>
    </p:spTree>
    <p:extLst>
      <p:ext uri="{BB962C8B-B14F-4D97-AF65-F5344CB8AC3E}">
        <p14:creationId xmlns:p14="http://schemas.microsoft.com/office/powerpoint/2010/main" val="4312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6252" y="260079"/>
            <a:ext cx="7743544" cy="1325563"/>
          </a:xfrm>
        </p:spPr>
        <p:txBody>
          <a:bodyPr/>
          <a:lstStyle/>
          <a:p>
            <a:r>
              <a:rPr lang="nb-NO" sz="3200" dirty="0" smtClean="0"/>
              <a:t>Å </a:t>
            </a:r>
            <a:r>
              <a:rPr lang="nb-NO" sz="3200" i="1" dirty="0" smtClean="0"/>
              <a:t>observere</a:t>
            </a:r>
            <a:r>
              <a:rPr lang="nb-NO" sz="3200" dirty="0" smtClean="0"/>
              <a:t> stein – ved hjelp av steinatlas i feltarbeid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916252" y="1556792"/>
            <a:ext cx="7544180" cy="4752529"/>
          </a:xfrm>
        </p:spPr>
        <p:txBody>
          <a:bodyPr/>
          <a:lstStyle/>
          <a:p>
            <a:r>
              <a:rPr lang="nb-NO" sz="2200" dirty="0" smtClean="0"/>
              <a:t>Oppdraget deres er å øve på å observere stein som geologer. Dere skal observere fast fjell i lokalområdet og identifisere bergarter ved hjelp av steinatlas.</a:t>
            </a:r>
          </a:p>
          <a:p>
            <a:r>
              <a:rPr lang="nb-NO" sz="2200" dirty="0" smtClean="0"/>
              <a:t>Jobb </a:t>
            </a:r>
            <a:r>
              <a:rPr lang="nb-NO" sz="2200" dirty="0"/>
              <a:t>i grupper på tre </a:t>
            </a:r>
            <a:r>
              <a:rPr lang="nb-NO" sz="2200" dirty="0" smtClean="0"/>
              <a:t>personer – hver gruppe skal ha et steinatlas, penn og </a:t>
            </a:r>
            <a:r>
              <a:rPr lang="nb-NO" sz="2200" dirty="0" err="1" smtClean="0"/>
              <a:t>feltbok</a:t>
            </a:r>
            <a:r>
              <a:rPr lang="nb-NO" sz="2200" dirty="0"/>
              <a:t> </a:t>
            </a:r>
            <a:r>
              <a:rPr lang="nb-NO" sz="2200" dirty="0" smtClean="0"/>
              <a:t>(papir). </a:t>
            </a:r>
          </a:p>
          <a:p>
            <a:endParaRPr lang="nb-NO" sz="2200" dirty="0"/>
          </a:p>
          <a:p>
            <a:endParaRPr lang="nb-NO" sz="2200" dirty="0" smtClean="0"/>
          </a:p>
          <a:p>
            <a:pPr marL="50800" indent="0">
              <a:buNone/>
            </a:pPr>
            <a:endParaRPr lang="nb-NO" sz="2200" dirty="0" smtClean="0"/>
          </a:p>
          <a:p>
            <a:pPr marL="50800" indent="0">
              <a:buNone/>
            </a:pPr>
            <a:endParaRPr lang="nb-NO" sz="22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683568" y="3717032"/>
            <a:ext cx="8208912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200" dirty="0">
                <a:solidFill>
                  <a:schemeClr val="bg1"/>
                </a:solidFill>
              </a:rPr>
              <a:t>Aktiviteten består av to deler:</a:t>
            </a:r>
          </a:p>
          <a:p>
            <a:pPr marL="8509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Ute: Bruk observasjoner og klassifiser bergarter (20 min)</a:t>
            </a:r>
          </a:p>
          <a:p>
            <a:pPr marL="8509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Inne:  Etterarbeid, sammenligne observasjonene (10 min)</a:t>
            </a:r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Ute: Bruk observasjoner og klassifiser bergarter (20 min)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825625"/>
            <a:ext cx="5116422" cy="4180320"/>
          </a:xfrm>
        </p:spPr>
        <p:txBody>
          <a:bodyPr/>
          <a:lstStyle/>
          <a:p>
            <a:pPr marL="50800" indent="0">
              <a:buNone/>
            </a:pPr>
            <a:r>
              <a:rPr lang="nb-NO" sz="2200" dirty="0"/>
              <a:t>Gå ut og finn et sted der dere kan se fast stein (løse steiner kan være langreiste</a:t>
            </a:r>
            <a:r>
              <a:rPr lang="nb-NO" sz="2200" dirty="0" smtClean="0"/>
              <a:t>).</a:t>
            </a:r>
            <a:endParaRPr lang="nb-NO" sz="2200" dirty="0"/>
          </a:p>
          <a:p>
            <a:pPr marL="990600" lvl="1" indent="-457200">
              <a:buFont typeface="+mj-lt"/>
              <a:buAutoNum type="arabicPeriod"/>
            </a:pPr>
            <a:r>
              <a:rPr lang="nb-NO" sz="2000" dirty="0"/>
              <a:t>Studer mønsteret – slå gjerne av en bit av fjellet slik at steinen du studerer er så frisk som </a:t>
            </a:r>
            <a:r>
              <a:rPr lang="nb-NO" sz="2000" dirty="0" smtClean="0"/>
              <a:t>mulig.</a:t>
            </a:r>
            <a:endParaRPr lang="nb-NO" sz="2000" dirty="0"/>
          </a:p>
          <a:p>
            <a:pPr marL="990600" lvl="1" indent="-457200">
              <a:buFont typeface="+mj-lt"/>
              <a:buAutoNum type="arabicPeriod"/>
            </a:pPr>
            <a:r>
              <a:rPr lang="nb-NO" sz="2000" dirty="0"/>
              <a:t>Bruk steinatlas til å klassifisere </a:t>
            </a:r>
            <a:r>
              <a:rPr lang="nb-NO" sz="2000" dirty="0" smtClean="0"/>
              <a:t>steinen.</a:t>
            </a:r>
            <a:endParaRPr lang="nb-NO" sz="2000" dirty="0"/>
          </a:p>
          <a:p>
            <a:pPr marL="990600" lvl="1" indent="-457200">
              <a:buFont typeface="+mj-lt"/>
              <a:buAutoNum type="arabicPeriod"/>
            </a:pPr>
            <a:r>
              <a:rPr lang="nb-NO" sz="2000" dirty="0"/>
              <a:t>Dersom du finner flere – hvem dominerer?</a:t>
            </a:r>
          </a:p>
          <a:p>
            <a:pPr marL="990600" lvl="1" indent="-457200">
              <a:buFont typeface="+mj-lt"/>
              <a:buAutoNum type="arabicPeriod"/>
            </a:pPr>
            <a:r>
              <a:rPr lang="nb-NO" sz="2000" dirty="0"/>
              <a:t>Noter ned funnet ditt, gjerne i </a:t>
            </a:r>
            <a:r>
              <a:rPr lang="nb-NO" sz="2000" dirty="0" smtClean="0"/>
              <a:t>ei </a:t>
            </a:r>
            <a:r>
              <a:rPr lang="nb-NO" sz="2000" dirty="0" err="1"/>
              <a:t>feltbok</a:t>
            </a:r>
            <a:r>
              <a:rPr lang="nb-NO" sz="2000" dirty="0"/>
              <a:t>, og dokumenter med </a:t>
            </a:r>
            <a:r>
              <a:rPr lang="nb-NO" sz="2000" dirty="0" smtClean="0"/>
              <a:t>bilde.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708920"/>
            <a:ext cx="3098749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7378" y="535143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Frøyland og Remmen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Inne: Etterarbeid – sammenligne observasjonene (10 min)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800" indent="0">
              <a:buNone/>
            </a:pPr>
            <a:r>
              <a:rPr lang="nb-NO" sz="2200" dirty="0" smtClean="0"/>
              <a:t>Alle gruppene presenterer</a:t>
            </a:r>
          </a:p>
          <a:p>
            <a:r>
              <a:rPr lang="nb-NO" sz="2200" dirty="0" smtClean="0"/>
              <a:t>Hvilke steiner (bergarter) har dere funnet?</a:t>
            </a:r>
          </a:p>
          <a:p>
            <a:r>
              <a:rPr lang="nb-NO" sz="2200" dirty="0" smtClean="0"/>
              <a:t>Hvilke dominerte?</a:t>
            </a:r>
          </a:p>
          <a:p>
            <a:r>
              <a:rPr lang="nb-NO" sz="2200" dirty="0" smtClean="0"/>
              <a:t>Hva forteller det om stedets lokale geologiske historie?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896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Refleksjon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5 minutter</a:t>
            </a:r>
          </a:p>
        </p:txBody>
      </p:sp>
    </p:spTree>
    <p:extLst>
      <p:ext uri="{BB962C8B-B14F-4D97-AF65-F5344CB8AC3E}">
        <p14:creationId xmlns:p14="http://schemas.microsoft.com/office/powerpoint/2010/main" val="38864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Diskuter i grupper (5 min)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690689"/>
            <a:ext cx="7583244" cy="4315256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nb-NO" sz="2200" dirty="0"/>
              <a:t>Tilbake i </a:t>
            </a:r>
            <a:r>
              <a:rPr lang="nb-NO" sz="2200" dirty="0" smtClean="0"/>
              <a:t>lærerrollen</a:t>
            </a:r>
            <a:r>
              <a:rPr lang="nb-NO" sz="2200" dirty="0"/>
              <a:t>: </a:t>
            </a:r>
            <a:endParaRPr lang="nb-NO" sz="2200" dirty="0" smtClean="0"/>
          </a:p>
          <a:p>
            <a:r>
              <a:rPr lang="nb-NO" sz="2200" dirty="0" smtClean="0"/>
              <a:t>Bruk «Observasjonsskjema» og diskuter hvordan dere mener </a:t>
            </a:r>
            <a:r>
              <a:rPr lang="nb-NO" sz="2200" dirty="0"/>
              <a:t>aktiviteten lykkes eller ikke lykkes med å stimulere de fire egenskapene ved </a:t>
            </a:r>
            <a:r>
              <a:rPr lang="nb-NO" sz="2200" dirty="0" smtClean="0"/>
              <a:t>observasjon.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36247"/>
            <a:ext cx="4426116" cy="284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6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Oppsummering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5 minutter</a:t>
            </a:r>
          </a:p>
        </p:txBody>
      </p:sp>
    </p:spTree>
    <p:extLst>
      <p:ext uri="{BB962C8B-B14F-4D97-AF65-F5344CB8AC3E}">
        <p14:creationId xmlns:p14="http://schemas.microsoft.com/office/powerpoint/2010/main" val="20677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738" y="1556792"/>
            <a:ext cx="7583244" cy="530120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nb-NO" sz="2200" dirty="0" smtClean="0"/>
              <a:t>Aktiviteten med steinatlaset kan være en hjelp til å lære å observere som geologer fordi</a:t>
            </a:r>
            <a:r>
              <a:rPr lang="nb-NO" sz="2200" dirty="0"/>
              <a:t> </a:t>
            </a:r>
            <a:r>
              <a:rPr lang="nb-NO" sz="2200" dirty="0" smtClean="0"/>
              <a:t>man øver på:</a:t>
            </a:r>
          </a:p>
          <a:p>
            <a:r>
              <a:rPr lang="nb-NO" sz="2200" dirty="0" smtClean="0"/>
              <a:t>Å legge merke til vesentlige observasjoner: Steinatlaset har fokus på steinens mønster for å klassifisere steinen.</a:t>
            </a:r>
          </a:p>
          <a:p>
            <a:r>
              <a:rPr lang="nb-NO" sz="2200" dirty="0" smtClean="0"/>
              <a:t>Å koble observasjoner til teori: Steinatlaset kobler mønster til de tre hovedgrupper bergarter og deres dannelsesprosesser.</a:t>
            </a:r>
          </a:p>
          <a:p>
            <a:r>
              <a:rPr lang="nb-NO" sz="2200" dirty="0" smtClean="0"/>
              <a:t>Å registrere observasjoner: Dere ble bedt om å dokumentere funnene både skriftlig og med bilde. Det kan være lurt å bruke </a:t>
            </a:r>
            <a:r>
              <a:rPr lang="nb-NO" sz="2200" dirty="0" smtClean="0"/>
              <a:t>ei </a:t>
            </a:r>
            <a:r>
              <a:rPr lang="nb-NO" sz="2200" dirty="0" err="1" smtClean="0"/>
              <a:t>feltbok</a:t>
            </a:r>
            <a:r>
              <a:rPr lang="nb-NO" sz="2200" dirty="0" smtClean="0"/>
              <a:t>.</a:t>
            </a:r>
            <a:endParaRPr lang="nb-NO" sz="2200" dirty="0"/>
          </a:p>
          <a:p>
            <a:r>
              <a:rPr lang="nb-NO" sz="2200" dirty="0" smtClean="0"/>
              <a:t>Å holde på et vedvarende engasjement: Dette ble dere ikke bedt om, men en måte å inkludere denne egenskapen på, er å gjennomføre observasjonen systematisk over et stort område og over tid – for å kartlegge det skikkelig.</a:t>
            </a:r>
          </a:p>
          <a:p>
            <a:pPr marL="50800" indent="0">
              <a:buNone/>
            </a:pPr>
            <a:endParaRPr lang="nb-NO" sz="2200" dirty="0" smtClean="0"/>
          </a:p>
          <a:p>
            <a:pPr marL="50800" indent="0"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9882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Overføringsverdi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 smtClean="0"/>
              <a:t>Prinsippene bak steinatlaset er:</a:t>
            </a:r>
          </a:p>
          <a:p>
            <a:pPr lvl="1"/>
            <a:r>
              <a:rPr lang="nb-NO" sz="2200" dirty="0" smtClean="0"/>
              <a:t>Vi har valgt hovedgruppene stein (tre typer bergarter), i stedet for mange undergrupper.</a:t>
            </a:r>
          </a:p>
          <a:p>
            <a:pPr lvl="1"/>
            <a:r>
              <a:rPr lang="nb-NO" sz="2200" dirty="0" smtClean="0"/>
              <a:t>Vi har valgt ut observasjoner (kjennetegn/egenskaper) som kan sanses og som hjelper å skille hovedgruppene fra hverandre.</a:t>
            </a:r>
          </a:p>
          <a:p>
            <a:pPr lvl="1"/>
            <a:r>
              <a:rPr lang="nb-NO" sz="2200" dirty="0" smtClean="0"/>
              <a:t>Vi har valgt observasjonene som kan forklares ved hjelp av teori </a:t>
            </a:r>
            <a:r>
              <a:rPr lang="nb-NO" sz="2200" dirty="0" smtClean="0"/>
              <a:t>(f.eks. </a:t>
            </a:r>
            <a:r>
              <a:rPr lang="nb-NO" sz="2200" dirty="0" smtClean="0"/>
              <a:t>hvorfor prikkete steiner ser prikkete ut)</a:t>
            </a:r>
            <a:endParaRPr lang="nb-NO" sz="2200" dirty="0"/>
          </a:p>
          <a:p>
            <a:r>
              <a:rPr lang="nb-NO" sz="2200" dirty="0" smtClean="0"/>
              <a:t>På naturfag.no/atlas har vi laget flere slike atlas, som småkryp</a:t>
            </a:r>
            <a:r>
              <a:rPr lang="nb-NO" sz="2200" dirty="0"/>
              <a:t> </a:t>
            </a:r>
            <a:r>
              <a:rPr lang="nb-NO" sz="2200" dirty="0" smtClean="0"/>
              <a:t>og skyatlas.</a:t>
            </a:r>
          </a:p>
          <a:p>
            <a:endParaRPr lang="en-US" sz="22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5220072" y="188640"/>
            <a:ext cx="3384376" cy="1440160"/>
          </a:xfrm>
          <a:prstGeom prst="wedgeRoundRectCallout">
            <a:avLst>
              <a:gd name="adj1" fmla="val 49578"/>
              <a:gd name="adj2" fmla="val 71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smtClean="0"/>
              <a:t>Tenk </a:t>
            </a:r>
            <a:r>
              <a:rPr lang="nb-NO" sz="1800" dirty="0"/>
              <a:t>(1 min): </a:t>
            </a:r>
            <a:r>
              <a:rPr lang="nb-NO" sz="1800" dirty="0" smtClean="0"/>
              <a:t>Hvordan kan denne aktiviteten overføres </a:t>
            </a:r>
            <a:r>
              <a:rPr lang="nb-NO" sz="1800" dirty="0"/>
              <a:t>til andre fag?</a:t>
            </a:r>
          </a:p>
        </p:txBody>
      </p:sp>
    </p:spTree>
    <p:extLst>
      <p:ext uri="{BB962C8B-B14F-4D97-AF65-F5344CB8AC3E}">
        <p14:creationId xmlns:p14="http://schemas.microsoft.com/office/powerpoint/2010/main" val="118013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895739" y="346653"/>
            <a:ext cx="75832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8183"/>
              </a:buClr>
              <a:buSzPts val="3600"/>
              <a:buFont typeface="Calibri"/>
              <a:buNone/>
            </a:pPr>
            <a:r>
              <a:rPr lang="x-none" sz="3600" b="0" i="0" u="none" strike="noStrike" cap="none" dirty="0">
                <a:solidFill>
                  <a:srgbClr val="268183"/>
                </a:solidFill>
                <a:latin typeface="Calibri"/>
                <a:ea typeface="Calibri"/>
                <a:cs typeface="Calibri"/>
                <a:sym typeface="Calibri"/>
              </a:rPr>
              <a:t>Tidsplan for denne økta</a:t>
            </a:r>
            <a:endParaRPr sz="3600" b="0" i="0" u="none" strike="noStrike" cap="none" dirty="0">
              <a:solidFill>
                <a:srgbClr val="2681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8" name="Shape 98"/>
          <p:cNvGraphicFramePr/>
          <p:nvPr>
            <p:extLst>
              <p:ext uri="{D42A27DB-BD31-4B8C-83A1-F6EECF244321}">
                <p14:modId xmlns:p14="http://schemas.microsoft.com/office/powerpoint/2010/main" val="658001343"/>
              </p:ext>
            </p:extLst>
          </p:nvPr>
        </p:nvGraphicFramePr>
        <p:xfrm>
          <a:off x="895739" y="1556792"/>
          <a:ext cx="7583500" cy="4267300"/>
        </p:xfrm>
        <a:graphic>
          <a:graphicData uri="http://schemas.openxmlformats.org/drawingml/2006/table">
            <a:tbl>
              <a:tblPr firstRow="1" bandRow="1">
                <a:noFill/>
                <a:tableStyleId>{84A8E6D4-2646-42E0-80F2-E700533BA42E}</a:tableStyleId>
              </a:tblPr>
              <a:tblGrid>
                <a:gridCol w="501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/>
                        <a:t>Aktivitet</a:t>
                      </a:r>
                      <a:endParaRPr sz="2200"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/>
                        <a:t>Tid</a:t>
                      </a:r>
                      <a:endParaRPr sz="2200" b="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 smtClean="0"/>
                        <a:t>Oppsummer forarbeidet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10 min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Faglig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påfyll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5 min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6159966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Elevaktivite</a:t>
                      </a:r>
                      <a:r>
                        <a:rPr lang="nb-NO" sz="2200" dirty="0" smtClean="0"/>
                        <a:t>t 1 – inne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20 min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90772002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Faglig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påfyll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10 min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50066371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Elevaktivitet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 2 –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ute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og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</a:rPr>
                        <a:t>inne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30 min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6721114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 smtClean="0"/>
                        <a:t>Refleksjon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5 min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58977929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Oppsummering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5 min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16564123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Planlegg undervisning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10 min</a:t>
                      </a:r>
                      <a:endParaRPr lang="nb-NO"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89112884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>
                          <a:solidFill>
                            <a:schemeClr val="tx1"/>
                          </a:solidFill>
                        </a:rPr>
                        <a:t>Totalt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  <a:r>
                        <a:rPr lang="nb-NO" sz="2200" dirty="0" smtClean="0">
                          <a:solidFill>
                            <a:schemeClr val="tx1"/>
                          </a:solidFill>
                        </a:rPr>
                        <a:t> min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49701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9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03239" y="2552978"/>
            <a:ext cx="8893277" cy="901756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Planlegg undervisning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minutter</a:t>
            </a:r>
          </a:p>
        </p:txBody>
      </p:sp>
    </p:spTree>
    <p:extLst>
      <p:ext uri="{BB962C8B-B14F-4D97-AF65-F5344CB8AC3E}">
        <p14:creationId xmlns:p14="http://schemas.microsoft.com/office/powerpoint/2010/main" val="36342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 bruk av atlas – tilpass undervisninga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nb-NO" sz="2200" dirty="0" smtClean="0"/>
              <a:t>Velg </a:t>
            </a:r>
            <a:r>
              <a:rPr lang="nb-NO" sz="2200" dirty="0" smtClean="0"/>
              <a:t>ei </a:t>
            </a:r>
            <a:r>
              <a:rPr lang="nb-NO" sz="2200" dirty="0" err="1" smtClean="0"/>
              <a:t>undervisningsøkt</a:t>
            </a:r>
            <a:r>
              <a:rPr lang="nb-NO" sz="2200" dirty="0" smtClean="0"/>
              <a:t> der det passer å gjennomføre observasjoner av stein eller andre objekter.</a:t>
            </a:r>
          </a:p>
          <a:p>
            <a:r>
              <a:rPr lang="nb-NO" sz="2200" dirty="0" smtClean="0"/>
              <a:t>Finn et atlas på naturfag.no/atlas med et tema som er relevant for din undervisning. </a:t>
            </a:r>
          </a:p>
          <a:p>
            <a:r>
              <a:rPr lang="nb-NO" sz="2200" dirty="0" smtClean="0"/>
              <a:t>Planlegg en økt der elevene jobber med:</a:t>
            </a:r>
          </a:p>
          <a:p>
            <a:pPr marL="965200" lvl="1" indent="-457200">
              <a:buFont typeface="+mj-lt"/>
              <a:buAutoNum type="arabicPeriod"/>
            </a:pPr>
            <a:r>
              <a:rPr lang="nb-NO" sz="2200" b="1" dirty="0" smtClean="0"/>
              <a:t>Forarbeid</a:t>
            </a:r>
            <a:r>
              <a:rPr lang="nb-NO" sz="2200" dirty="0" smtClean="0"/>
              <a:t>: La </a:t>
            </a:r>
            <a:r>
              <a:rPr lang="nb-NO" sz="2200" dirty="0"/>
              <a:t>elevene bli kjent med atlaset og be dem </a:t>
            </a:r>
            <a:r>
              <a:rPr lang="nb-NO" sz="2200" dirty="0" smtClean="0"/>
              <a:t>diskutere</a:t>
            </a:r>
            <a:endParaRPr lang="nb-NO" sz="2200" dirty="0"/>
          </a:p>
          <a:p>
            <a:pPr marL="965200" lvl="1" indent="-457200">
              <a:buFont typeface="+mj-lt"/>
              <a:buAutoNum type="arabicPeriod"/>
            </a:pPr>
            <a:r>
              <a:rPr lang="nb-NO" sz="2200" b="1" dirty="0" smtClean="0"/>
              <a:t>Feltarbeid</a:t>
            </a:r>
            <a:r>
              <a:rPr lang="nb-NO" sz="2200" dirty="0" smtClean="0"/>
              <a:t>: Gruppearbeid (tre elever): </a:t>
            </a:r>
            <a:r>
              <a:rPr lang="nb-NO" sz="2200" dirty="0"/>
              <a:t>Bruk observasjoner og </a:t>
            </a:r>
            <a:r>
              <a:rPr lang="nb-NO" sz="2200" dirty="0" smtClean="0"/>
              <a:t>klassifiser ved hjelp av atlas (</a:t>
            </a:r>
            <a:r>
              <a:rPr lang="nb-NO" sz="2200" dirty="0"/>
              <a:t>20 min)</a:t>
            </a:r>
          </a:p>
          <a:p>
            <a:pPr marL="965200" lvl="1" indent="-457200">
              <a:buFont typeface="+mj-lt"/>
              <a:buAutoNum type="arabicPeriod"/>
            </a:pPr>
            <a:r>
              <a:rPr lang="nb-NO" sz="2200" b="1" dirty="0" smtClean="0"/>
              <a:t>Etterarbeid</a:t>
            </a:r>
            <a:r>
              <a:rPr lang="nb-NO" sz="2200" dirty="0" smtClean="0"/>
              <a:t>: Alle </a:t>
            </a:r>
            <a:r>
              <a:rPr lang="nb-NO" sz="2200" dirty="0"/>
              <a:t>gruppene presenterer funnene </a:t>
            </a:r>
            <a:r>
              <a:rPr lang="nb-NO" sz="2200" dirty="0" smtClean="0"/>
              <a:t>sine og sammenligner observasjoner 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18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Etter gjennomføring med elever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 smtClean="0"/>
              <a:t>Bruk skjemaet og vurder elevenes observasjon – hvordan mener du de fleste elevene observerte (som nybegynner, underveis eller eksperter)?</a:t>
            </a:r>
          </a:p>
          <a:p>
            <a:r>
              <a:rPr lang="nb-NO" sz="2000" dirty="0"/>
              <a:t>V</a:t>
            </a:r>
            <a:r>
              <a:rPr lang="nb-NO" sz="2000" dirty="0" smtClean="0"/>
              <a:t>elg noen eksempler som du deler med dine kollega.</a:t>
            </a:r>
            <a:endParaRPr lang="nb-NO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479157"/>
            <a:ext cx="4738316" cy="304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5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0" y="2409914"/>
            <a:ext cx="9144000" cy="167497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nb-NO" dirty="0" smtClean="0">
                <a:solidFill>
                  <a:srgbClr val="26818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Hvordan observere?</a:t>
            </a:r>
            <a:br>
              <a:rPr lang="nb-NO" dirty="0" smtClean="0">
                <a:solidFill>
                  <a:srgbClr val="26818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nb-NO" sz="3200" kern="0" dirty="0" smtClean="0">
                <a:solidFill>
                  <a:srgbClr val="26818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</a:t>
            </a:r>
            <a:r>
              <a:rPr lang="x-none" sz="3200" kern="0" dirty="0" smtClean="0">
                <a:solidFill>
                  <a:srgbClr val="26818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x-none" sz="3200" kern="0" dirty="0">
                <a:solidFill>
                  <a:srgbClr val="26818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– </a:t>
            </a:r>
            <a:r>
              <a:rPr lang="nb-NO" sz="3200" dirty="0">
                <a:solidFill>
                  <a:srgbClr val="268183"/>
                </a:solidFill>
              </a:rPr>
              <a:t>Etterarbeid</a:t>
            </a:r>
            <a:endParaRPr lang="x-none" dirty="0">
              <a:solidFill>
                <a:srgbClr val="26818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nb-NO" dirty="0"/>
              <a:t>2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Mål</a:t>
            </a:r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340768"/>
            <a:ext cx="7583244" cy="4665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solidFill>
                  <a:schemeClr val="tx1"/>
                </a:solidFill>
              </a:rPr>
              <a:t>Målet med denne modulen er å skape forståelse </a:t>
            </a:r>
            <a:r>
              <a:rPr lang="nb-NO" sz="2000" dirty="0" smtClean="0">
                <a:solidFill>
                  <a:schemeClr val="tx1"/>
                </a:solidFill>
              </a:rPr>
              <a:t>for og gi erfaring med hvordan hjelpe elevene til å bruke observasjoner til å tolke fenomener i et utvidet klasserom.</a:t>
            </a:r>
          </a:p>
          <a:p>
            <a:pPr marL="0" indent="0">
              <a:buNone/>
            </a:pPr>
            <a:endParaRPr lang="nb-NO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b-NO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n-NO" dirty="0">
                <a:solidFill>
                  <a:srgbClr val="268183"/>
                </a:solidFill>
              </a:rPr>
              <a:t>Tidsplan for denne økta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609042"/>
              </p:ext>
            </p:extLst>
          </p:nvPr>
        </p:nvGraphicFramePr>
        <p:xfrm>
          <a:off x="965200" y="1825625"/>
          <a:ext cx="71501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9500">
                  <a:extLst>
                    <a:ext uri="{9D8B030D-6E8A-4147-A177-3AD203B41FA5}">
                      <a16:colId xmlns:a16="http://schemas.microsoft.com/office/drawing/2014/main" val="3943618325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31172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n-NO" sz="2200" b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2200" b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8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</a:t>
                      </a:r>
                      <a:r>
                        <a:rPr lang="nb-NO" sz="22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 grupper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min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Diskuter i grupper 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min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Forbered</a:t>
                      </a:r>
                      <a:r>
                        <a:rPr lang="en-US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deling</a:t>
                      </a:r>
                      <a:r>
                        <a:rPr lang="en-US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2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plenum 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min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Oppsummer</a:t>
                      </a:r>
                      <a:r>
                        <a:rPr lang="nb-NO" sz="22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 plenum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nb-NO" sz="22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64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Tenk-par-del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</a:t>
                      </a:r>
                      <a:r>
                        <a:rPr lang="nb-NO" sz="22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Veien</a:t>
                      </a:r>
                      <a:r>
                        <a:rPr lang="nb-NO" sz="2200" baseline="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videre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nb-NO" sz="22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</a:t>
                      </a:r>
                      <a:endParaRPr lang="nb-NO" sz="22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488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2200" b="1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b="1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 </a:t>
                      </a:r>
                      <a:r>
                        <a:rPr lang="nb-NO" sz="2200" b="1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</a:t>
                      </a:r>
                      <a:endParaRPr lang="nb-NO" sz="2200" b="1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95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6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38" y="242271"/>
            <a:ext cx="7583243" cy="1068093"/>
          </a:xfrm>
        </p:spPr>
        <p:txBody>
          <a:bodyPr>
            <a:normAutofit/>
          </a:bodyPr>
          <a:lstStyle/>
          <a:p>
            <a:r>
              <a:rPr lang="nb-NO" sz="3200" dirty="0"/>
              <a:t>Del i grupper </a:t>
            </a:r>
            <a:r>
              <a:rPr lang="nb-NO" sz="3200" dirty="0" smtClean="0"/>
              <a:t>(10 min)</a:t>
            </a:r>
            <a:endParaRPr lang="nn-NO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7444" y="3647420"/>
            <a:ext cx="5645886" cy="114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n-NO" sz="2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97445" y="1435261"/>
            <a:ext cx="7681536" cy="509128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Hver person forteller kort:</a:t>
            </a:r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b-NO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Hvilket atlas brukte du og hvordan gjennomførte du den observasjon aktiviteten?</a:t>
            </a:r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b-NO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Hvordan fungerte aktiviteten? </a:t>
            </a:r>
          </a:p>
        </p:txBody>
      </p:sp>
    </p:spTree>
    <p:extLst>
      <p:ext uri="{BB962C8B-B14F-4D97-AF65-F5344CB8AC3E}">
        <p14:creationId xmlns:p14="http://schemas.microsoft.com/office/powerpoint/2010/main" val="2908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38" y="242271"/>
            <a:ext cx="7583243" cy="1068093"/>
          </a:xfrm>
        </p:spPr>
        <p:txBody>
          <a:bodyPr>
            <a:normAutofit/>
          </a:bodyPr>
          <a:lstStyle/>
          <a:p>
            <a:r>
              <a:rPr lang="nb-NO" sz="3200" dirty="0" smtClean="0"/>
              <a:t>Diskuter </a:t>
            </a:r>
            <a:r>
              <a:rPr lang="nb-NO" sz="3200" dirty="0"/>
              <a:t>i grupper </a:t>
            </a:r>
            <a:r>
              <a:rPr lang="nb-NO" sz="3200" dirty="0" smtClean="0"/>
              <a:t>(5 min)</a:t>
            </a:r>
            <a:endParaRPr lang="nn-NO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7444" y="3647420"/>
            <a:ext cx="5645886" cy="114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n-NO" sz="2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07824" y="1804797"/>
            <a:ext cx="3888432" cy="48257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Del erfaringene med å øve på å observere ved hjelp av atlas:</a:t>
            </a: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Hvordan mener du de fleste elevene dine observerte (nybegynner, underveis eller ekspert)?</a:t>
            </a:r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endParaRPr lang="nb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182" y="2414381"/>
            <a:ext cx="3696111" cy="237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50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Forbered</a:t>
            </a:r>
            <a:r>
              <a:rPr lang="en-US" dirty="0" smtClean="0"/>
              <a:t> </a:t>
            </a:r>
            <a:r>
              <a:rPr lang="en-US" dirty="0" err="1" smtClean="0"/>
              <a:t>deling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plenum </a:t>
            </a:r>
            <a:r>
              <a:rPr lang="nb-NO" dirty="0"/>
              <a:t>(5 </a:t>
            </a:r>
            <a:r>
              <a:rPr lang="nb-NO" dirty="0" smtClean="0"/>
              <a:t>min)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Gruppen</a:t>
            </a:r>
            <a:r>
              <a:rPr lang="en-US" sz="2200" dirty="0" smtClean="0"/>
              <a:t> </a:t>
            </a:r>
            <a:r>
              <a:rPr lang="en-US" sz="2200" dirty="0" err="1" smtClean="0"/>
              <a:t>velger</a:t>
            </a:r>
            <a:r>
              <a:rPr lang="en-US" sz="2200" dirty="0" smtClean="0"/>
              <a:t> et </a:t>
            </a:r>
            <a:r>
              <a:rPr lang="en-US" sz="2200" dirty="0" err="1" smtClean="0"/>
              <a:t>eksempel</a:t>
            </a:r>
            <a:r>
              <a:rPr lang="en-US" sz="2200" dirty="0" smtClean="0"/>
              <a:t> </a:t>
            </a:r>
            <a:r>
              <a:rPr lang="en-US" sz="2200" dirty="0" err="1" smtClean="0"/>
              <a:t>som</a:t>
            </a:r>
            <a:r>
              <a:rPr lang="en-US" sz="2200" dirty="0" smtClean="0"/>
              <a:t> </a:t>
            </a:r>
            <a:r>
              <a:rPr lang="en-US" sz="2200" dirty="0" err="1" smtClean="0"/>
              <a:t>dere</a:t>
            </a:r>
            <a:r>
              <a:rPr lang="en-US" sz="2200" dirty="0" smtClean="0"/>
              <a:t> </a:t>
            </a:r>
            <a:r>
              <a:rPr lang="en-US" sz="2200" dirty="0" err="1" smtClean="0"/>
              <a:t>vil</a:t>
            </a:r>
            <a:r>
              <a:rPr lang="en-US" sz="2200" dirty="0" smtClean="0"/>
              <a:t> dele </a:t>
            </a:r>
            <a:r>
              <a:rPr lang="en-US" sz="2200" dirty="0" err="1" smtClean="0"/>
              <a:t>i</a:t>
            </a:r>
            <a:r>
              <a:rPr lang="en-US" sz="2200" dirty="0" smtClean="0"/>
              <a:t> plenum.</a:t>
            </a:r>
          </a:p>
          <a:p>
            <a:endParaRPr lang="en-US" sz="2200" dirty="0"/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 smtClean="0"/>
              <a:t>Forbered å fortelle kort </a:t>
            </a:r>
            <a:r>
              <a:rPr lang="nb-NO" sz="2200" dirty="0"/>
              <a:t>om</a:t>
            </a:r>
            <a:endParaRPr lang="nb-NO" sz="2200" dirty="0" smtClean="0"/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b-NO" sz="2200" dirty="0" smtClean="0"/>
              <a:t>gjennomføringa og hvordan det fungerte.</a:t>
            </a:r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b-NO" sz="2200" dirty="0" smtClean="0"/>
              <a:t>hvordan </a:t>
            </a:r>
            <a:r>
              <a:rPr lang="nb-NO" sz="2200" dirty="0"/>
              <a:t>mener du de fleste elevene dine observerte (nybegynner, underveis eller ekspert)?</a:t>
            </a:r>
          </a:p>
        </p:txBody>
      </p:sp>
    </p:spTree>
    <p:extLst>
      <p:ext uri="{BB962C8B-B14F-4D97-AF65-F5344CB8AC3E}">
        <p14:creationId xmlns:p14="http://schemas.microsoft.com/office/powerpoint/2010/main" val="38820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38" y="242271"/>
            <a:ext cx="7583243" cy="1068093"/>
          </a:xfrm>
        </p:spPr>
        <p:txBody>
          <a:bodyPr>
            <a:normAutofit/>
          </a:bodyPr>
          <a:lstStyle/>
          <a:p>
            <a:r>
              <a:rPr lang="nb-NO" sz="3200" dirty="0"/>
              <a:t>Oppsummer i plenum (10 </a:t>
            </a:r>
            <a:r>
              <a:rPr lang="nb-NO" sz="3200" dirty="0" smtClean="0"/>
              <a:t>min)</a:t>
            </a:r>
            <a:endParaRPr lang="nn-NO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7444" y="3647420"/>
            <a:ext cx="5645886" cy="114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n-NO" sz="2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97445" y="1435261"/>
            <a:ext cx="4064701" cy="509128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Hver gruppe deler </a:t>
            </a:r>
            <a:r>
              <a:rPr lang="nb-NO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sitt eksempel:</a:t>
            </a:r>
            <a:endParaRPr lang="nb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b-NO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gjennomføring </a:t>
            </a: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og  hvordan det fungerte </a:t>
            </a:r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hvordan mener du de fleste elevene dine observerte (nybegynner, underveis eller ekspert)?</a:t>
            </a:r>
          </a:p>
          <a:p>
            <a:pPr marL="457200" lvl="1" indent="-4572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endParaRPr lang="nb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182" y="2414381"/>
            <a:ext cx="3696111" cy="237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33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23528" y="2552978"/>
            <a:ext cx="8424936" cy="901756"/>
          </a:xfrm>
        </p:spPr>
        <p:txBody>
          <a:bodyPr/>
          <a:lstStyle/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/>
              <a:t>Oppsummer forarbeidet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nb-NO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minutter</a:t>
            </a:r>
          </a:p>
        </p:txBody>
      </p:sp>
    </p:spTree>
    <p:extLst>
      <p:ext uri="{BB962C8B-B14F-4D97-AF65-F5344CB8AC3E}">
        <p14:creationId xmlns:p14="http://schemas.microsoft.com/office/powerpoint/2010/main" val="24935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Mål 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5738" y="1825625"/>
            <a:ext cx="4133462" cy="4180320"/>
          </a:xfrm>
        </p:spPr>
        <p:txBody>
          <a:bodyPr>
            <a:normAutofit/>
          </a:bodyPr>
          <a:lstStyle/>
          <a:p>
            <a:pPr marL="342900" indent="-342900"/>
            <a:r>
              <a:rPr lang="nb-NO" sz="2200" dirty="0">
                <a:solidFill>
                  <a:schemeClr val="tx1"/>
                </a:solidFill>
              </a:rPr>
              <a:t>Målet med denne modulen er å skape forståelse for og gi erfaring med hvordan hjelpe elevene til å bruke observasjoner til å tolke fenomener i et utvidet klasserom.</a:t>
            </a:r>
          </a:p>
          <a:p>
            <a:pPr marL="342900" indent="-342900"/>
            <a:r>
              <a:rPr lang="nb-NO" sz="2200" dirty="0">
                <a:solidFill>
                  <a:schemeClr val="tx1"/>
                </a:solidFill>
              </a:rPr>
              <a:t>«Observasjonsrammeverk» </a:t>
            </a:r>
            <a:r>
              <a:rPr lang="nb-NO" sz="2200" dirty="0"/>
              <a:t>brukes til å analysere ulike undervisningsaktiviteter. </a:t>
            </a:r>
            <a:endParaRPr lang="nb-NO" sz="2200" i="1" dirty="0"/>
          </a:p>
          <a:p>
            <a:endParaRPr lang="en-US" sz="2200" dirty="0"/>
          </a:p>
        </p:txBody>
      </p:sp>
      <p:sp>
        <p:nvSpPr>
          <p:cNvPr id="10" name="Rounded Rectangular Callout 2"/>
          <p:cNvSpPr/>
          <p:nvPr/>
        </p:nvSpPr>
        <p:spPr>
          <a:xfrm>
            <a:off x="3898505" y="351412"/>
            <a:ext cx="3049759" cy="1097279"/>
          </a:xfrm>
          <a:prstGeom prst="wedgeRoundRectCallout">
            <a:avLst>
              <a:gd name="adj1" fmla="val -75150"/>
              <a:gd name="adj2" fmla="val 310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smtClean="0"/>
              <a:t>Husker du målet med denne modulen?</a:t>
            </a:r>
            <a:endParaRPr lang="nb-NO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182" y="2414381"/>
            <a:ext cx="3696111" cy="237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52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Tenk-par-del (12 </a:t>
            </a:r>
            <a:r>
              <a:rPr lang="nb-NO" dirty="0" smtClean="0"/>
              <a:t>min)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/>
              <a:t>Hvordan kan du bruke </a:t>
            </a:r>
            <a:r>
              <a:rPr lang="nb-NO" sz="2000" dirty="0">
                <a:solidFill>
                  <a:schemeClr val="tx1"/>
                </a:solidFill>
              </a:rPr>
              <a:t>«Observasjonsrammeverk» </a:t>
            </a:r>
            <a:r>
              <a:rPr lang="nb-NO" sz="2200" dirty="0" smtClean="0"/>
              <a:t>i </a:t>
            </a:r>
            <a:r>
              <a:rPr lang="nb-NO" sz="2200" dirty="0"/>
              <a:t>fremtidig undervisningspraksis?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nb-NO" sz="2200" dirty="0"/>
              <a:t> </a:t>
            </a:r>
          </a:p>
          <a:p>
            <a:r>
              <a:rPr lang="nb-NO" sz="2200" b="1" dirty="0">
                <a:solidFill>
                  <a:schemeClr val="accent1"/>
                </a:solidFill>
              </a:rPr>
              <a:t>Tenk</a:t>
            </a:r>
            <a:r>
              <a:rPr lang="nb-NO" sz="2200" dirty="0"/>
              <a:t> (2 </a:t>
            </a:r>
            <a:r>
              <a:rPr lang="nb-NO" sz="2200" dirty="0" smtClean="0"/>
              <a:t>min)</a:t>
            </a:r>
            <a:endParaRPr lang="nb-NO" sz="2200" dirty="0"/>
          </a:p>
          <a:p>
            <a:r>
              <a:rPr lang="nb-NO" sz="2200" dirty="0"/>
              <a:t>Diskuter i </a:t>
            </a:r>
            <a:r>
              <a:rPr lang="nb-NO" sz="2200" b="1" dirty="0">
                <a:solidFill>
                  <a:schemeClr val="accent1"/>
                </a:solidFill>
              </a:rPr>
              <a:t>par </a:t>
            </a:r>
            <a:r>
              <a:rPr lang="nb-NO" sz="2200" dirty="0"/>
              <a:t>(5 </a:t>
            </a:r>
            <a:r>
              <a:rPr lang="nb-NO" sz="2200" dirty="0" smtClean="0"/>
              <a:t>min)</a:t>
            </a:r>
            <a:endParaRPr lang="nb-NO" sz="2200" dirty="0"/>
          </a:p>
          <a:p>
            <a:r>
              <a:rPr lang="nb-NO" sz="2200" b="1" dirty="0">
                <a:solidFill>
                  <a:schemeClr val="accent1"/>
                </a:solidFill>
              </a:rPr>
              <a:t>Del</a:t>
            </a:r>
            <a:r>
              <a:rPr lang="nb-NO" sz="2200" dirty="0"/>
              <a:t> i plenum (5 </a:t>
            </a:r>
            <a:r>
              <a:rPr lang="nb-NO" sz="2200" dirty="0" smtClean="0"/>
              <a:t>min)</a:t>
            </a:r>
            <a:endParaRPr lang="nb-NO" sz="2200" dirty="0"/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nb-NO" sz="2200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97444" y="3647420"/>
            <a:ext cx="5645886" cy="114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n-NO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212976"/>
            <a:ext cx="3696111" cy="237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8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Veien videre 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nb-NO" dirty="0"/>
              <a:t>3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min)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nb-NO" sz="2200" dirty="0" smtClean="0"/>
              <a:t>Se </a:t>
            </a:r>
            <a:r>
              <a:rPr lang="nb-NO" sz="2200" dirty="0"/>
              <a:t>gjennom </a:t>
            </a:r>
            <a:r>
              <a:rPr lang="nb-NO" sz="2200" i="1" dirty="0"/>
              <a:t>Introduksjon</a:t>
            </a:r>
            <a:r>
              <a:rPr lang="nb-NO" sz="2200" dirty="0"/>
              <a:t> og </a:t>
            </a:r>
            <a:r>
              <a:rPr lang="nb-NO" sz="2200" i="1" dirty="0"/>
              <a:t>A – Forarbeid</a:t>
            </a:r>
            <a:r>
              <a:rPr lang="nb-NO" sz="2200" dirty="0"/>
              <a:t> for neste modul.</a:t>
            </a:r>
          </a:p>
        </p:txBody>
      </p:sp>
    </p:spTree>
    <p:extLst>
      <p:ext uri="{BB962C8B-B14F-4D97-AF65-F5344CB8AC3E}">
        <p14:creationId xmlns:p14="http://schemas.microsoft.com/office/powerpoint/2010/main" val="22794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Kilder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6957392" cy="3392144"/>
          </a:xfrm>
        </p:spPr>
        <p:txBody>
          <a:bodyPr>
            <a:normAutofit fontScale="70000" lnSpcReduction="20000"/>
          </a:bodyPr>
          <a:lstStyle/>
          <a:p>
            <a:pPr marL="268288" indent="-268288" algn="l" fontAlgn="base">
              <a:buClr>
                <a:srgbClr val="FDB90C"/>
              </a:buClr>
            </a:pPr>
            <a:r>
              <a:rPr lang="nb-NO" sz="2100" dirty="0" err="1">
                <a:solidFill>
                  <a:schemeClr val="tx1"/>
                </a:solidFill>
              </a:rPr>
              <a:t>Daston</a:t>
            </a:r>
            <a:r>
              <a:rPr lang="nb-NO" sz="2100" dirty="0">
                <a:solidFill>
                  <a:schemeClr val="tx1"/>
                </a:solidFill>
              </a:rPr>
              <a:t> og </a:t>
            </a:r>
            <a:r>
              <a:rPr lang="nb-NO" sz="2100" dirty="0" err="1">
                <a:solidFill>
                  <a:schemeClr val="tx1"/>
                </a:solidFill>
              </a:rPr>
              <a:t>Lundbeck</a:t>
            </a:r>
            <a:r>
              <a:rPr lang="nb-NO" sz="2100" dirty="0">
                <a:solidFill>
                  <a:schemeClr val="tx1"/>
                </a:solidFill>
              </a:rPr>
              <a:t>, </a:t>
            </a:r>
            <a:r>
              <a:rPr lang="nb-NO" sz="2100" dirty="0" smtClean="0">
                <a:solidFill>
                  <a:schemeClr val="tx1"/>
                </a:solidFill>
              </a:rPr>
              <a:t>2011. </a:t>
            </a:r>
            <a:r>
              <a:rPr lang="nb-NO" sz="2100" i="1" dirty="0" smtClean="0">
                <a:solidFill>
                  <a:schemeClr val="tx1"/>
                </a:solidFill>
              </a:rPr>
              <a:t>Histories </a:t>
            </a:r>
            <a:r>
              <a:rPr lang="nb-NO" sz="2100" i="1" dirty="0" err="1" smtClean="0">
                <a:solidFill>
                  <a:schemeClr val="tx1"/>
                </a:solidFill>
              </a:rPr>
              <a:t>of</a:t>
            </a:r>
            <a:r>
              <a:rPr lang="nb-NO" sz="2100" i="1" dirty="0" smtClean="0">
                <a:solidFill>
                  <a:schemeClr val="tx1"/>
                </a:solidFill>
              </a:rPr>
              <a:t> Scientific </a:t>
            </a:r>
            <a:r>
              <a:rPr lang="nb-NO" sz="2100" i="1" dirty="0" err="1" smtClean="0">
                <a:solidFill>
                  <a:schemeClr val="tx1"/>
                </a:solidFill>
              </a:rPr>
              <a:t>Observation</a:t>
            </a:r>
            <a:r>
              <a:rPr lang="nb-NO" sz="2100" dirty="0" smtClean="0">
                <a:solidFill>
                  <a:schemeClr val="tx1"/>
                </a:solidFill>
              </a:rPr>
              <a:t>.</a:t>
            </a:r>
            <a:endParaRPr lang="nb-NO" sz="2100" dirty="0">
              <a:solidFill>
                <a:schemeClr val="tx1"/>
              </a:solidFill>
            </a:endParaRPr>
          </a:p>
          <a:p>
            <a:pPr marL="268288" indent="-268288" algn="l" fontAlgn="base">
              <a:buClr>
                <a:srgbClr val="FDB90C"/>
              </a:buClr>
            </a:pPr>
            <a:r>
              <a:rPr lang="nb-NO" sz="2100" dirty="0" err="1">
                <a:solidFill>
                  <a:schemeClr val="tx1"/>
                </a:solidFill>
              </a:rPr>
              <a:t>Duschel</a:t>
            </a:r>
            <a:r>
              <a:rPr lang="nb-NO" sz="2100" dirty="0">
                <a:solidFill>
                  <a:schemeClr val="tx1"/>
                </a:solidFill>
              </a:rPr>
              <a:t> og </a:t>
            </a:r>
            <a:r>
              <a:rPr lang="nb-NO" sz="2100" dirty="0" err="1">
                <a:solidFill>
                  <a:schemeClr val="tx1"/>
                </a:solidFill>
              </a:rPr>
              <a:t>Bybee</a:t>
            </a:r>
            <a:r>
              <a:rPr lang="nb-NO" sz="2100" dirty="0">
                <a:solidFill>
                  <a:schemeClr val="tx1"/>
                </a:solidFill>
              </a:rPr>
              <a:t>, </a:t>
            </a:r>
            <a:r>
              <a:rPr lang="nb-NO" sz="2100" dirty="0" smtClean="0">
                <a:solidFill>
                  <a:schemeClr val="tx1"/>
                </a:solidFill>
              </a:rPr>
              <a:t>2014. Planning and </a:t>
            </a:r>
            <a:r>
              <a:rPr lang="nb-NO" sz="2100" dirty="0" err="1" smtClean="0">
                <a:solidFill>
                  <a:schemeClr val="tx1"/>
                </a:solidFill>
              </a:rPr>
              <a:t>carrying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out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investigations</a:t>
            </a:r>
            <a:r>
              <a:rPr lang="nb-NO" sz="2100" dirty="0" smtClean="0">
                <a:solidFill>
                  <a:schemeClr val="tx1"/>
                </a:solidFill>
              </a:rPr>
              <a:t>: an </a:t>
            </a:r>
            <a:r>
              <a:rPr lang="nb-NO" sz="2100" dirty="0" err="1" smtClean="0">
                <a:solidFill>
                  <a:schemeClr val="tx1"/>
                </a:solidFill>
              </a:rPr>
              <a:t>entry</a:t>
            </a:r>
            <a:r>
              <a:rPr lang="nb-NO" sz="2100" dirty="0" smtClean="0">
                <a:solidFill>
                  <a:schemeClr val="tx1"/>
                </a:solidFill>
              </a:rPr>
              <a:t> to </a:t>
            </a:r>
            <a:r>
              <a:rPr lang="nb-NO" sz="2100" dirty="0" err="1" smtClean="0">
                <a:solidFill>
                  <a:schemeClr val="tx1"/>
                </a:solidFill>
              </a:rPr>
              <a:t>learning</a:t>
            </a:r>
            <a:r>
              <a:rPr lang="nb-NO" sz="2100" dirty="0" smtClean="0">
                <a:solidFill>
                  <a:schemeClr val="tx1"/>
                </a:solidFill>
              </a:rPr>
              <a:t> and to </a:t>
            </a:r>
            <a:r>
              <a:rPr lang="nb-NO" sz="2100" dirty="0" err="1" smtClean="0">
                <a:solidFill>
                  <a:schemeClr val="tx1"/>
                </a:solidFill>
              </a:rPr>
              <a:t>teacher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professional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development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around</a:t>
            </a:r>
            <a:r>
              <a:rPr lang="nb-NO" sz="2100" dirty="0" smtClean="0">
                <a:solidFill>
                  <a:schemeClr val="tx1"/>
                </a:solidFill>
              </a:rPr>
              <a:t> NGSS science and </a:t>
            </a:r>
            <a:r>
              <a:rPr lang="nb-NO" sz="2100" dirty="0" err="1" smtClean="0">
                <a:solidFill>
                  <a:schemeClr val="tx1"/>
                </a:solidFill>
              </a:rPr>
              <a:t>engineering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practices</a:t>
            </a:r>
            <a:r>
              <a:rPr lang="nb-NO" sz="2100" i="1" dirty="0" smtClean="0">
                <a:solidFill>
                  <a:schemeClr val="tx1"/>
                </a:solidFill>
              </a:rPr>
              <a:t>. International Journal </a:t>
            </a:r>
            <a:r>
              <a:rPr lang="nb-NO" sz="2100" i="1" dirty="0" err="1" smtClean="0">
                <a:solidFill>
                  <a:schemeClr val="tx1"/>
                </a:solidFill>
              </a:rPr>
              <a:t>of</a:t>
            </a:r>
            <a:r>
              <a:rPr lang="nb-NO" sz="2100" i="1" dirty="0" smtClean="0">
                <a:solidFill>
                  <a:schemeClr val="tx1"/>
                </a:solidFill>
              </a:rPr>
              <a:t> </a:t>
            </a:r>
            <a:r>
              <a:rPr lang="nb-NO" sz="2100" i="1" dirty="0">
                <a:solidFill>
                  <a:schemeClr val="tx1"/>
                </a:solidFill>
              </a:rPr>
              <a:t>STEM </a:t>
            </a:r>
            <a:r>
              <a:rPr lang="nb-NO" sz="2100" i="1" dirty="0" err="1">
                <a:solidFill>
                  <a:schemeClr val="tx1"/>
                </a:solidFill>
              </a:rPr>
              <a:t>education</a:t>
            </a:r>
            <a:r>
              <a:rPr lang="nb-NO" sz="2100" dirty="0">
                <a:solidFill>
                  <a:schemeClr val="tx1"/>
                </a:solidFill>
              </a:rPr>
              <a:t>, 1(12</a:t>
            </a:r>
            <a:r>
              <a:rPr lang="nb-NO" sz="2100" dirty="0" smtClean="0">
                <a:solidFill>
                  <a:schemeClr val="tx1"/>
                </a:solidFill>
              </a:rPr>
              <a:t>). </a:t>
            </a:r>
            <a:endParaRPr lang="nb-NO" sz="2100" dirty="0">
              <a:solidFill>
                <a:schemeClr val="tx1"/>
              </a:solidFill>
            </a:endParaRPr>
          </a:p>
          <a:p>
            <a:pPr marL="268288" indent="-268288" algn="l" fontAlgn="base">
              <a:buClr>
                <a:srgbClr val="FDB90C"/>
              </a:buClr>
            </a:pPr>
            <a:r>
              <a:rPr lang="nb-NO" sz="2100" dirty="0" err="1">
                <a:solidFill>
                  <a:schemeClr val="tx1"/>
                </a:solidFill>
              </a:rPr>
              <a:t>Eberbach</a:t>
            </a:r>
            <a:r>
              <a:rPr lang="nb-NO" sz="2100" dirty="0">
                <a:solidFill>
                  <a:schemeClr val="tx1"/>
                </a:solidFill>
              </a:rPr>
              <a:t> og Crowley (2009</a:t>
            </a:r>
            <a:r>
              <a:rPr lang="nb-NO" sz="2100" dirty="0" smtClean="0">
                <a:solidFill>
                  <a:schemeClr val="tx1"/>
                </a:solidFill>
              </a:rPr>
              <a:t>). From </a:t>
            </a:r>
            <a:r>
              <a:rPr lang="nb-NO" sz="2100" dirty="0" err="1" smtClean="0">
                <a:solidFill>
                  <a:schemeClr val="tx1"/>
                </a:solidFill>
              </a:rPr>
              <a:t>everyday</a:t>
            </a:r>
            <a:r>
              <a:rPr lang="nb-NO" sz="2100" dirty="0" smtClean="0">
                <a:solidFill>
                  <a:schemeClr val="tx1"/>
                </a:solidFill>
              </a:rPr>
              <a:t> to </a:t>
            </a:r>
            <a:r>
              <a:rPr lang="nb-NO" sz="2100" dirty="0" err="1" smtClean="0">
                <a:solidFill>
                  <a:schemeClr val="tx1"/>
                </a:solidFill>
              </a:rPr>
              <a:t>scientific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observation</a:t>
            </a:r>
            <a:r>
              <a:rPr lang="nb-NO" sz="2100" dirty="0" smtClean="0">
                <a:solidFill>
                  <a:schemeClr val="tx1"/>
                </a:solidFill>
              </a:rPr>
              <a:t>: How </a:t>
            </a:r>
            <a:r>
              <a:rPr lang="nb-NO" sz="2100" dirty="0" err="1" smtClean="0">
                <a:solidFill>
                  <a:schemeClr val="tx1"/>
                </a:solidFill>
              </a:rPr>
              <a:t>childern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learn</a:t>
            </a:r>
            <a:r>
              <a:rPr lang="nb-NO" sz="2100" dirty="0" smtClean="0">
                <a:solidFill>
                  <a:schemeClr val="tx1"/>
                </a:solidFill>
              </a:rPr>
              <a:t> to </a:t>
            </a:r>
            <a:r>
              <a:rPr lang="nb-NO" sz="2100" dirty="0" err="1" smtClean="0">
                <a:solidFill>
                  <a:schemeClr val="tx1"/>
                </a:solidFill>
              </a:rPr>
              <a:t>observ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the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biologist’s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world</a:t>
            </a:r>
            <a:r>
              <a:rPr lang="nb-NO" sz="2100" dirty="0" smtClean="0">
                <a:solidFill>
                  <a:schemeClr val="tx1"/>
                </a:solidFill>
              </a:rPr>
              <a:t>. </a:t>
            </a:r>
            <a:r>
              <a:rPr lang="nb-NO" sz="2100" i="1" dirty="0" err="1" smtClean="0">
                <a:solidFill>
                  <a:schemeClr val="tx1"/>
                </a:solidFill>
              </a:rPr>
              <a:t>Review</a:t>
            </a:r>
            <a:r>
              <a:rPr lang="nb-NO" sz="2100" i="1" dirty="0" smtClean="0">
                <a:solidFill>
                  <a:schemeClr val="tx1"/>
                </a:solidFill>
              </a:rPr>
              <a:t> </a:t>
            </a:r>
            <a:r>
              <a:rPr lang="nb-NO" sz="2100" i="1" dirty="0" err="1" smtClean="0">
                <a:solidFill>
                  <a:schemeClr val="tx1"/>
                </a:solidFill>
              </a:rPr>
              <a:t>of</a:t>
            </a:r>
            <a:r>
              <a:rPr lang="nb-NO" sz="2100" i="1" dirty="0" smtClean="0">
                <a:solidFill>
                  <a:schemeClr val="tx1"/>
                </a:solidFill>
              </a:rPr>
              <a:t> </a:t>
            </a:r>
            <a:r>
              <a:rPr lang="nb-NO" sz="2100" i="1" dirty="0" err="1" smtClean="0">
                <a:solidFill>
                  <a:schemeClr val="tx1"/>
                </a:solidFill>
              </a:rPr>
              <a:t>Educational</a:t>
            </a:r>
            <a:r>
              <a:rPr lang="nb-NO" sz="2100" i="1" dirty="0" smtClean="0">
                <a:solidFill>
                  <a:schemeClr val="tx1"/>
                </a:solidFill>
              </a:rPr>
              <a:t> Research</a:t>
            </a:r>
            <a:r>
              <a:rPr lang="nb-NO" sz="2100" dirty="0" smtClean="0">
                <a:solidFill>
                  <a:schemeClr val="tx1"/>
                </a:solidFill>
              </a:rPr>
              <a:t>, 79(1)’, 39-68.</a:t>
            </a:r>
            <a:endParaRPr lang="nb-NO" sz="2100" dirty="0">
              <a:solidFill>
                <a:schemeClr val="tx1"/>
              </a:solidFill>
            </a:endParaRPr>
          </a:p>
          <a:p>
            <a:pPr marL="268288" indent="-268288" algn="l" fontAlgn="base">
              <a:buClr>
                <a:srgbClr val="FDB90C"/>
              </a:buClr>
            </a:pPr>
            <a:r>
              <a:rPr lang="nb-NO" sz="2100" dirty="0" smtClean="0">
                <a:solidFill>
                  <a:schemeClr val="tx1"/>
                </a:solidFill>
              </a:rPr>
              <a:t>Fagfornyelsen 2020; </a:t>
            </a:r>
            <a:r>
              <a:rPr lang="nb-NO" sz="2100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nb-NO" sz="2100" dirty="0">
                <a:solidFill>
                  <a:schemeClr val="tx1"/>
                </a:solidFill>
                <a:hlinkClick r:id="rId3"/>
              </a:rPr>
              <a:t>://</a:t>
            </a:r>
            <a:r>
              <a:rPr lang="nb-NO" sz="2100" dirty="0" smtClean="0">
                <a:solidFill>
                  <a:schemeClr val="tx1"/>
                </a:solidFill>
                <a:hlinkClick r:id="rId3"/>
              </a:rPr>
              <a:t>w</a:t>
            </a:r>
            <a:r>
              <a:rPr lang="nb-NO" sz="2100" dirty="0" smtClean="0">
                <a:solidFill>
                  <a:schemeClr val="tx1"/>
                </a:solidFill>
              </a:rPr>
              <a:t>ww.udir.no/laring-og-trivsel/lareplanverket/Nye-lareplaner-i-grunnskolen-og-gjennomgaende-fag-vgo</a:t>
            </a:r>
            <a:r>
              <a:rPr lang="nb-NO" sz="2100" dirty="0">
                <a:solidFill>
                  <a:schemeClr val="tx1"/>
                </a:solidFill>
              </a:rPr>
              <a:t>/</a:t>
            </a:r>
          </a:p>
          <a:p>
            <a:pPr marL="268288" lvl="0" indent="-268288" algn="l" fontAlgn="base">
              <a:buClr>
                <a:srgbClr val="FDB90C"/>
              </a:buClr>
            </a:pPr>
            <a:r>
              <a:rPr lang="nb-NO" sz="2100" dirty="0">
                <a:solidFill>
                  <a:schemeClr val="tx1"/>
                </a:solidFill>
              </a:rPr>
              <a:t>Frøyland, M. &amp; Remmen, K.B (2019</a:t>
            </a:r>
            <a:r>
              <a:rPr lang="nb-NO" sz="2100" dirty="0" smtClean="0">
                <a:solidFill>
                  <a:schemeClr val="tx1"/>
                </a:solidFill>
              </a:rPr>
              <a:t>). </a:t>
            </a:r>
            <a:r>
              <a:rPr lang="nb-NO" sz="2100" i="1" dirty="0">
                <a:solidFill>
                  <a:schemeClr val="tx1"/>
                </a:solidFill>
              </a:rPr>
              <a:t>Utvidet klasserom</a:t>
            </a:r>
            <a:r>
              <a:rPr lang="nb-NO" sz="2100" dirty="0">
                <a:solidFill>
                  <a:schemeClr val="tx1"/>
                </a:solidFill>
              </a:rPr>
              <a:t>. Universitetsforlaget</a:t>
            </a:r>
          </a:p>
          <a:p>
            <a:pPr marL="268288" indent="-268288" algn="l" fontAlgn="base">
              <a:buClr>
                <a:srgbClr val="FDB90C"/>
              </a:buClr>
            </a:pPr>
            <a:r>
              <a:rPr lang="nb-NO" sz="2100" dirty="0">
                <a:solidFill>
                  <a:schemeClr val="tx1"/>
                </a:solidFill>
              </a:rPr>
              <a:t>Frøyland, </a:t>
            </a:r>
            <a:r>
              <a:rPr lang="nb-NO" sz="2100" dirty="0" smtClean="0">
                <a:solidFill>
                  <a:schemeClr val="tx1"/>
                </a:solidFill>
              </a:rPr>
              <a:t>M, remmen, K.B. &amp; Sørvik, G.O. </a:t>
            </a:r>
            <a:r>
              <a:rPr lang="nb-NO" sz="2100" dirty="0">
                <a:solidFill>
                  <a:schemeClr val="tx1"/>
                </a:solidFill>
              </a:rPr>
              <a:t>(2016</a:t>
            </a:r>
            <a:r>
              <a:rPr lang="nb-NO" sz="2100" dirty="0" smtClean="0">
                <a:solidFill>
                  <a:schemeClr val="tx1"/>
                </a:solidFill>
              </a:rPr>
              <a:t>). </a:t>
            </a:r>
            <a:r>
              <a:rPr lang="nb-NO" sz="2100" dirty="0" err="1" smtClean="0">
                <a:solidFill>
                  <a:schemeClr val="tx1"/>
                </a:solidFill>
              </a:rPr>
              <a:t>Namedropping</a:t>
            </a:r>
            <a:r>
              <a:rPr lang="nb-NO" sz="2100" dirty="0" smtClean="0">
                <a:solidFill>
                  <a:schemeClr val="tx1"/>
                </a:solidFill>
              </a:rPr>
              <a:t> or </a:t>
            </a:r>
            <a:r>
              <a:rPr lang="nb-NO" sz="2100" dirty="0" err="1" smtClean="0">
                <a:solidFill>
                  <a:schemeClr val="tx1"/>
                </a:solidFill>
              </a:rPr>
              <a:t>understanding</a:t>
            </a:r>
            <a:r>
              <a:rPr lang="nb-NO" sz="2100" dirty="0" smtClean="0">
                <a:solidFill>
                  <a:schemeClr val="tx1"/>
                </a:solidFill>
              </a:rPr>
              <a:t>? </a:t>
            </a:r>
            <a:r>
              <a:rPr lang="nb-NO" sz="2100" dirty="0" err="1" smtClean="0">
                <a:solidFill>
                  <a:schemeClr val="tx1"/>
                </a:solidFill>
              </a:rPr>
              <a:t>Teaching</a:t>
            </a:r>
            <a:r>
              <a:rPr lang="nb-NO" sz="2100" dirty="0" smtClean="0">
                <a:solidFill>
                  <a:schemeClr val="tx1"/>
                </a:solidFill>
              </a:rPr>
              <a:t> to </a:t>
            </a:r>
            <a:r>
              <a:rPr lang="nb-NO" sz="2100" dirty="0" err="1" smtClean="0">
                <a:solidFill>
                  <a:schemeClr val="tx1"/>
                </a:solidFill>
              </a:rPr>
              <a:t>observ</a:t>
            </a:r>
            <a:r>
              <a:rPr lang="nb-NO" sz="2100" dirty="0" smtClean="0">
                <a:solidFill>
                  <a:schemeClr val="tx1"/>
                </a:solidFill>
              </a:rPr>
              <a:t> </a:t>
            </a:r>
            <a:r>
              <a:rPr lang="nb-NO" sz="2100" dirty="0" err="1" smtClean="0">
                <a:solidFill>
                  <a:schemeClr val="tx1"/>
                </a:solidFill>
              </a:rPr>
              <a:t>geologically</a:t>
            </a:r>
            <a:r>
              <a:rPr lang="nb-NO" sz="2100" dirty="0" smtClean="0">
                <a:solidFill>
                  <a:schemeClr val="tx1"/>
                </a:solidFill>
              </a:rPr>
              <a:t>. </a:t>
            </a:r>
            <a:r>
              <a:rPr lang="nb-NO" sz="2100" i="1" dirty="0" smtClean="0">
                <a:solidFill>
                  <a:schemeClr val="tx1"/>
                </a:solidFill>
              </a:rPr>
              <a:t>Science </a:t>
            </a:r>
            <a:r>
              <a:rPr lang="nb-NO" sz="2100" i="1" dirty="0" err="1" smtClean="0">
                <a:solidFill>
                  <a:schemeClr val="tx1"/>
                </a:solidFill>
              </a:rPr>
              <a:t>Education</a:t>
            </a:r>
            <a:r>
              <a:rPr lang="nb-NO" sz="2100" dirty="0" smtClean="0">
                <a:solidFill>
                  <a:schemeClr val="tx1"/>
                </a:solidFill>
              </a:rPr>
              <a:t>, 100(5), 923-951.</a:t>
            </a:r>
            <a:endParaRPr lang="nb-NO" sz="2100" dirty="0">
              <a:solidFill>
                <a:schemeClr val="tx1"/>
              </a:solidFill>
            </a:endParaRPr>
          </a:p>
          <a:p>
            <a:pPr marL="268288" indent="-268288" algn="l" fontAlgn="base">
              <a:buClr>
                <a:srgbClr val="FDB90C"/>
              </a:buClr>
            </a:pPr>
            <a:r>
              <a:rPr lang="nn-NO" sz="2100" dirty="0"/>
              <a:t>Hurum, J.H. </a:t>
            </a:r>
            <a:r>
              <a:rPr lang="nn-NO" sz="2100" dirty="0" smtClean="0"/>
              <a:t>og </a:t>
            </a:r>
            <a:r>
              <a:rPr lang="nn-NO" sz="2100" dirty="0"/>
              <a:t>Frøyland, M. (2017): </a:t>
            </a:r>
            <a:r>
              <a:rPr lang="nn-NO" sz="2100" i="1" dirty="0"/>
              <a:t>Geologiske </a:t>
            </a:r>
            <a:r>
              <a:rPr lang="nn-NO" sz="2100" i="1" dirty="0" err="1"/>
              <a:t>turer</a:t>
            </a:r>
            <a:r>
              <a:rPr lang="nn-NO" sz="2100" i="1" dirty="0"/>
              <a:t> i Oslotraktene</a:t>
            </a:r>
            <a:r>
              <a:rPr lang="nn-NO" sz="2100" dirty="0"/>
              <a:t>. Vett og </a:t>
            </a:r>
            <a:r>
              <a:rPr lang="nn-NO" sz="2100" dirty="0" err="1"/>
              <a:t>viten</a:t>
            </a:r>
            <a:r>
              <a:rPr lang="nn-NO" sz="2100" dirty="0"/>
              <a:t>, 124 sider</a:t>
            </a:r>
            <a:r>
              <a:rPr lang="nn-NO" sz="2100" dirty="0" smtClean="0"/>
              <a:t>. (</a:t>
            </a:r>
            <a:r>
              <a:rPr lang="nn-NO" sz="2100" dirty="0" err="1" smtClean="0"/>
              <a:t>Bildene</a:t>
            </a:r>
            <a:r>
              <a:rPr lang="nn-NO" sz="2100" dirty="0" smtClean="0"/>
              <a:t> av stein er </a:t>
            </a:r>
            <a:r>
              <a:rPr lang="nn-NO" sz="2100" dirty="0" err="1" smtClean="0"/>
              <a:t>hentet</a:t>
            </a:r>
            <a:r>
              <a:rPr lang="nn-NO" sz="2100" dirty="0" smtClean="0"/>
              <a:t> </a:t>
            </a:r>
            <a:r>
              <a:rPr lang="nn-NO" sz="2100" dirty="0" err="1" smtClean="0"/>
              <a:t>fra</a:t>
            </a:r>
            <a:r>
              <a:rPr lang="nn-NO" sz="2100" dirty="0" smtClean="0"/>
              <a:t> denne boka, Fotograf: </a:t>
            </a:r>
            <a:r>
              <a:rPr lang="nn-NO" sz="2100" dirty="0" err="1" smtClean="0"/>
              <a:t>J.H.Hurum</a:t>
            </a:r>
            <a:r>
              <a:rPr lang="nn-NO" sz="2100" dirty="0" smtClean="0"/>
              <a:t>)</a:t>
            </a:r>
            <a:endParaRPr lang="en-US" sz="2100" dirty="0"/>
          </a:p>
          <a:p>
            <a:pPr marL="268288" indent="-268288" algn="l" fontAlgn="base">
              <a:buClr>
                <a:srgbClr val="FDB90C"/>
              </a:buClr>
            </a:pPr>
            <a:endParaRPr lang="nb-NO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accent1"/>
                </a:solidFill>
              </a:rPr>
              <a:t>Gruppearbeid (10 min)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5738" y="1412776"/>
            <a:ext cx="7583244" cy="4593169"/>
          </a:xfrm>
        </p:spPr>
        <p:txBody>
          <a:bodyPr>
            <a:normAutofit/>
          </a:bodyPr>
          <a:lstStyle/>
          <a:p>
            <a:pPr marL="50800" indent="0">
              <a:spcAft>
                <a:spcPts val="1200"/>
              </a:spcAft>
              <a:buNone/>
            </a:pPr>
            <a:r>
              <a:rPr lang="nb-NO" sz="2200" dirty="0"/>
              <a:t>Bruk </a:t>
            </a:r>
            <a:r>
              <a:rPr lang="nb-NO" sz="2200" i="1" dirty="0"/>
              <a:t>«Observasjonsrammeverket</a:t>
            </a:r>
            <a:r>
              <a:rPr lang="nb-NO" sz="2200" i="1" dirty="0" smtClean="0"/>
              <a:t>»</a:t>
            </a:r>
            <a:r>
              <a:rPr lang="nb-NO" sz="2200" dirty="0" smtClean="0"/>
              <a:t> og </a:t>
            </a:r>
            <a:r>
              <a:rPr lang="nb-NO" sz="2200" dirty="0"/>
              <a:t>notatene fra </a:t>
            </a:r>
            <a:r>
              <a:rPr lang="nb-NO" sz="2200" i="1" dirty="0"/>
              <a:t>A – Forarbeid </a:t>
            </a:r>
            <a:r>
              <a:rPr lang="nb-NO" sz="2200" dirty="0"/>
              <a:t>og del refleksjoner i grupper på tre–fire personer</a:t>
            </a:r>
            <a:r>
              <a:rPr lang="nb-NO" sz="2200" dirty="0" smtClean="0"/>
              <a:t>:</a:t>
            </a:r>
          </a:p>
          <a:p>
            <a:pPr marL="565150" indent="-514350">
              <a:spcAft>
                <a:spcPts val="1200"/>
              </a:spcAft>
              <a:buFont typeface="+mj-lt"/>
              <a:buAutoNum type="arabicPeriod"/>
            </a:pPr>
            <a:r>
              <a:rPr lang="nb-NO" sz="2200" dirty="0" smtClean="0">
                <a:solidFill>
                  <a:schemeClr val="tx1"/>
                </a:solidFill>
              </a:rPr>
              <a:t>Hva legger du vekt på i di </a:t>
            </a:r>
            <a:r>
              <a:rPr lang="nb-NO" sz="2200" dirty="0" smtClean="0">
                <a:solidFill>
                  <a:schemeClr val="tx1"/>
                </a:solidFill>
              </a:rPr>
              <a:t>undervisning?</a:t>
            </a:r>
            <a:endParaRPr lang="nb-NO" sz="2200" dirty="0" smtClean="0">
              <a:solidFill>
                <a:schemeClr val="tx1"/>
              </a:solidFill>
            </a:endParaRPr>
          </a:p>
          <a:p>
            <a:pPr marL="565150" indent="-514350">
              <a:spcAft>
                <a:spcPts val="1200"/>
              </a:spcAft>
              <a:buFont typeface="+mj-lt"/>
              <a:buAutoNum type="arabicPeriod"/>
            </a:pPr>
            <a:r>
              <a:rPr lang="nb-NO" sz="2200" dirty="0" smtClean="0">
                <a:solidFill>
                  <a:schemeClr val="tx1"/>
                </a:solidFill>
              </a:rPr>
              <a:t>Hvilket </a:t>
            </a:r>
            <a:r>
              <a:rPr lang="nb-NO" sz="2200" dirty="0">
                <a:solidFill>
                  <a:schemeClr val="tx1"/>
                </a:solidFill>
              </a:rPr>
              <a:t>nivå beskriver dine elever </a:t>
            </a:r>
            <a:r>
              <a:rPr lang="nb-NO" sz="2200" dirty="0" smtClean="0">
                <a:solidFill>
                  <a:schemeClr val="tx1"/>
                </a:solidFill>
              </a:rPr>
              <a:t>best?</a:t>
            </a:r>
            <a:endParaRPr lang="nb-NO" sz="22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709360"/>
            <a:ext cx="3289311" cy="211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2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Faglig påfyll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5 minutter</a:t>
            </a:r>
          </a:p>
        </p:txBody>
      </p:sp>
    </p:spTree>
    <p:extLst>
      <p:ext uri="{BB962C8B-B14F-4D97-AF65-F5344CB8AC3E}">
        <p14:creationId xmlns:p14="http://schemas.microsoft.com/office/powerpoint/2010/main" val="19016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accent1"/>
                </a:solidFill>
              </a:rPr>
              <a:t>Observasjon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2654" y="1484784"/>
            <a:ext cx="7583244" cy="4259551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nb-NO" sz="2200" dirty="0" smtClean="0"/>
              <a:t>Å observere kan fort forveksles med å sette navn på det du ser rundt deg. Men som observasjonsrammeverket viser handler det om mye mer. Det skal vi utforske her.</a:t>
            </a:r>
          </a:p>
          <a:p>
            <a:pPr marL="50800" indent="0">
              <a:buNone/>
            </a:pPr>
            <a:endParaRPr lang="nb-NO" sz="2200" dirty="0" smtClean="0"/>
          </a:p>
          <a:p>
            <a:pPr marL="50800" indent="0">
              <a:buNone/>
            </a:pPr>
            <a:r>
              <a:rPr lang="nb-NO" sz="2200" i="1" dirty="0" smtClean="0"/>
              <a:t>I en studie ble to </a:t>
            </a:r>
            <a:r>
              <a:rPr lang="nb-NO" sz="2200" i="1" dirty="0"/>
              <a:t>lærere </a:t>
            </a:r>
            <a:r>
              <a:rPr lang="nb-NO" sz="2200" i="1" dirty="0" smtClean="0"/>
              <a:t>og deres elever studert. Begge lærerne </a:t>
            </a:r>
            <a:r>
              <a:rPr lang="nb-NO" sz="2200" i="1" dirty="0" smtClean="0"/>
              <a:t>underviste </a:t>
            </a:r>
            <a:r>
              <a:rPr lang="nb-NO" sz="2200" i="1" dirty="0"/>
              <a:t>«Bergarter og deres dannelsesprosesser</a:t>
            </a:r>
            <a:r>
              <a:rPr lang="nb-NO" sz="2200" i="1" dirty="0" smtClean="0"/>
              <a:t>».</a:t>
            </a:r>
            <a:endParaRPr lang="nb-NO" sz="2200" i="1" dirty="0"/>
          </a:p>
          <a:p>
            <a:r>
              <a:rPr lang="nb-NO" sz="2200" i="1" dirty="0"/>
              <a:t>Den ene læreren la vekt på å klassifisere stein ved hjelp av navn og </a:t>
            </a:r>
            <a:r>
              <a:rPr lang="nb-NO" sz="2200" i="1" dirty="0" smtClean="0"/>
              <a:t>begreper.</a:t>
            </a:r>
            <a:endParaRPr lang="nb-NO" sz="2200" i="1" dirty="0"/>
          </a:p>
          <a:p>
            <a:r>
              <a:rPr lang="nb-NO" sz="2200" i="1" dirty="0"/>
              <a:t>Den andre læreren la vekt på å klassifisere stein ved hjelp av </a:t>
            </a:r>
            <a:r>
              <a:rPr lang="nb-NO" sz="2200" i="1" dirty="0" smtClean="0"/>
              <a:t>observasjoner.</a:t>
            </a:r>
            <a:endParaRPr lang="en-US" sz="2200" i="1" dirty="0"/>
          </a:p>
          <a:p>
            <a:pPr marL="393700" indent="-342900">
              <a:spcAft>
                <a:spcPts val="1200"/>
              </a:spcAft>
            </a:pPr>
            <a:endParaRPr lang="nb-NO" sz="2200" dirty="0" smtClean="0">
              <a:solidFill>
                <a:schemeClr val="tx1"/>
              </a:solidFill>
            </a:endParaRPr>
          </a:p>
          <a:p>
            <a:pPr marL="393700" indent="-342900">
              <a:spcAft>
                <a:spcPts val="1200"/>
              </a:spcAft>
            </a:pPr>
            <a:endParaRPr lang="nb-NO" sz="22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499401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Frøyland og Remmen, 2019; Frøyland et al. 2016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3426068" y="5744335"/>
            <a:ext cx="4246486" cy="894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 smtClean="0"/>
              <a:t>Nå skal vi se på hvordan elevene </a:t>
            </a:r>
            <a:r>
              <a:rPr lang="nb-NO" sz="2000" dirty="0" smtClean="0"/>
              <a:t>reagerte.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08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reagerte elevene?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96400" y="1340768"/>
            <a:ext cx="3891624" cy="4526633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nb-NO" sz="2200" b="1" dirty="0" smtClean="0"/>
              <a:t>Lærer </a:t>
            </a:r>
            <a:r>
              <a:rPr lang="nb-NO" sz="2200" b="1" dirty="0" smtClean="0"/>
              <a:t>1 </a:t>
            </a:r>
            <a:r>
              <a:rPr lang="nb-NO" sz="2200" dirty="0"/>
              <a:t>la vekt på å klassifisere stein ved hjelp av navn og </a:t>
            </a:r>
            <a:r>
              <a:rPr lang="nb-NO" sz="2200" dirty="0" smtClean="0"/>
              <a:t>begreper.</a:t>
            </a:r>
            <a:endParaRPr lang="nb-NO" sz="2200" dirty="0"/>
          </a:p>
          <a:p>
            <a:r>
              <a:rPr lang="nb-NO" sz="2200" dirty="0" smtClean="0">
                <a:solidFill>
                  <a:schemeClr val="tx1"/>
                </a:solidFill>
              </a:rPr>
              <a:t>Elevene måtte stadig sjekke med læreren om de hadde satt riktig navn på steinen og da de var ute i naturen ble de frustrerte og etterlyste: «</a:t>
            </a:r>
            <a:r>
              <a:rPr lang="nb-NO" sz="2200" i="1" dirty="0" smtClean="0">
                <a:solidFill>
                  <a:schemeClr val="tx1"/>
                </a:solidFill>
              </a:rPr>
              <a:t>Hva skal vi se etter</a:t>
            </a:r>
            <a:r>
              <a:rPr lang="nb-NO" sz="2200" i="1" dirty="0" smtClean="0">
                <a:solidFill>
                  <a:schemeClr val="tx1"/>
                </a:solidFill>
              </a:rPr>
              <a:t>?</a:t>
            </a:r>
            <a:r>
              <a:rPr lang="nb-NO" sz="2200" dirty="0" smtClean="0">
                <a:solidFill>
                  <a:schemeClr val="tx1"/>
                </a:solidFill>
              </a:rPr>
              <a:t>» </a:t>
            </a:r>
            <a:r>
              <a:rPr lang="nb-NO" sz="2200" dirty="0" smtClean="0">
                <a:solidFill>
                  <a:schemeClr val="tx1"/>
                </a:solidFill>
              </a:rPr>
              <a:t>På steintesten et år etterpå klarte de ikke å bruke kunnskapen til å sortere steinene.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6093296"/>
            <a:ext cx="2767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Frøyland og Remmen 2019</a:t>
            </a:r>
          </a:p>
          <a:p>
            <a:r>
              <a:rPr lang="nb-NO" dirty="0" smtClean="0"/>
              <a:t>Frøyland et al. 2016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60032" y="1350639"/>
            <a:ext cx="3960440" cy="4526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nb-NO" sz="2200" b="1" dirty="0" smtClean="0"/>
              <a:t>Lærer </a:t>
            </a:r>
            <a:r>
              <a:rPr lang="nb-NO" sz="2200" b="1" dirty="0" smtClean="0"/>
              <a:t>2 </a:t>
            </a:r>
            <a:r>
              <a:rPr lang="nb-NO" sz="2200" dirty="0" smtClean="0"/>
              <a:t>la vekt på å klassifisere stein ved hjelp av </a:t>
            </a:r>
            <a:r>
              <a:rPr lang="nb-NO" sz="2200" dirty="0" smtClean="0"/>
              <a:t>observasjoner.</a:t>
            </a:r>
            <a:endParaRPr lang="nb-NO" sz="2200" dirty="0" smtClean="0">
              <a:solidFill>
                <a:schemeClr val="tx1"/>
              </a:solidFill>
            </a:endParaRPr>
          </a:p>
          <a:p>
            <a:r>
              <a:rPr lang="nb-NO" sz="2200" dirty="0" smtClean="0">
                <a:solidFill>
                  <a:schemeClr val="tx1"/>
                </a:solidFill>
              </a:rPr>
              <a:t>Elevene øvde systematisk på å bruke mønster på stein som prikker, striper eller lag på lag til å identifisere og klassifisere stein. På steintesten et år etterpå klarte elevene å bruke kunnskapen til sortere steinene i de geologiske hovedgruppene. </a:t>
            </a:r>
          </a:p>
          <a:p>
            <a:endParaRPr lang="en-US" sz="22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83568" y="5086218"/>
            <a:ext cx="5328592" cy="1008112"/>
          </a:xfrm>
          <a:prstGeom prst="wedgeRoundRectCallout">
            <a:avLst>
              <a:gd name="adj1" fmla="val 34889"/>
              <a:gd name="adj2" fmla="val -1000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800" dirty="0" smtClean="0">
                <a:solidFill>
                  <a:schemeClr val="bg1"/>
                </a:solidFill>
              </a:rPr>
              <a:t>Lærer 2 </a:t>
            </a:r>
            <a:r>
              <a:rPr lang="nb-NO" sz="1800" dirty="0">
                <a:solidFill>
                  <a:schemeClr val="bg1"/>
                </a:solidFill>
              </a:rPr>
              <a:t>lærte elevene å observere som geologer.</a:t>
            </a:r>
          </a:p>
          <a:p>
            <a:r>
              <a:rPr lang="nb-NO" sz="1800" dirty="0">
                <a:solidFill>
                  <a:schemeClr val="bg1"/>
                </a:solidFill>
              </a:rPr>
              <a:t>Nå skal dere også lære </a:t>
            </a:r>
            <a:r>
              <a:rPr lang="nb-NO" sz="1800" dirty="0" smtClean="0">
                <a:solidFill>
                  <a:schemeClr val="bg1"/>
                </a:solidFill>
              </a:rPr>
              <a:t>det.</a:t>
            </a:r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03239" y="2552978"/>
            <a:ext cx="8893277" cy="901756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Elevaktivite</a:t>
            </a:r>
            <a:r>
              <a:rPr lang="nb-NO" dirty="0" smtClean="0"/>
              <a:t>t 1 </a:t>
            </a:r>
            <a:r>
              <a:rPr lang="nb-NO" dirty="0"/>
              <a:t>–</a:t>
            </a:r>
            <a:r>
              <a:rPr lang="nb-NO" dirty="0" smtClean="0"/>
              <a:t> inne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883D46C-4712-4EFB-BB3D-1EF2FC8AE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20</a:t>
            </a:r>
            <a:r>
              <a:rPr lang="nb-NO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minutter</a:t>
            </a:r>
          </a:p>
        </p:txBody>
      </p:sp>
    </p:spTree>
    <p:extLst>
      <p:ext uri="{BB962C8B-B14F-4D97-AF65-F5344CB8AC3E}">
        <p14:creationId xmlns:p14="http://schemas.microsoft.com/office/powerpoint/2010/main" val="6009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Realfagsløyper">
      <a:dk1>
        <a:srgbClr val="333333"/>
      </a:dk1>
      <a:lt1>
        <a:srgbClr val="FFFFFF"/>
      </a:lt1>
      <a:dk2>
        <a:srgbClr val="268183"/>
      </a:dk2>
      <a:lt2>
        <a:srgbClr val="E7E6E6"/>
      </a:lt2>
      <a:accent1>
        <a:srgbClr val="037F83"/>
      </a:accent1>
      <a:accent2>
        <a:srgbClr val="18B3B7"/>
      </a:accent2>
      <a:accent3>
        <a:srgbClr val="FDB90C"/>
      </a:accent3>
      <a:accent4>
        <a:srgbClr val="D3EEEE"/>
      </a:accent4>
      <a:accent5>
        <a:srgbClr val="268183"/>
      </a:accent5>
      <a:accent6>
        <a:srgbClr val="E25143"/>
      </a:accent6>
      <a:hlink>
        <a:srgbClr val="037F83"/>
      </a:hlink>
      <a:folHlink>
        <a:srgbClr val="037F8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E066389A85B146A76FC6E48F955D3A" ma:contentTypeVersion="13" ma:contentTypeDescription="Opprett et nytt dokument." ma:contentTypeScope="" ma:versionID="803cf4f81e69b6450cba7b5b50fdf0c0">
  <xsd:schema xmlns:xsd="http://www.w3.org/2001/XMLSchema" xmlns:xs="http://www.w3.org/2001/XMLSchema" xmlns:p="http://schemas.microsoft.com/office/2006/metadata/properties" xmlns:ns3="5ca0d017-ed61-4eaa-952b-f646cc2a948a" xmlns:ns4="b1a25477-df18-4f46-9e1a-50fc76968022" targetNamespace="http://schemas.microsoft.com/office/2006/metadata/properties" ma:root="true" ma:fieldsID="e1b5c862551d2ebd339ea6a24dc94838" ns3:_="" ns4:_="">
    <xsd:import namespace="5ca0d017-ed61-4eaa-952b-f646cc2a948a"/>
    <xsd:import namespace="b1a25477-df18-4f46-9e1a-50fc769680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0d017-ed61-4eaa-952b-f646cc2a94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25477-df18-4f46-9e1a-50fc769680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7C4F48-95C8-4C86-9DF9-B92B7EBFD0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0d017-ed61-4eaa-952b-f646cc2a948a"/>
    <ds:schemaRef ds:uri="b1a25477-df18-4f46-9e1a-50fc76968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D4AA89-5C5C-4EEF-B9D2-BB0092DE82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2FDF83-2DBE-441E-BBC5-786210832137}">
  <ds:schemaRefs>
    <ds:schemaRef ds:uri="b1a25477-df18-4f46-9e1a-50fc7696802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ca0d017-ed61-4eaa-952b-f646cc2a948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6882</TotalTime>
  <Words>2141</Words>
  <Application>Microsoft Office PowerPoint</Application>
  <PresentationFormat>Skjermfremvisning (4:3)</PresentationFormat>
  <Paragraphs>238</Paragraphs>
  <Slides>43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48" baseType="lpstr">
      <vt:lpstr>Arial</vt:lpstr>
      <vt:lpstr>Calibri</vt:lpstr>
      <vt:lpstr>Campton Light</vt:lpstr>
      <vt:lpstr>Wingdings</vt:lpstr>
      <vt:lpstr>Office-tema</vt:lpstr>
      <vt:lpstr>Hvordan observere? B – Samarbeid</vt:lpstr>
      <vt:lpstr>Mål</vt:lpstr>
      <vt:lpstr>Tidsplan for denne økta</vt:lpstr>
      <vt:lpstr> Oppsummer forarbeidet</vt:lpstr>
      <vt:lpstr>Gruppearbeid (10 min)</vt:lpstr>
      <vt:lpstr>Faglig påfyll</vt:lpstr>
      <vt:lpstr>Observasjon</vt:lpstr>
      <vt:lpstr>Hvordan reagerte elevene?</vt:lpstr>
      <vt:lpstr>Elevaktivitet 1 – inne</vt:lpstr>
      <vt:lpstr>Å observere stein – ved hjelp av steinatlas</vt:lpstr>
      <vt:lpstr>Bli kjent med steinatlas (5 min)</vt:lpstr>
      <vt:lpstr>Bruk steinatlaset I (5 min)</vt:lpstr>
      <vt:lpstr>Bruk steinatlaset II (5 min)</vt:lpstr>
      <vt:lpstr>Bruk steinatlaset III (5 min)</vt:lpstr>
      <vt:lpstr>Faglig påfyll</vt:lpstr>
      <vt:lpstr>Hvorfor bør vi fokusere på observasjon? </vt:lpstr>
      <vt:lpstr>Elever må lære å observere vitenskapelig</vt:lpstr>
      <vt:lpstr>Et rammeverk for å observere vitenskapelig og undervise observasjon</vt:lpstr>
      <vt:lpstr>Observasjonsrammeverket </vt:lpstr>
      <vt:lpstr>Undervisning for observasjoner</vt:lpstr>
      <vt:lpstr>Elevaktivitet 2 – ute og inne</vt:lpstr>
      <vt:lpstr>Å observere stein – ved hjelp av steinatlas i feltarbeid</vt:lpstr>
      <vt:lpstr>Ute: Bruk observasjoner og klassifiser bergarter (20 min)</vt:lpstr>
      <vt:lpstr>Inne: Etterarbeid – sammenligne observasjonene (10 min)</vt:lpstr>
      <vt:lpstr>Refleksjon</vt:lpstr>
      <vt:lpstr>Diskuter i grupper (5 min)</vt:lpstr>
      <vt:lpstr>Oppsummering</vt:lpstr>
      <vt:lpstr>Oppsummering </vt:lpstr>
      <vt:lpstr>Overføringsverdi</vt:lpstr>
      <vt:lpstr>Planlegg undervisning</vt:lpstr>
      <vt:lpstr>Planlegg bruk av atlas – tilpass undervisninga</vt:lpstr>
      <vt:lpstr>Etter gjennomføring med elever</vt:lpstr>
      <vt:lpstr>Hvordan observere? D – Etterarbeid</vt:lpstr>
      <vt:lpstr>Mål</vt:lpstr>
      <vt:lpstr>Tidsplan for denne økta</vt:lpstr>
      <vt:lpstr>Del i grupper (10 min)</vt:lpstr>
      <vt:lpstr>Diskuter i grupper (5 min)</vt:lpstr>
      <vt:lpstr>Forbered deling i plenum (5 min)</vt:lpstr>
      <vt:lpstr>Oppsummer i plenum (10 min)</vt:lpstr>
      <vt:lpstr>Mål </vt:lpstr>
      <vt:lpstr>Tenk-par-del (12 min)</vt:lpstr>
      <vt:lpstr>Veien videre (3 min)</vt:lpstr>
      <vt:lpstr>Kilder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 er realfag? B – Samarbeid</dc:title>
  <dc:creator>Øystein Sørborg</dc:creator>
  <cp:lastModifiedBy>Aud Ragnhild V K Skår</cp:lastModifiedBy>
  <cp:revision>591</cp:revision>
  <dcterms:modified xsi:type="dcterms:W3CDTF">2021-02-05T16:34:00Z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0x0101001DE066389A85B146A76FC6E48F955D3A</vt:lpwstr>
  </property>
</Properties>
</file>