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14" r:id="rId2"/>
    <p:sldId id="315" r:id="rId3"/>
    <p:sldId id="345" r:id="rId4"/>
    <p:sldId id="331" r:id="rId5"/>
    <p:sldId id="349" r:id="rId6"/>
    <p:sldId id="350" r:id="rId7"/>
    <p:sldId id="351" r:id="rId8"/>
    <p:sldId id="354" r:id="rId9"/>
    <p:sldId id="365" r:id="rId10"/>
    <p:sldId id="360" r:id="rId11"/>
    <p:sldId id="362" r:id="rId12"/>
    <p:sldId id="376" r:id="rId13"/>
    <p:sldId id="367" r:id="rId14"/>
    <p:sldId id="332" r:id="rId15"/>
    <p:sldId id="363" r:id="rId16"/>
    <p:sldId id="370" r:id="rId17"/>
    <p:sldId id="334" r:id="rId18"/>
    <p:sldId id="371" r:id="rId19"/>
    <p:sldId id="344" r:id="rId20"/>
    <p:sldId id="346" r:id="rId21"/>
    <p:sldId id="347" r:id="rId22"/>
    <p:sldId id="372" r:id="rId23"/>
    <p:sldId id="373" r:id="rId24"/>
    <p:sldId id="377" r:id="rId25"/>
    <p:sldId id="374" r:id="rId26"/>
    <p:sldId id="375" r:id="rId27"/>
    <p:sldId id="339" r:id="rId28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16" clrIdx="0">
    <p:extLst>
      <p:ext uri="{19B8F6BF-5375-455C-9EA6-DF929625EA0E}">
        <p15:presenceInfo xmlns:p15="http://schemas.microsoft.com/office/powerpoint/2012/main" userId="S-1-5-21-1927809936-1189766144-1318725885-4267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96" autoAdjust="0"/>
  </p:normalViewPr>
  <p:slideViewPr>
    <p:cSldViewPr snapToGrid="0" snapToObjects="1">
      <p:cViewPr varScale="1">
        <p:scale>
          <a:sx n="107" d="100"/>
          <a:sy n="107" d="100"/>
        </p:scale>
        <p:origin x="8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06.09.2022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5629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5966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6696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5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964839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no-NO" dirty="0"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6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074692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no-NO"/>
              <a:t>7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72545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no-NO"/>
              <a:t>8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449376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annkunnskap.no/wp-content/uploads/2016/11/Vannsekken_vannets-ulike-faser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ir.no/laring-og-trivsel/vurdering/om-vurdering/underveisvurderin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udir.no/laring-og-trivsel/vurdering/underveisvurdering/involverin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ir.no/laring-og-trivsel/vurdering/underveisvurdering/involver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6522" y="1754964"/>
            <a:ext cx="7801641" cy="2195244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900" dirty="0">
                <a:solidFill>
                  <a:srgbClr val="268183"/>
                </a:solidFill>
              </a:rPr>
              <a:t>Prinsipper for god underveisvurdering</a:t>
            </a:r>
            <a:r>
              <a:rPr lang="nb-NO" dirty="0">
                <a:solidFill>
                  <a:srgbClr val="268183"/>
                </a:solidFill>
              </a:rPr>
              <a:t/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Elevaktivitet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44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5739" y="365126"/>
            <a:ext cx="7841007" cy="1325563"/>
          </a:xfrm>
        </p:spPr>
        <p:txBody>
          <a:bodyPr>
            <a:normAutofit/>
          </a:bodyPr>
          <a:lstStyle/>
          <a:p>
            <a:r>
              <a:rPr lang="nb-NO" sz="2800" dirty="0"/>
              <a:t>Setninger i rekkefølge – </a:t>
            </a:r>
            <a:r>
              <a:rPr lang="nb-NO" sz="2800" dirty="0" smtClean="0"/>
              <a:t>faseoverganger (5 min)</a:t>
            </a:r>
            <a:endParaRPr lang="nb-NO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Jobb sammen i par.</a:t>
            </a:r>
          </a:p>
          <a:p>
            <a:r>
              <a:rPr lang="nb-NO" sz="2200" dirty="0" smtClean="0"/>
              <a:t>Les gjennom setningslappene og </a:t>
            </a:r>
            <a:r>
              <a:rPr lang="nb-NO" sz="2200" dirty="0"/>
              <a:t>bli enige om hvilken rekkefølge dere vil legge setningene </a:t>
            </a:r>
            <a:r>
              <a:rPr lang="nb-NO" sz="2200" dirty="0" smtClean="0"/>
              <a:t>i.</a:t>
            </a:r>
            <a:endParaRPr lang="nb-NO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9201" b="17050"/>
          <a:stretch/>
        </p:blipFill>
        <p:spPr>
          <a:xfrm>
            <a:off x="2254102" y="3166090"/>
            <a:ext cx="5286328" cy="297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Plenum (10 min)</a:t>
            </a:r>
            <a:endParaRPr lang="nb-NO" dirty="0"/>
          </a:p>
        </p:txBody>
      </p:sp>
      <p:sp>
        <p:nvSpPr>
          <p:cNvPr id="3" name="Plasshaldar for innha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Noen par presenterer løsninga si.</a:t>
            </a:r>
            <a:endParaRPr lang="nb-NO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9201" b="17050"/>
          <a:stretch/>
        </p:blipFill>
        <p:spPr>
          <a:xfrm>
            <a:off x="4087988" y="3380974"/>
            <a:ext cx="4290001" cy="241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Faglig forklaring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S</a:t>
            </a:r>
            <a:r>
              <a:rPr lang="nb-NO" sz="2200" dirty="0" smtClean="0"/>
              <a:t>tarten kan </a:t>
            </a:r>
            <a:r>
              <a:rPr lang="nb-NO" sz="2200" dirty="0"/>
              <a:t>være hvor som </a:t>
            </a:r>
            <a:r>
              <a:rPr lang="nb-NO" sz="2200" dirty="0" smtClean="0"/>
              <a:t>helst også i en </a:t>
            </a:r>
            <a:r>
              <a:rPr lang="nb-NO" sz="2200" dirty="0"/>
              <a:t>sirkel, som et </a:t>
            </a:r>
            <a:r>
              <a:rPr lang="nb-NO" sz="2200" dirty="0" smtClean="0"/>
              <a:t>kretsløp, men rekkefølgen </a:t>
            </a:r>
            <a:r>
              <a:rPr lang="nb-NO" sz="2200" dirty="0"/>
              <a:t>på setningene er </a:t>
            </a:r>
            <a:endParaRPr lang="nb-NO" sz="2200" dirty="0" smtClean="0"/>
          </a:p>
          <a:p>
            <a:pPr lvl="1"/>
            <a:r>
              <a:rPr lang="nb-NO" sz="2200" dirty="0"/>
              <a:t>      </a:t>
            </a:r>
            <a:r>
              <a:rPr lang="nb-NO" sz="2200" dirty="0" smtClean="0"/>
              <a:t>Is </a:t>
            </a:r>
            <a:r>
              <a:rPr lang="nb-NO" sz="2200" dirty="0"/>
              <a:t>varmes opp</a:t>
            </a:r>
          </a:p>
          <a:p>
            <a:pPr lvl="1"/>
            <a:r>
              <a:rPr lang="nb-NO" sz="2200" dirty="0"/>
              <a:t>      </a:t>
            </a:r>
            <a:r>
              <a:rPr lang="nb-NO" sz="2200" dirty="0" smtClean="0"/>
              <a:t>Is </a:t>
            </a:r>
            <a:r>
              <a:rPr lang="nb-NO" sz="2200" dirty="0"/>
              <a:t>smelter</a:t>
            </a:r>
          </a:p>
          <a:p>
            <a:pPr lvl="1"/>
            <a:r>
              <a:rPr lang="nb-NO" sz="2200" dirty="0"/>
              <a:t>      </a:t>
            </a:r>
            <a:r>
              <a:rPr lang="nb-NO" sz="2200" dirty="0" smtClean="0"/>
              <a:t>Vann </a:t>
            </a:r>
            <a:r>
              <a:rPr lang="nb-NO" sz="2200" dirty="0"/>
              <a:t>varmes opp</a:t>
            </a:r>
          </a:p>
          <a:p>
            <a:pPr lvl="1"/>
            <a:r>
              <a:rPr lang="nb-NO" sz="2200" dirty="0"/>
              <a:t>      </a:t>
            </a:r>
            <a:r>
              <a:rPr lang="nb-NO" sz="2200" dirty="0" smtClean="0"/>
              <a:t>Vann </a:t>
            </a:r>
            <a:r>
              <a:rPr lang="nb-NO" sz="2200" dirty="0"/>
              <a:t>fordamper</a:t>
            </a:r>
          </a:p>
          <a:p>
            <a:pPr lvl="1"/>
            <a:r>
              <a:rPr lang="nb-NO" sz="2200" dirty="0"/>
              <a:t>      </a:t>
            </a:r>
            <a:r>
              <a:rPr lang="nb-NO" sz="2200" dirty="0" smtClean="0"/>
              <a:t>Vanndamp </a:t>
            </a:r>
            <a:r>
              <a:rPr lang="nb-NO" sz="2200" dirty="0"/>
              <a:t>kjøles ned</a:t>
            </a:r>
          </a:p>
          <a:p>
            <a:pPr lvl="1"/>
            <a:r>
              <a:rPr lang="nb-NO" sz="2200" dirty="0"/>
              <a:t>      </a:t>
            </a:r>
            <a:r>
              <a:rPr lang="nb-NO" sz="2200" dirty="0" smtClean="0"/>
              <a:t>Vanndamp </a:t>
            </a:r>
            <a:r>
              <a:rPr lang="nb-NO" sz="2200" dirty="0"/>
              <a:t>kondenserer</a:t>
            </a:r>
          </a:p>
          <a:p>
            <a:pPr lvl="1"/>
            <a:r>
              <a:rPr lang="nb-NO" sz="2200" dirty="0"/>
              <a:t>      </a:t>
            </a:r>
            <a:r>
              <a:rPr lang="nb-NO" sz="2200" dirty="0" smtClean="0"/>
              <a:t>Vann </a:t>
            </a:r>
            <a:r>
              <a:rPr lang="nb-NO" sz="2200" dirty="0"/>
              <a:t>kjøles ned</a:t>
            </a:r>
          </a:p>
          <a:p>
            <a:pPr lvl="1"/>
            <a:r>
              <a:rPr lang="nb-NO" sz="2200" dirty="0"/>
              <a:t>      </a:t>
            </a:r>
            <a:r>
              <a:rPr lang="nb-NO" sz="2200" dirty="0" smtClean="0"/>
              <a:t>Vann fryser</a:t>
            </a:r>
          </a:p>
          <a:p>
            <a:endParaRPr lang="nb-NO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310" y="3087175"/>
            <a:ext cx="3952875" cy="2276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29394" y="5166136"/>
            <a:ext cx="38084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100" dirty="0">
                <a:hlinkClick r:id="rId3"/>
              </a:rPr>
              <a:t>https://</a:t>
            </a:r>
            <a:r>
              <a:rPr lang="nb-NO" sz="1100" dirty="0" smtClean="0">
                <a:hlinkClick r:id="rId3"/>
              </a:rPr>
              <a:t>vannkunnskap.no/wp-content/uploads/2016/11/Vannsekken_vannets-ulike-faser.pdf</a:t>
            </a:r>
            <a:r>
              <a:rPr lang="nb-NO" sz="1100" dirty="0" smtClean="0"/>
              <a:t> 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29113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Gruppearbeid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Gruppearbeid (15 min)</a:t>
            </a:r>
            <a:br>
              <a:rPr lang="nb-NO" sz="2800" dirty="0" smtClean="0"/>
            </a:b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Jobb sammen i grupper på tre–fire personer. </a:t>
            </a:r>
          </a:p>
          <a:p>
            <a:r>
              <a:rPr lang="nb-NO" sz="2200" dirty="0" smtClean="0"/>
              <a:t>Aktiviteten om faseoverganger kan brukes til å jobbe med kompetansemålet </a:t>
            </a:r>
            <a:r>
              <a:rPr lang="nb-NO" sz="2200" i="1" dirty="0" smtClean="0"/>
              <a:t>utforske faseoverganger </a:t>
            </a:r>
            <a:r>
              <a:rPr lang="nb-NO" sz="2200" i="1" dirty="0"/>
              <a:t>og kjemiske reaksjoner og </a:t>
            </a:r>
            <a:r>
              <a:rPr lang="nb-NO" sz="2200" i="1" dirty="0" smtClean="0"/>
              <a:t>beskrive hva </a:t>
            </a:r>
            <a:r>
              <a:rPr lang="nb-NO" sz="2200" i="1" dirty="0"/>
              <a:t>som kjennetegner </a:t>
            </a:r>
            <a:r>
              <a:rPr lang="nb-NO" sz="2200" i="1" dirty="0" smtClean="0"/>
              <a:t>dem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b-NO" sz="2200" dirty="0" smtClean="0"/>
              <a:t>Diskuter hvordan vi kunne ha lagt til rette for at:</a:t>
            </a:r>
          </a:p>
          <a:p>
            <a:pPr lvl="1"/>
            <a:r>
              <a:rPr lang="nb-NO" sz="2200" dirty="0" smtClean="0"/>
              <a:t>elevene </a:t>
            </a:r>
            <a:r>
              <a:rPr lang="nb-NO" sz="2200" dirty="0"/>
              <a:t>forstår hva som ligger i kompetansemål </a:t>
            </a:r>
            <a:r>
              <a:rPr lang="nb-NO" sz="2200" dirty="0" smtClean="0"/>
              <a:t>og læringsmål </a:t>
            </a:r>
            <a:r>
              <a:rPr lang="nb-NO" sz="2200" dirty="0"/>
              <a:t>og hva de </a:t>
            </a:r>
            <a:r>
              <a:rPr lang="nb-NO" sz="2200" dirty="0" smtClean="0"/>
              <a:t>innebærer i forhold til aktiviteten</a:t>
            </a:r>
          </a:p>
          <a:p>
            <a:pPr lvl="1"/>
            <a:r>
              <a:rPr lang="nb-NO" sz="2200" dirty="0" smtClean="0"/>
              <a:t>elevene får </a:t>
            </a:r>
            <a:r>
              <a:rPr lang="nb-NO" sz="2200" dirty="0"/>
              <a:t>vurdere eget arbeid, egen faglig utvikling og egen </a:t>
            </a:r>
            <a:r>
              <a:rPr lang="nb-NO" sz="2200" dirty="0" smtClean="0"/>
              <a:t>kompetanse i aktiviteten</a:t>
            </a:r>
            <a:endParaRPr lang="nb-NO" sz="2200" dirty="0"/>
          </a:p>
          <a:p>
            <a:endParaRPr lang="nb-NO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314336" y="365125"/>
            <a:ext cx="2897336" cy="1011391"/>
          </a:xfrm>
          <a:prstGeom prst="wedgeRoundRectCallout">
            <a:avLst>
              <a:gd name="adj1" fmla="val 47333"/>
              <a:gd name="adj2" fmla="val 903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 smtClean="0"/>
              <a:t>Forbered dere på å dele i plenum etterpå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460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Del i plenum (15 min)</a:t>
            </a:r>
            <a:br>
              <a:rPr lang="nb-NO" sz="2800" dirty="0" smtClean="0"/>
            </a:b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2074605"/>
            <a:ext cx="7583244" cy="3931339"/>
          </a:xfrm>
        </p:spPr>
        <p:txBody>
          <a:bodyPr>
            <a:normAutofit/>
          </a:bodyPr>
          <a:lstStyle/>
          <a:p>
            <a:r>
              <a:rPr lang="nb-NO" sz="2200" dirty="0" smtClean="0"/>
              <a:t>Hver gruppe deler sine forslag til hvordan man kan jobbe med </a:t>
            </a:r>
            <a:r>
              <a:rPr lang="nb-NO" sz="2200" dirty="0"/>
              <a:t>læringsfremmende underveisvurdering </a:t>
            </a:r>
            <a:r>
              <a:rPr lang="nb-NO" sz="2200" dirty="0" smtClean="0"/>
              <a:t>i elevaktiviteten om faseoverganger.</a:t>
            </a:r>
            <a:endParaRPr lang="nb-NO" sz="22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926541" y="3669912"/>
            <a:ext cx="4552441" cy="1297858"/>
          </a:xfrm>
          <a:prstGeom prst="wedgeRoundRectCallout">
            <a:avLst>
              <a:gd name="adj1" fmla="val 53736"/>
              <a:gd name="adj2" fmla="val 294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 smtClean="0"/>
              <a:t>Noter gjerne ned forslagene. De kan være til nytte når dere etterpå skal planlegge egen undervisning.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233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25 </a:t>
            </a:r>
            <a:r>
              <a:rPr lang="nb-NO" dirty="0"/>
              <a:t>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2094567"/>
            <a:ext cx="7583244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Lag en tilsvarende aktivitet som «Setninger </a:t>
            </a:r>
            <a:r>
              <a:rPr lang="nb-NO" sz="2200" dirty="0"/>
              <a:t>i </a:t>
            </a:r>
            <a:r>
              <a:rPr lang="nb-NO" sz="2200" dirty="0" smtClean="0"/>
              <a:t>rekkefølge» med valgfritt tema som passer undervisninga di. </a:t>
            </a:r>
          </a:p>
          <a:p>
            <a:pPr marL="0" indent="0">
              <a:buNone/>
            </a:pPr>
            <a:r>
              <a:rPr lang="nb-NO" sz="2200" dirty="0" smtClean="0"/>
              <a:t>Planlegg hvordan du </a:t>
            </a:r>
            <a:r>
              <a:rPr lang="nb-NO" sz="2200" dirty="0"/>
              <a:t>hvordan </a:t>
            </a:r>
            <a:r>
              <a:rPr lang="nb-NO" sz="2200" dirty="0" smtClean="0"/>
              <a:t>vil legge til </a:t>
            </a:r>
            <a:r>
              <a:rPr lang="nb-NO" sz="2200" dirty="0"/>
              <a:t>rette for at </a:t>
            </a:r>
            <a:r>
              <a:rPr lang="nb-NO" sz="2200" dirty="0" smtClean="0"/>
              <a:t>elevene:</a:t>
            </a:r>
          </a:p>
          <a:p>
            <a:pPr lvl="1"/>
            <a:r>
              <a:rPr lang="nb-NO" sz="2200" dirty="0" smtClean="0"/>
              <a:t>forstår </a:t>
            </a:r>
            <a:r>
              <a:rPr lang="nb-NO" sz="2200" dirty="0"/>
              <a:t>hva som ligger i kompetansemål og læringsmål og hva de innebærer i forhold til </a:t>
            </a:r>
            <a:r>
              <a:rPr lang="nb-NO" sz="2200" dirty="0" smtClean="0"/>
              <a:t>aktiviteten</a:t>
            </a:r>
          </a:p>
          <a:p>
            <a:pPr lvl="1"/>
            <a:r>
              <a:rPr lang="nb-NO" sz="2200" dirty="0" smtClean="0"/>
              <a:t>får vurdert </a:t>
            </a:r>
            <a:r>
              <a:rPr lang="nb-NO" sz="2200" dirty="0"/>
              <a:t>eget arbeid, egen faglig utvikling og egen kompetanse i aktiviteten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Rounded Rectangle 3"/>
          <p:cNvSpPr/>
          <p:nvPr/>
        </p:nvSpPr>
        <p:spPr>
          <a:xfrm>
            <a:off x="5226424" y="74695"/>
            <a:ext cx="3722377" cy="1569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/>
              <a:t>Tips til tema i naturfag:</a:t>
            </a:r>
          </a:p>
          <a:p>
            <a:pPr algn="ctr"/>
            <a:r>
              <a:rPr lang="nb-NO" dirty="0"/>
              <a:t>F</a:t>
            </a:r>
            <a:r>
              <a:rPr lang="nb-NO" dirty="0" smtClean="0"/>
              <a:t>ordøyelsen, </a:t>
            </a:r>
            <a:r>
              <a:rPr lang="nb-NO" dirty="0"/>
              <a:t>livssyklus til planter og dyr og karbonets kretsløp. </a:t>
            </a:r>
          </a:p>
        </p:txBody>
      </p:sp>
    </p:spTree>
    <p:extLst>
      <p:ext uri="{BB962C8B-B14F-4D97-AF65-F5344CB8AC3E}">
        <p14:creationId xmlns:p14="http://schemas.microsoft.com/office/powerpoint/2010/main" val="4128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1849082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900" dirty="0">
                <a:solidFill>
                  <a:srgbClr val="268183"/>
                </a:solidFill>
              </a:rPr>
              <a:t>Prinsipper for god underveisvurdering</a:t>
            </a:r>
            <a:r>
              <a:rPr lang="nb-NO" dirty="0">
                <a:solidFill>
                  <a:srgbClr val="268183"/>
                </a:solidFill>
              </a:rPr>
              <a:t/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 for modulen er </a:t>
            </a:r>
            <a:r>
              <a:rPr lang="nb-NO" dirty="0" smtClean="0">
                <a:solidFill>
                  <a:srgbClr val="268183"/>
                </a:solidFill>
              </a:rPr>
              <a:t>at …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8001374" cy="4180320"/>
          </a:xfrm>
        </p:spPr>
        <p:txBody>
          <a:bodyPr>
            <a:normAutofit/>
          </a:bodyPr>
          <a:lstStyle/>
          <a:p>
            <a:r>
              <a:rPr lang="nb-NO" sz="2200" dirty="0"/>
              <a:t>D</a:t>
            </a:r>
            <a:r>
              <a:rPr lang="nb-NO" sz="2200" dirty="0" smtClean="0"/>
              <a:t>ere </a:t>
            </a:r>
            <a:r>
              <a:rPr lang="nb-NO" sz="2200" dirty="0"/>
              <a:t>skal bli kjent med prinsippene for læringsfremmende underveisvurdering.</a:t>
            </a:r>
            <a:br>
              <a:rPr lang="nb-NO" sz="2200" dirty="0"/>
            </a:br>
            <a:endParaRPr lang="nb-NO" sz="2200" dirty="0"/>
          </a:p>
          <a:p>
            <a:r>
              <a:rPr lang="nb-NO" sz="2200" dirty="0"/>
              <a:t>D</a:t>
            </a:r>
            <a:r>
              <a:rPr lang="nb-NO" sz="2200" dirty="0" smtClean="0"/>
              <a:t>ere </a:t>
            </a:r>
            <a:r>
              <a:rPr lang="nb-NO" sz="2200" dirty="0"/>
              <a:t>skal kunne reflektere over egen praksis i lys av prinsippene.</a:t>
            </a:r>
          </a:p>
        </p:txBody>
      </p:sp>
      <p:pic>
        <p:nvPicPr>
          <p:cNvPr id="4" name="Bilet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847" y="3849624"/>
            <a:ext cx="5268952" cy="2740980"/>
          </a:xfrm>
          <a:prstGeom prst="rect">
            <a:avLst/>
          </a:prstGeom>
          <a:ln w="190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473685"/>
              </p:ext>
            </p:extLst>
          </p:nvPr>
        </p:nvGraphicFramePr>
        <p:xfrm>
          <a:off x="895350" y="1825625"/>
          <a:ext cx="758348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25 min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Oppsummering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</a:t>
                      </a:r>
                      <a:r>
                        <a:rPr lang="nb-NO" sz="2400" dirty="0" smtClean="0"/>
                        <a:t>min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Tenk-par-del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15 min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Totalt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55 min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96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55 </a:t>
            </a:r>
            <a:r>
              <a:rPr lang="nb-NO" dirty="0"/>
              <a:t>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 for modulen er at…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D</a:t>
            </a:r>
            <a:r>
              <a:rPr lang="nb-NO" sz="2200" dirty="0" smtClean="0"/>
              <a:t>ere </a:t>
            </a:r>
            <a:r>
              <a:rPr lang="nb-NO" sz="2200" dirty="0"/>
              <a:t>skal bli kjent med prinsippene for læringsfremmende underveisvurdering.</a:t>
            </a:r>
            <a:br>
              <a:rPr lang="nb-NO" sz="2200" dirty="0"/>
            </a:br>
            <a:endParaRPr lang="nb-NO" sz="2200" dirty="0"/>
          </a:p>
          <a:p>
            <a:r>
              <a:rPr lang="nb-NO" sz="2200" dirty="0"/>
              <a:t>D</a:t>
            </a:r>
            <a:r>
              <a:rPr lang="nb-NO" sz="2200" dirty="0" smtClean="0"/>
              <a:t>ere </a:t>
            </a:r>
            <a:r>
              <a:rPr lang="nb-NO" sz="2200" dirty="0"/>
              <a:t>skal kunne reflektere over egen praksis i lys av prinsippene.</a:t>
            </a:r>
          </a:p>
        </p:txBody>
      </p:sp>
      <p:pic>
        <p:nvPicPr>
          <p:cNvPr id="4" name="Bilet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681" y="4106036"/>
            <a:ext cx="4459661" cy="2319976"/>
          </a:xfrm>
          <a:prstGeom prst="rect">
            <a:avLst/>
          </a:prstGeom>
          <a:ln w="19050">
            <a:solidFill>
              <a:schemeClr val="tx2">
                <a:lumMod val="75000"/>
              </a:schemeClr>
            </a:solidFill>
          </a:ln>
        </p:spPr>
      </p:pic>
      <p:sp>
        <p:nvSpPr>
          <p:cNvPr id="5" name="Rounded Rectangle 6"/>
          <p:cNvSpPr/>
          <p:nvPr/>
        </p:nvSpPr>
        <p:spPr>
          <a:xfrm>
            <a:off x="3794728" y="4696691"/>
            <a:ext cx="4684253" cy="89777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790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Diskuter i grupper (10 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Del </a:t>
            </a:r>
            <a:r>
              <a:rPr lang="nb-NO" sz="2200" dirty="0"/>
              <a:t>erfaringer </a:t>
            </a:r>
            <a:r>
              <a:rPr lang="nb-NO" sz="2200" dirty="0" smtClean="0"/>
              <a:t>fra utprøvinga.</a:t>
            </a:r>
          </a:p>
          <a:p>
            <a:r>
              <a:rPr lang="nb-NO" sz="2200" dirty="0" smtClean="0"/>
              <a:t>Hvilket tema brukte du i aktiviteten </a:t>
            </a:r>
            <a:r>
              <a:rPr lang="nb-NO" sz="2200" i="1" dirty="0"/>
              <a:t>S</a:t>
            </a:r>
            <a:r>
              <a:rPr lang="nb-NO" sz="2200" i="1" dirty="0" smtClean="0"/>
              <a:t>etninger i rekkefølge</a:t>
            </a:r>
            <a:r>
              <a:rPr lang="nb-NO" sz="2200" dirty="0" smtClean="0"/>
              <a:t>?</a:t>
            </a:r>
          </a:p>
          <a:p>
            <a:endParaRPr lang="nb-NO" sz="2200" dirty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779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Diskuter i grupper (15 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Del </a:t>
            </a:r>
            <a:r>
              <a:rPr lang="nb-NO" sz="2200" dirty="0"/>
              <a:t>erfaringer </a:t>
            </a:r>
            <a:r>
              <a:rPr lang="nb-NO" sz="2200" dirty="0" smtClean="0"/>
              <a:t>fra utprøvinga.</a:t>
            </a:r>
          </a:p>
          <a:p>
            <a:pPr marL="0" indent="0">
              <a:buNone/>
            </a:pPr>
            <a:r>
              <a:rPr lang="nb-NO" sz="2200" dirty="0" smtClean="0"/>
              <a:t>Hvordan la du til </a:t>
            </a:r>
            <a:r>
              <a:rPr lang="nb-NO" sz="2200" dirty="0"/>
              <a:t>rette for at elevene:</a:t>
            </a:r>
          </a:p>
          <a:p>
            <a:pPr lvl="1"/>
            <a:r>
              <a:rPr lang="nb-NO" sz="2200" dirty="0" smtClean="0"/>
              <a:t>skulle forstå </a:t>
            </a:r>
            <a:r>
              <a:rPr lang="nb-NO" sz="2200" dirty="0"/>
              <a:t>hva som </a:t>
            </a:r>
            <a:r>
              <a:rPr lang="nb-NO" sz="2200" dirty="0" smtClean="0"/>
              <a:t>lå </a:t>
            </a:r>
            <a:r>
              <a:rPr lang="nb-NO" sz="2200" dirty="0"/>
              <a:t>i kompetansemål og læringsmål og hva </a:t>
            </a:r>
            <a:r>
              <a:rPr lang="nb-NO" sz="2200" dirty="0" smtClean="0"/>
              <a:t>det innebar </a:t>
            </a:r>
            <a:r>
              <a:rPr lang="nb-NO" sz="2200" dirty="0"/>
              <a:t>i forhold til </a:t>
            </a:r>
            <a:r>
              <a:rPr lang="nb-NO" sz="2200" dirty="0" smtClean="0"/>
              <a:t>aktiviteten?</a:t>
            </a:r>
            <a:endParaRPr lang="nb-NO" sz="2200" dirty="0"/>
          </a:p>
          <a:p>
            <a:pPr lvl="1"/>
            <a:r>
              <a:rPr lang="nb-NO" sz="2200" dirty="0" smtClean="0"/>
              <a:t>fikk </a:t>
            </a:r>
            <a:r>
              <a:rPr lang="nb-NO" sz="2200" dirty="0"/>
              <a:t>vurdert eget arbeid, egen faglig utvikling og egen kompetanse i </a:t>
            </a:r>
            <a:r>
              <a:rPr lang="nb-NO" sz="2200" dirty="0" smtClean="0"/>
              <a:t>aktiviteten?</a:t>
            </a:r>
            <a:endParaRPr lang="nb-NO" sz="2200" dirty="0"/>
          </a:p>
          <a:p>
            <a:endParaRPr lang="nb-NO" sz="2200" dirty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151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Deling i plenum (15 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Hver gruppe forteller hvordan dere la til </a:t>
            </a:r>
            <a:r>
              <a:rPr lang="nb-NO" sz="2200" dirty="0"/>
              <a:t>rette for at elevene</a:t>
            </a:r>
            <a:r>
              <a:rPr lang="nb-NO" sz="2200" dirty="0" smtClean="0"/>
              <a:t>:</a:t>
            </a:r>
          </a:p>
          <a:p>
            <a:pPr marL="0" indent="0">
              <a:buNone/>
            </a:pPr>
            <a:endParaRPr lang="nb-NO" sz="2200" dirty="0"/>
          </a:p>
          <a:p>
            <a:pPr lvl="1"/>
            <a:r>
              <a:rPr lang="nb-NO" sz="2200" dirty="0" smtClean="0"/>
              <a:t>skulle forstå </a:t>
            </a:r>
            <a:r>
              <a:rPr lang="nb-NO" sz="2200" dirty="0"/>
              <a:t>hva som </a:t>
            </a:r>
            <a:r>
              <a:rPr lang="nb-NO" sz="2200" dirty="0" smtClean="0"/>
              <a:t>lå </a:t>
            </a:r>
            <a:r>
              <a:rPr lang="nb-NO" sz="2200" dirty="0"/>
              <a:t>i kompetansemål og læringsmål og hva </a:t>
            </a:r>
            <a:r>
              <a:rPr lang="nb-NO" sz="2200" dirty="0" smtClean="0"/>
              <a:t>det innebar </a:t>
            </a:r>
            <a:r>
              <a:rPr lang="nb-NO" sz="2200" dirty="0"/>
              <a:t>i forhold til </a:t>
            </a:r>
            <a:r>
              <a:rPr lang="nb-NO" sz="2200" dirty="0" smtClean="0"/>
              <a:t>aktiviteten</a:t>
            </a:r>
            <a:endParaRPr lang="nb-NO" sz="2200" dirty="0"/>
          </a:p>
          <a:p>
            <a:pPr lvl="1"/>
            <a:r>
              <a:rPr lang="nb-NO" sz="2200" dirty="0" smtClean="0"/>
              <a:t>fikk </a:t>
            </a:r>
            <a:r>
              <a:rPr lang="nb-NO" sz="2200" dirty="0"/>
              <a:t>vurdert eget arbeid, egen faglig utvikling og egen kompetanse i </a:t>
            </a:r>
            <a:r>
              <a:rPr lang="nb-NO" sz="2200" dirty="0" smtClean="0"/>
              <a:t>aktiviteten</a:t>
            </a:r>
            <a:endParaRPr lang="nb-NO" sz="2200" dirty="0"/>
          </a:p>
          <a:p>
            <a:endParaRPr lang="nb-NO" sz="2200" dirty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5229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Tenk-par-del (</a:t>
            </a:r>
            <a:r>
              <a:rPr lang="nb-NO" dirty="0" smtClean="0"/>
              <a:t>15 </a:t>
            </a:r>
            <a:r>
              <a:rPr lang="nb-NO" dirty="0"/>
              <a:t>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65527" y="1690689"/>
            <a:ext cx="7583244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Hvordan </a:t>
            </a:r>
            <a:r>
              <a:rPr lang="nb-NO" sz="2200" dirty="0" smtClean="0"/>
              <a:t>kan dere jobbe med læringsfremmende underveisvurdering i </a:t>
            </a:r>
            <a:r>
              <a:rPr lang="nb-NO" sz="2200" dirty="0"/>
              <a:t>fremtidig undervisningspraksis?</a:t>
            </a:r>
            <a:br>
              <a:rPr lang="nb-NO" sz="2200" dirty="0"/>
            </a:br>
            <a:endParaRPr lang="nb-NO" sz="2200" dirty="0"/>
          </a:p>
          <a:p>
            <a:r>
              <a:rPr lang="nb-NO" sz="2200" b="1" dirty="0">
                <a:solidFill>
                  <a:schemeClr val="tx2"/>
                </a:solidFill>
              </a:rPr>
              <a:t>Tenk </a:t>
            </a:r>
            <a:r>
              <a:rPr lang="nb-NO" sz="2200" dirty="0"/>
              <a:t>(2 min)</a:t>
            </a:r>
          </a:p>
          <a:p>
            <a:r>
              <a:rPr lang="nb-NO" sz="2200" dirty="0"/>
              <a:t>Diskuter i </a:t>
            </a:r>
            <a:r>
              <a:rPr lang="nb-NO" sz="2200" b="1" dirty="0">
                <a:solidFill>
                  <a:schemeClr val="tx2"/>
                </a:solidFill>
              </a:rPr>
              <a:t>par</a:t>
            </a:r>
            <a:r>
              <a:rPr lang="nb-NO" sz="2200" dirty="0"/>
              <a:t> (3 min)</a:t>
            </a:r>
          </a:p>
          <a:p>
            <a:r>
              <a:rPr lang="nb-NO" sz="2200" b="1" dirty="0">
                <a:solidFill>
                  <a:schemeClr val="tx2"/>
                </a:solidFill>
              </a:rPr>
              <a:t>Del</a:t>
            </a:r>
            <a:r>
              <a:rPr lang="nb-NO" sz="2200" dirty="0"/>
              <a:t> i plenum </a:t>
            </a:r>
            <a:r>
              <a:rPr lang="nb-NO" sz="2200" dirty="0" smtClean="0"/>
              <a:t>(10 </a:t>
            </a:r>
            <a:r>
              <a:rPr lang="nb-NO" sz="2200" dirty="0"/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662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hlinkClick r:id="rId3"/>
              </a:rPr>
              <a:t>https://www.udir.no/laring-og-trivsel/vurdering/om-vurdering/underveisvurdering</a:t>
            </a:r>
            <a:r>
              <a:rPr lang="nb-NO" sz="1800" dirty="0" smtClean="0">
                <a:hlinkClick r:id="rId3"/>
              </a:rPr>
              <a:t>/</a:t>
            </a:r>
            <a:endParaRPr lang="nb-NO" sz="1800" dirty="0" smtClean="0"/>
          </a:p>
          <a:p>
            <a:r>
              <a:rPr lang="nb-NO" sz="1800" dirty="0">
                <a:hlinkClick r:id="rId4"/>
              </a:rPr>
              <a:t>https://www.udir.no/laring-og-trivsel/vurdering/underveisvurdering/involvering</a:t>
            </a:r>
            <a:r>
              <a:rPr lang="nb-NO" sz="1800" dirty="0" smtClean="0">
                <a:hlinkClick r:id="rId4"/>
              </a:rPr>
              <a:t>/</a:t>
            </a:r>
            <a:endParaRPr lang="nb-NO" sz="1800" dirty="0" smtClean="0"/>
          </a:p>
          <a:p>
            <a:endParaRPr lang="nb-NO" sz="1800" dirty="0" smtClean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383686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Introduksjon og 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</a:t>
                      </a:r>
                      <a:r>
                        <a:rPr lang="nb-NO" sz="2200" dirty="0" smtClean="0"/>
                        <a:t>min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Elev</a:t>
                      </a:r>
                      <a:r>
                        <a:rPr lang="nb-NO" sz="2200" baseline="0" dirty="0" smtClean="0"/>
                        <a:t>aktivitet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 smtClean="0"/>
                        <a:t>20 min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37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Gruppearbeid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aseline="0" dirty="0" smtClean="0"/>
                        <a:t>30 </a:t>
                      </a:r>
                      <a:r>
                        <a:rPr lang="nb-NO" sz="2200" dirty="0" smtClean="0"/>
                        <a:t>min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Planlegging</a:t>
                      </a:r>
                      <a:r>
                        <a:rPr lang="nb-NO" sz="2200" baseline="0" dirty="0"/>
                        <a:t> av </a:t>
                      </a:r>
                      <a:r>
                        <a:rPr lang="nb-NO" sz="2200" baseline="0" dirty="0" err="1"/>
                        <a:t>undervisningsøkt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25 min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Til sammen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90 min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97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Introduksjon og faglig påfyll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95739" y="1131094"/>
            <a:ext cx="7583175" cy="994275"/>
          </a:xfrm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o-NO" sz="2800" dirty="0"/>
              <a:t>Hva defineres som underveisvurdering?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95739" y="2226469"/>
            <a:ext cx="7333862" cy="3135150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171450" indent="-38100">
              <a:spcBef>
                <a:spcPts val="0"/>
              </a:spcBef>
              <a:buNone/>
            </a:pPr>
            <a:r>
              <a:rPr lang="no-NO" sz="2200" i="1" dirty="0"/>
              <a:t>“All vurdering som foregår underveis i opplæringen er underveisvurdering. Den skal være et redskap i læreprosessen, gi grunnlag for tilpasset opplæring og bidra til at elever og lærlinger øker kompetansen sin i fag</a:t>
            </a:r>
            <a:r>
              <a:rPr lang="no-NO" sz="2200" i="1" dirty="0" smtClean="0"/>
              <a:t>.”</a:t>
            </a:r>
            <a:endParaRPr i="1" dirty="0"/>
          </a:p>
          <a:p>
            <a:pPr marL="171450" indent="-38100">
              <a:spcBef>
                <a:spcPts val="0"/>
              </a:spcBef>
              <a:buNone/>
            </a:pPr>
            <a:r>
              <a:rPr lang="no-NO" dirty="0"/>
              <a:t>					</a:t>
            </a:r>
            <a:r>
              <a:rPr lang="no-NO" dirty="0" smtClean="0"/>
              <a:t>	</a:t>
            </a:r>
            <a:r>
              <a:rPr lang="no-NO" dirty="0"/>
              <a:t>							</a:t>
            </a:r>
            <a:r>
              <a:rPr lang="no-NO" sz="1800" dirty="0" smtClean="0"/>
              <a:t>(</a:t>
            </a:r>
            <a:r>
              <a:rPr lang="no-NO" sz="1800" dirty="0"/>
              <a:t>Hentet fra Udir.no)</a:t>
            </a:r>
          </a:p>
        </p:txBody>
      </p:sp>
    </p:spTree>
    <p:extLst>
      <p:ext uri="{BB962C8B-B14F-4D97-AF65-F5344CB8AC3E}">
        <p14:creationId xmlns:p14="http://schemas.microsoft.com/office/powerpoint/2010/main" val="12799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o-NO" sz="2800" dirty="0"/>
              <a:t>Fire prinsipper for læringsfremmende </a:t>
            </a:r>
            <a:r>
              <a:rPr lang="no-NO" sz="2800" dirty="0" smtClean="0"/>
              <a:t>underveisvurdering</a:t>
            </a:r>
            <a:endParaRPr lang="no-NO" sz="2800" dirty="0"/>
          </a:p>
        </p:txBody>
      </p:sp>
      <p:sp>
        <p:nvSpPr>
          <p:cNvPr id="122" name="Shape 1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/>
              <a:t>Elevene skal forstå hva de skal lære og hva som er forventet av dem.</a:t>
            </a:r>
            <a:r>
              <a:rPr lang="nb-NO" sz="2200" dirty="0"/>
              <a:t/>
            </a:r>
            <a:br>
              <a:rPr lang="nb-NO" sz="2200" dirty="0"/>
            </a:br>
            <a:endParaRPr lang="no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/>
              <a:t>Elevene skal være involvert i eget læringsarbeid ved blant annet å vurdere eget arbeid og utvikling</a:t>
            </a:r>
            <a:r>
              <a:rPr lang="no-NO" sz="2200" dirty="0" smtClean="0"/>
              <a:t>.</a:t>
            </a:r>
            <a:endParaRPr lang="nb-NO" sz="2200" dirty="0" smtClean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endParaRPr lang="nb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 smtClean="0"/>
              <a:t>Elevene </a:t>
            </a:r>
            <a:r>
              <a:rPr lang="no-NO" sz="2200" dirty="0"/>
              <a:t>skal få tilbakemeldinger som forteller dem om kvaliteten på arbeidet eller prestasjonen.</a:t>
            </a:r>
            <a:r>
              <a:rPr lang="nb-NO" sz="2200" dirty="0"/>
              <a:t/>
            </a:r>
            <a:br>
              <a:rPr lang="nb-NO" sz="2200" dirty="0"/>
            </a:br>
            <a:endParaRPr lang="no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/>
              <a:t>Elevene skal få råd om hvordan de kan forbedre seg</a:t>
            </a:r>
            <a:r>
              <a:rPr lang="no-NO" sz="2200" dirty="0" smtClean="0"/>
              <a:t>.</a:t>
            </a:r>
            <a:endParaRPr lang="no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endParaRPr lang="no-NO" sz="2200" dirty="0" smtClean="0"/>
          </a:p>
        </p:txBody>
      </p:sp>
      <p:sp>
        <p:nvSpPr>
          <p:cNvPr id="5" name="Rounded Rectangle 6"/>
          <p:cNvSpPr/>
          <p:nvPr/>
        </p:nvSpPr>
        <p:spPr>
          <a:xfrm>
            <a:off x="895738" y="1802299"/>
            <a:ext cx="7418386" cy="165377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Biletforklaring forma som eit avrunda rektangel 1"/>
          <p:cNvSpPr/>
          <p:nvPr/>
        </p:nvSpPr>
        <p:spPr>
          <a:xfrm>
            <a:off x="7091082" y="3738283"/>
            <a:ext cx="1783977" cy="1156446"/>
          </a:xfrm>
          <a:prstGeom prst="wedgeRoundRectCallout">
            <a:avLst>
              <a:gd name="adj1" fmla="val -47757"/>
              <a:gd name="adj2" fmla="val -861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 smtClean="0"/>
              <a:t>Vi skal nå se nærmere på disse to.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24888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b-NO" sz="2800" dirty="0" smtClean="0"/>
              <a:t>1. </a:t>
            </a:r>
            <a:r>
              <a:rPr lang="no-NO" sz="2800" dirty="0" smtClean="0"/>
              <a:t>Elevene </a:t>
            </a:r>
            <a:r>
              <a:rPr lang="no-NO" sz="2800" dirty="0"/>
              <a:t>skal forstå hva de skal lære og hva som </a:t>
            </a:r>
            <a:r>
              <a:rPr lang="nb-NO" sz="2800" dirty="0" smtClean="0"/>
              <a:t> </a:t>
            </a:r>
            <a:r>
              <a:rPr lang="no-NO" sz="2800" dirty="0" smtClean="0"/>
              <a:t>er </a:t>
            </a:r>
            <a:r>
              <a:rPr lang="no-NO" sz="2800" dirty="0"/>
              <a:t>forventet av </a:t>
            </a:r>
            <a:r>
              <a:rPr lang="no-NO" sz="2800" dirty="0" smtClean="0"/>
              <a:t>dem</a:t>
            </a:r>
            <a:endParaRPr lang="no-NO" sz="2800" dirty="0"/>
          </a:p>
        </p:txBody>
      </p:sp>
      <p:sp>
        <p:nvSpPr>
          <p:cNvPr id="130" name="Shape 1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381000" indent="-342900">
              <a:spcBef>
                <a:spcPts val="0"/>
              </a:spcBef>
              <a:buSzPts val="2800"/>
            </a:pPr>
            <a:r>
              <a:rPr lang="nb-NO" sz="2200" dirty="0" smtClean="0"/>
              <a:t>Involver elevene i ar</a:t>
            </a:r>
            <a:r>
              <a:rPr lang="no-NO" sz="2200" dirty="0"/>
              <a:t>beid med </a:t>
            </a:r>
            <a:r>
              <a:rPr lang="no-NO" sz="2200" dirty="0" smtClean="0"/>
              <a:t>kompetanse</a:t>
            </a:r>
            <a:r>
              <a:rPr lang="nb-NO" sz="2200" dirty="0" smtClean="0"/>
              <a:t>- og lærings</a:t>
            </a:r>
            <a:r>
              <a:rPr lang="no-NO" sz="2200" dirty="0" smtClean="0"/>
              <a:t>mål</a:t>
            </a:r>
            <a:r>
              <a:rPr lang="no-NO" sz="2200" dirty="0"/>
              <a:t>, kjennetegn og kriterier</a:t>
            </a:r>
            <a:r>
              <a:rPr lang="nb-NO" sz="2200" dirty="0"/>
              <a:t> </a:t>
            </a:r>
            <a:r>
              <a:rPr lang="nb-NO" sz="2200" dirty="0" smtClean="0"/>
              <a:t>slik at de får oversikt over hva de skal lære og hva som forventes av dem.</a:t>
            </a:r>
          </a:p>
          <a:p>
            <a:pPr marL="381000" indent="-342900">
              <a:spcBef>
                <a:spcPts val="0"/>
              </a:spcBef>
              <a:buSzPts val="2800"/>
            </a:pPr>
            <a:endParaRPr lang="nb-NO" sz="2200" dirty="0" smtClean="0"/>
          </a:p>
          <a:p>
            <a:pPr marL="381000" indent="-342900">
              <a:spcBef>
                <a:spcPts val="0"/>
              </a:spcBef>
              <a:buSzPts val="2800"/>
            </a:pPr>
            <a:r>
              <a:rPr lang="nb-NO" sz="2200" dirty="0" smtClean="0"/>
              <a:t>Gi konkrete eksempler </a:t>
            </a:r>
            <a:r>
              <a:rPr lang="nb-NO" sz="2200" dirty="0"/>
              <a:t>på hva det innebærer å ha den </a:t>
            </a:r>
            <a:endParaRPr lang="nb-NO" sz="2200" dirty="0" smtClean="0"/>
          </a:p>
          <a:p>
            <a:pPr marL="38100" indent="0">
              <a:spcBef>
                <a:spcPts val="0"/>
              </a:spcBef>
              <a:buSzPts val="2800"/>
              <a:buNone/>
            </a:pPr>
            <a:r>
              <a:rPr lang="nb-NO" sz="2200" dirty="0"/>
              <a:t> </a:t>
            </a:r>
            <a:r>
              <a:rPr lang="nb-NO" sz="2200" dirty="0" smtClean="0"/>
              <a:t>     aktuelle </a:t>
            </a:r>
            <a:r>
              <a:rPr lang="nb-NO" sz="2200" dirty="0"/>
              <a:t>kompetansen. </a:t>
            </a:r>
          </a:p>
          <a:p>
            <a:pPr marL="38100" indent="0">
              <a:spcBef>
                <a:spcPts val="0"/>
              </a:spcBef>
              <a:buSzPts val="2800"/>
              <a:buNone/>
            </a:pPr>
            <a:endParaRPr lang="nb-NO" sz="2200" dirty="0" smtClean="0"/>
          </a:p>
          <a:p>
            <a:pPr marL="381000" indent="-342900">
              <a:spcBef>
                <a:spcPts val="0"/>
              </a:spcBef>
              <a:buSzPts val="2800"/>
            </a:pPr>
            <a:r>
              <a:rPr lang="nb-NO" sz="2200" dirty="0" smtClean="0"/>
              <a:t>Forklar elevene hvordan læringsaktiviteten kan bidra til å oppnå den aktuelle kompetansen.</a:t>
            </a:r>
            <a:r>
              <a:rPr lang="nb-NO" sz="2200" dirty="0"/>
              <a:t/>
            </a:r>
            <a:br>
              <a:rPr lang="nb-NO" sz="2200" dirty="0"/>
            </a:br>
            <a:endParaRPr lang="nb-NO" sz="2200" dirty="0" smtClean="0"/>
          </a:p>
        </p:txBody>
      </p:sp>
    </p:spTree>
    <p:extLst>
      <p:ext uri="{BB962C8B-B14F-4D97-AF65-F5344CB8AC3E}">
        <p14:creationId xmlns:p14="http://schemas.microsoft.com/office/powerpoint/2010/main" val="28549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b-NO" sz="2800" dirty="0" smtClean="0"/>
              <a:t>2. </a:t>
            </a:r>
            <a:r>
              <a:rPr lang="no-NO" sz="2800" dirty="0" smtClean="0"/>
              <a:t>Elevene </a:t>
            </a:r>
            <a:r>
              <a:rPr lang="no-NO" sz="2800" dirty="0"/>
              <a:t>skal være involvert i eget læringsarbeid ved blant annet å vurdere eget arbeid og utvikling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idx="1"/>
          </p:nvPr>
        </p:nvSpPr>
        <p:spPr>
          <a:xfrm>
            <a:off x="895738" y="1610472"/>
            <a:ext cx="7583244" cy="4180320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38100" indent="0">
              <a:spcBef>
                <a:spcPts val="0"/>
              </a:spcBef>
              <a:buSzPts val="2800"/>
              <a:buNone/>
            </a:pPr>
            <a:r>
              <a:rPr lang="nb-NO" sz="2200" dirty="0" smtClean="0"/>
              <a:t>La elevene </a:t>
            </a:r>
            <a:r>
              <a:rPr lang="nb-NO" sz="2200" dirty="0"/>
              <a:t>få v</a:t>
            </a:r>
            <a:r>
              <a:rPr lang="no-NO" sz="2200" dirty="0"/>
              <a:t>urdere eget arbeid, egen faglig utvikling og egen kompetanse</a:t>
            </a:r>
            <a:r>
              <a:rPr lang="no-NO" sz="2200" dirty="0" smtClean="0"/>
              <a:t>.</a:t>
            </a:r>
            <a:endParaRPr lang="nb-NO" sz="2200" dirty="0" smtClean="0"/>
          </a:p>
          <a:p>
            <a:pPr marL="38100" indent="0">
              <a:spcBef>
                <a:spcPts val="0"/>
              </a:spcBef>
              <a:buSzPts val="2800"/>
              <a:buNone/>
            </a:pPr>
            <a:endParaRPr lang="no-NO" sz="2200" dirty="0">
              <a:solidFill>
                <a:srgbClr val="FF0000"/>
              </a:solidFill>
            </a:endParaRPr>
          </a:p>
          <a:p>
            <a:pPr marL="342900" indent="-304800">
              <a:spcBef>
                <a:spcPts val="0"/>
              </a:spcBef>
              <a:buSzPts val="2800"/>
            </a:pPr>
            <a:r>
              <a:rPr lang="nb-NO" sz="2200" dirty="0" smtClean="0"/>
              <a:t>La elevene øve på å </a:t>
            </a:r>
            <a:r>
              <a:rPr lang="nb-NO" sz="2200" dirty="0"/>
              <a:t>reflektere over og aktivt forsøke å kontrollere og påvirke egen </a:t>
            </a:r>
            <a:r>
              <a:rPr lang="nb-NO" sz="2200" dirty="0" smtClean="0"/>
              <a:t>læring. Målet er at elevene skal bli i stand til å tilegne seg kunnskap på selvstendig vis</a:t>
            </a:r>
            <a:r>
              <a:rPr lang="nb-NO" sz="1800" dirty="0" smtClean="0"/>
              <a:t>. </a:t>
            </a:r>
            <a:r>
              <a:rPr lang="nb-NO" sz="2200" dirty="0" smtClean="0"/>
              <a:t>Dette kan gjøres ved å bruke noen minutter på refleksjoner, eller ved å la elevene jobbe med mer komplekse egenvurderingsoppgaver.</a:t>
            </a:r>
            <a:r>
              <a:rPr lang="no-NO" sz="2200" dirty="0"/>
              <a:t/>
            </a:r>
            <a:br>
              <a:rPr lang="no-NO" sz="2200" dirty="0"/>
            </a:br>
            <a:endParaRPr lang="no-NO" sz="2200" dirty="0"/>
          </a:p>
          <a:p>
            <a:pPr marL="342900" indent="-304800">
              <a:spcBef>
                <a:spcPts val="0"/>
              </a:spcBef>
              <a:buSzPts val="2800"/>
            </a:pPr>
            <a:r>
              <a:rPr lang="nb-NO" sz="2200" dirty="0" smtClean="0"/>
              <a:t>Bruk hverandrevurdering der elevene bruker tydelige faglige kriterier, og legg til grunn at tilbakemeldingene kun skal baseres på </a:t>
            </a:r>
            <a:r>
              <a:rPr lang="nb-NO" sz="2200" dirty="0"/>
              <a:t>faglige </a:t>
            </a:r>
            <a:r>
              <a:rPr lang="nb-NO" sz="2200" dirty="0" smtClean="0"/>
              <a:t>prestasjoner.</a:t>
            </a:r>
          </a:p>
          <a:p>
            <a:pPr marL="342900" indent="-304800">
              <a:spcBef>
                <a:spcPts val="0"/>
              </a:spcBef>
              <a:buSzPts val="2800"/>
            </a:pPr>
            <a:endParaRPr lang="nb-NO" sz="2200" dirty="0" smtClean="0"/>
          </a:p>
          <a:p>
            <a:pPr marL="38100" indent="0" algn="r">
              <a:spcBef>
                <a:spcPts val="0"/>
              </a:spcBef>
              <a:buSzPts val="2800"/>
              <a:buNone/>
            </a:pPr>
            <a:r>
              <a:rPr lang="nb-NO" sz="1400" dirty="0" smtClean="0">
                <a:hlinkClick r:id="rId3"/>
              </a:rPr>
              <a:t>https</a:t>
            </a:r>
            <a:r>
              <a:rPr lang="nb-NO" sz="1400" dirty="0">
                <a:hlinkClick r:id="rId3"/>
              </a:rPr>
              <a:t>://www.udir.no/laring-og-trivsel/vurdering/underveisvurdering/involvering</a:t>
            </a:r>
            <a:r>
              <a:rPr lang="nb-NO" sz="1400" dirty="0" smtClean="0">
                <a:hlinkClick r:id="rId3"/>
              </a:rPr>
              <a:t>/</a:t>
            </a:r>
            <a:endParaRPr lang="nb-NO" sz="1400" dirty="0" smtClean="0"/>
          </a:p>
          <a:p>
            <a:pPr marL="342900" indent="-304800" algn="r">
              <a:spcBef>
                <a:spcPts val="0"/>
              </a:spcBef>
              <a:buSzPts val="2800"/>
            </a:pPr>
            <a:endParaRPr lang="no-NO" sz="1400" dirty="0"/>
          </a:p>
        </p:txBody>
      </p:sp>
    </p:spTree>
    <p:extLst>
      <p:ext uri="{BB962C8B-B14F-4D97-AF65-F5344CB8AC3E}">
        <p14:creationId xmlns:p14="http://schemas.microsoft.com/office/powerpoint/2010/main" val="20373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294968"/>
            <a:ext cx="7583244" cy="571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Dere skal nå gjennomføre en </a:t>
            </a:r>
            <a:r>
              <a:rPr lang="nb-NO" sz="2400" dirty="0" smtClean="0"/>
              <a:t>elevaktivitet </a:t>
            </a:r>
            <a:r>
              <a:rPr lang="nb-NO" sz="2400" dirty="0"/>
              <a:t>om faseoverganger. </a:t>
            </a:r>
          </a:p>
          <a:p>
            <a:pPr marL="0" indent="0">
              <a:buNone/>
            </a:pPr>
            <a:r>
              <a:rPr lang="nb-NO" sz="2400" dirty="0"/>
              <a:t>Etterpå skal dere diskutere hvordan vi kunne gitt god underveisvurdering i arbeidet med aktiviteten.</a:t>
            </a:r>
            <a:endParaRPr lang="nb-NO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362" y="2858174"/>
            <a:ext cx="5380628" cy="282067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91362" y="2858174"/>
            <a:ext cx="5263116" cy="1453999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1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1015</Words>
  <Application>Microsoft Office PowerPoint</Application>
  <PresentationFormat>On-screen Show (4:3)</PresentationFormat>
  <Paragraphs>134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Campton Book</vt:lpstr>
      <vt:lpstr>Campton Light</vt:lpstr>
      <vt:lpstr>Campton Medium</vt:lpstr>
      <vt:lpstr>Office-tema</vt:lpstr>
      <vt:lpstr>Prinsipper for god underveisvurdering B – Samarbeid</vt:lpstr>
      <vt:lpstr>Mål for modulen er at …</vt:lpstr>
      <vt:lpstr>Tidsplan for denne økta</vt:lpstr>
      <vt:lpstr>Introduksjon og faglig påfyll</vt:lpstr>
      <vt:lpstr>Hva defineres som underveisvurdering?</vt:lpstr>
      <vt:lpstr>Fire prinsipper for læringsfremmende underveisvurdering</vt:lpstr>
      <vt:lpstr>1. Elevene skal forstå hva de skal lære og hva som  er forventet av dem</vt:lpstr>
      <vt:lpstr>2. Elevene skal være involvert i eget læringsarbeid ved blant annet å vurdere eget arbeid og utvikling</vt:lpstr>
      <vt:lpstr>PowerPoint Presentation</vt:lpstr>
      <vt:lpstr>Elevaktivitet</vt:lpstr>
      <vt:lpstr>Setninger i rekkefølge – faseoverganger (5 min)</vt:lpstr>
      <vt:lpstr>Plenum (10 min)</vt:lpstr>
      <vt:lpstr>Faglig forklaring</vt:lpstr>
      <vt:lpstr>Gruppearbeid</vt:lpstr>
      <vt:lpstr>Gruppearbeid (15 min) </vt:lpstr>
      <vt:lpstr>Del i plenum (15 min) </vt:lpstr>
      <vt:lpstr>Planlegg egen undervisning </vt:lpstr>
      <vt:lpstr>PowerPoint Presentation</vt:lpstr>
      <vt:lpstr>Prinsipper for god underveisvurdering D – Etterarbeid</vt:lpstr>
      <vt:lpstr>Tidsplan for denne økta</vt:lpstr>
      <vt:lpstr>Erfaringsdeling etter utprøving</vt:lpstr>
      <vt:lpstr>Mål for modulen er at…</vt:lpstr>
      <vt:lpstr>Diskuter i grupper (10 min)</vt:lpstr>
      <vt:lpstr>Diskuter i grupper (15 min)</vt:lpstr>
      <vt:lpstr>Deling i plenum (15 min)</vt:lpstr>
      <vt:lpstr>Tenk-par-del (15 min)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Øystein Sørborg</cp:lastModifiedBy>
  <cp:revision>170</cp:revision>
  <cp:lastPrinted>2017-08-18T08:10:09Z</cp:lastPrinted>
  <dcterms:created xsi:type="dcterms:W3CDTF">2017-08-11T05:42:55Z</dcterms:created>
  <dcterms:modified xsi:type="dcterms:W3CDTF">2022-09-06T09:35:02Z</dcterms:modified>
</cp:coreProperties>
</file>