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376" r:id="rId2"/>
    <p:sldId id="315" r:id="rId3"/>
    <p:sldId id="366" r:id="rId4"/>
    <p:sldId id="331" r:id="rId5"/>
    <p:sldId id="385" r:id="rId6"/>
    <p:sldId id="447" r:id="rId7"/>
    <p:sldId id="437" r:id="rId8"/>
    <p:sldId id="438" r:id="rId9"/>
    <p:sldId id="439" r:id="rId10"/>
    <p:sldId id="440" r:id="rId11"/>
    <p:sldId id="441" r:id="rId12"/>
    <p:sldId id="442" r:id="rId13"/>
    <p:sldId id="332" r:id="rId14"/>
    <p:sldId id="342" r:id="rId15"/>
    <p:sldId id="371" r:id="rId16"/>
    <p:sldId id="443" r:id="rId17"/>
    <p:sldId id="448" r:id="rId18"/>
    <p:sldId id="369" r:id="rId19"/>
    <p:sldId id="417" r:id="rId20"/>
    <p:sldId id="419" r:id="rId21"/>
    <p:sldId id="420" r:id="rId22"/>
    <p:sldId id="421" r:id="rId23"/>
    <p:sldId id="422" r:id="rId24"/>
    <p:sldId id="423" r:id="rId25"/>
    <p:sldId id="399" r:id="rId26"/>
    <p:sldId id="435" r:id="rId27"/>
    <p:sldId id="445" r:id="rId28"/>
    <p:sldId id="444" r:id="rId29"/>
    <p:sldId id="446" r:id="rId30"/>
    <p:sldId id="405" r:id="rId31"/>
    <p:sldId id="449" r:id="rId32"/>
    <p:sldId id="375" r:id="rId33"/>
    <p:sldId id="409" r:id="rId34"/>
    <p:sldId id="410" r:id="rId35"/>
  </p:sldIdLst>
  <p:sldSz cx="9144000" cy="6858000" type="screen4x3"/>
  <p:notesSz cx="7099300" cy="102346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a Maria Cosmovici Idsøe" initials="EMCI" lastIdx="3" clrIdx="0">
    <p:extLst>
      <p:ext uri="{19B8F6BF-5375-455C-9EA6-DF929625EA0E}">
        <p15:presenceInfo xmlns:p15="http://schemas.microsoft.com/office/powerpoint/2012/main" userId="S-1-5-21-1927809936-1189766144-1318725885-579544" providerId="AD"/>
      </p:ext>
    </p:extLst>
  </p:cmAuthor>
  <p:cmAuthor id="2" name="Berit Reitan" initials="BR" lastIdx="27" clrIdx="1">
    <p:extLst>
      <p:ext uri="{19B8F6BF-5375-455C-9EA6-DF929625EA0E}">
        <p15:presenceInfo xmlns:p15="http://schemas.microsoft.com/office/powerpoint/2012/main" userId="S-1-5-21-1927809936-1189766144-1318725885-426714" providerId="AD"/>
      </p:ext>
    </p:extLst>
  </p:cmAuthor>
  <p:cmAuthor id="3" name="Aud Ragnhild V K Skår" initials="ARVKS" lastIdx="13" clrIdx="2">
    <p:extLst>
      <p:ext uri="{19B8F6BF-5375-455C-9EA6-DF929625EA0E}">
        <p15:presenceInfo xmlns:p15="http://schemas.microsoft.com/office/powerpoint/2012/main" userId="S-1-5-21-1927809936-1189766144-1318725885-322176" providerId="AD"/>
      </p:ext>
    </p:extLst>
  </p:cmAuthor>
  <p:cmAuthor id="4" name="Anders Isnes" initials="AI" lastIdx="13" clrIdx="3">
    <p:extLst>
      <p:ext uri="{19B8F6BF-5375-455C-9EA6-DF929625EA0E}">
        <p15:presenceInfo xmlns:p15="http://schemas.microsoft.com/office/powerpoint/2012/main" userId="S-1-5-21-1927809936-1189766144-1318725885-14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EEE"/>
    <a:srgbClr val="268183"/>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ddels stil 2 - aks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ys stil 1 - aks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7928" autoAdjust="0"/>
  </p:normalViewPr>
  <p:slideViewPr>
    <p:cSldViewPr snapToGrid="0" snapToObjects="1">
      <p:cViewPr varScale="1">
        <p:scale>
          <a:sx n="97" d="100"/>
          <a:sy n="97" d="100"/>
        </p:scale>
        <p:origin x="34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3" d="100"/>
          <a:sy n="113" d="100"/>
        </p:scale>
        <p:origin x="524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1731"/>
          </a:xfrm>
          <a:prstGeom prst="rect">
            <a:avLst/>
          </a:prstGeom>
        </p:spPr>
        <p:txBody>
          <a:bodyPr vert="horz" lIns="94906" tIns="47453" rIns="94906" bIns="47453" rtlCol="0"/>
          <a:lstStyle>
            <a:lvl1pPr algn="l">
              <a:defRPr sz="1200"/>
            </a:lvl1pPr>
          </a:lstStyle>
          <a:p>
            <a:endParaRPr lang="nb-NO"/>
          </a:p>
        </p:txBody>
      </p:sp>
      <p:sp>
        <p:nvSpPr>
          <p:cNvPr id="3" name="Date Placeholder 2"/>
          <p:cNvSpPr>
            <a:spLocks noGrp="1"/>
          </p:cNvSpPr>
          <p:nvPr>
            <p:ph type="dt" sz="quarter" idx="1"/>
          </p:nvPr>
        </p:nvSpPr>
        <p:spPr>
          <a:xfrm>
            <a:off x="4021295" y="0"/>
            <a:ext cx="3076363" cy="511731"/>
          </a:xfrm>
          <a:prstGeom prst="rect">
            <a:avLst/>
          </a:prstGeom>
        </p:spPr>
        <p:txBody>
          <a:bodyPr vert="horz" lIns="94906" tIns="47453" rIns="94906" bIns="47453" rtlCol="0"/>
          <a:lstStyle>
            <a:lvl1pPr algn="r">
              <a:defRPr sz="1200"/>
            </a:lvl1pPr>
          </a:lstStyle>
          <a:p>
            <a:fld id="{CFC80595-CB9A-4B2B-9F62-515657FF243E}" type="datetimeFigureOut">
              <a:rPr lang="nb-NO" smtClean="0"/>
              <a:t>04.01.2023</a:t>
            </a:fld>
            <a:endParaRPr lang="nb-NO"/>
          </a:p>
        </p:txBody>
      </p:sp>
      <p:sp>
        <p:nvSpPr>
          <p:cNvPr id="4" name="Footer Placeholder 3"/>
          <p:cNvSpPr>
            <a:spLocks noGrp="1"/>
          </p:cNvSpPr>
          <p:nvPr>
            <p:ph type="ftr" sz="quarter" idx="2"/>
          </p:nvPr>
        </p:nvSpPr>
        <p:spPr>
          <a:xfrm>
            <a:off x="1" y="9721106"/>
            <a:ext cx="3076363" cy="511731"/>
          </a:xfrm>
          <a:prstGeom prst="rect">
            <a:avLst/>
          </a:prstGeom>
        </p:spPr>
        <p:txBody>
          <a:bodyPr vert="horz" lIns="94906" tIns="47453" rIns="94906" bIns="47453" rtlCol="0" anchor="b"/>
          <a:lstStyle>
            <a:lvl1pPr algn="l">
              <a:defRPr sz="1200"/>
            </a:lvl1pPr>
          </a:lstStyle>
          <a:p>
            <a:endParaRPr lang="nb-NO"/>
          </a:p>
        </p:txBody>
      </p:sp>
      <p:sp>
        <p:nvSpPr>
          <p:cNvPr id="5" name="Slide Number Placeholder 4"/>
          <p:cNvSpPr>
            <a:spLocks noGrp="1"/>
          </p:cNvSpPr>
          <p:nvPr>
            <p:ph type="sldNum" sz="quarter" idx="3"/>
          </p:nvPr>
        </p:nvSpPr>
        <p:spPr>
          <a:xfrm>
            <a:off x="4021295" y="9721106"/>
            <a:ext cx="3076363" cy="511731"/>
          </a:xfrm>
          <a:prstGeom prst="rect">
            <a:avLst/>
          </a:prstGeom>
        </p:spPr>
        <p:txBody>
          <a:bodyPr vert="horz" lIns="94906" tIns="47453" rIns="94906" bIns="47453" rtlCol="0" anchor="b"/>
          <a:lstStyle>
            <a:lvl1pPr algn="r">
              <a:defRPr sz="1200"/>
            </a:lvl1pPr>
          </a:lstStyle>
          <a:p>
            <a:fld id="{347094F0-FA6A-48DA-95DC-9F0078FF98FD}" type="slidenum">
              <a:rPr lang="nb-NO" smtClean="0"/>
              <a:t>‹#›</a:t>
            </a:fld>
            <a:endParaRPr lang="nb-NO"/>
          </a:p>
        </p:txBody>
      </p:sp>
    </p:spTree>
    <p:extLst>
      <p:ext uri="{BB962C8B-B14F-4D97-AF65-F5344CB8AC3E}">
        <p14:creationId xmlns:p14="http://schemas.microsoft.com/office/powerpoint/2010/main" val="2918652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3076363" cy="513508"/>
          </a:xfrm>
          <a:prstGeom prst="rect">
            <a:avLst/>
          </a:prstGeom>
        </p:spPr>
        <p:txBody>
          <a:bodyPr vert="horz" lIns="94906" tIns="47453" rIns="94906" bIns="47453" rtlCol="0"/>
          <a:lstStyle>
            <a:lvl1pPr algn="l">
              <a:defRPr sz="1200"/>
            </a:lvl1pPr>
          </a:lstStyle>
          <a:p>
            <a:endParaRPr lang="nb-NO"/>
          </a:p>
        </p:txBody>
      </p:sp>
      <p:sp>
        <p:nvSpPr>
          <p:cNvPr id="3" name="Plassholder for dato 2"/>
          <p:cNvSpPr>
            <a:spLocks noGrp="1"/>
          </p:cNvSpPr>
          <p:nvPr>
            <p:ph type="dt" idx="1"/>
          </p:nvPr>
        </p:nvSpPr>
        <p:spPr>
          <a:xfrm>
            <a:off x="4021295" y="0"/>
            <a:ext cx="3076363" cy="513508"/>
          </a:xfrm>
          <a:prstGeom prst="rect">
            <a:avLst/>
          </a:prstGeom>
        </p:spPr>
        <p:txBody>
          <a:bodyPr vert="horz" lIns="94906" tIns="47453" rIns="94906" bIns="47453" rtlCol="0"/>
          <a:lstStyle>
            <a:lvl1pPr algn="r">
              <a:defRPr sz="1200"/>
            </a:lvl1pPr>
          </a:lstStyle>
          <a:p>
            <a:fld id="{634AC687-64E8-6F43-AA98-B5EBDB685D9F}" type="datetimeFigureOut">
              <a:rPr lang="nb-NO" smtClean="0"/>
              <a:t>04.01.2023</a:t>
            </a:fld>
            <a:endParaRPr lang="nb-NO"/>
          </a:p>
        </p:txBody>
      </p:sp>
      <p:sp>
        <p:nvSpPr>
          <p:cNvPr id="4" name="Plassholder for lysbilde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4906" tIns="47453" rIns="94906" bIns="47453" rtlCol="0" anchor="ctr"/>
          <a:lstStyle/>
          <a:p>
            <a:endParaRPr lang="nb-NO"/>
          </a:p>
        </p:txBody>
      </p:sp>
      <p:sp>
        <p:nvSpPr>
          <p:cNvPr id="5" name="Plassholder for notater 4"/>
          <p:cNvSpPr>
            <a:spLocks noGrp="1"/>
          </p:cNvSpPr>
          <p:nvPr>
            <p:ph type="body" sz="quarter" idx="3"/>
          </p:nvPr>
        </p:nvSpPr>
        <p:spPr>
          <a:xfrm>
            <a:off x="709930" y="4925407"/>
            <a:ext cx="5679440" cy="4029879"/>
          </a:xfrm>
          <a:prstGeom prst="rect">
            <a:avLst/>
          </a:prstGeom>
        </p:spPr>
        <p:txBody>
          <a:bodyPr vert="horz" lIns="94906" tIns="47453" rIns="94906" bIns="47453"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721107"/>
            <a:ext cx="3076363" cy="513507"/>
          </a:xfrm>
          <a:prstGeom prst="rect">
            <a:avLst/>
          </a:prstGeom>
        </p:spPr>
        <p:txBody>
          <a:bodyPr vert="horz" lIns="94906" tIns="47453" rIns="94906" bIns="47453" rtlCol="0" anchor="b"/>
          <a:lstStyle>
            <a:lvl1pPr algn="l">
              <a:defRPr sz="1200"/>
            </a:lvl1pPr>
          </a:lstStyle>
          <a:p>
            <a:endParaRPr lang="nb-NO"/>
          </a:p>
        </p:txBody>
      </p:sp>
      <p:sp>
        <p:nvSpPr>
          <p:cNvPr id="7" name="Plassholder for lysbildenummer 6"/>
          <p:cNvSpPr>
            <a:spLocks noGrp="1"/>
          </p:cNvSpPr>
          <p:nvPr>
            <p:ph type="sldNum" sz="quarter" idx="5"/>
          </p:nvPr>
        </p:nvSpPr>
        <p:spPr>
          <a:xfrm>
            <a:off x="4021295" y="9721107"/>
            <a:ext cx="3076363" cy="513507"/>
          </a:xfrm>
          <a:prstGeom prst="rect">
            <a:avLst/>
          </a:prstGeom>
        </p:spPr>
        <p:txBody>
          <a:bodyPr vert="horz" lIns="94906" tIns="47453" rIns="94906" bIns="47453" rtlCol="0" anchor="b"/>
          <a:lstStyle>
            <a:lvl1pPr algn="r">
              <a:defRPr sz="1200"/>
            </a:lvl1pPr>
          </a:lstStyle>
          <a:p>
            <a:fld id="{498C61E4-D67C-2040-A9B3-42B060A8C95A}" type="slidenum">
              <a:rPr lang="nb-NO" smtClean="0"/>
              <a:t>‹#›</a:t>
            </a:fld>
            <a:endParaRPr lang="nb-NO"/>
          </a:p>
        </p:txBody>
      </p:sp>
    </p:spTree>
    <p:extLst>
      <p:ext uri="{BB962C8B-B14F-4D97-AF65-F5344CB8AC3E}">
        <p14:creationId xmlns:p14="http://schemas.microsoft.com/office/powerpoint/2010/main" val="414648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4440B446-CE51-48E7-90CF-AF70D2D60226}" type="slidenum">
              <a:rPr lang="nb-NO" smtClean="0"/>
              <a:t>1</a:t>
            </a:fld>
            <a:endParaRPr lang="nb-NO"/>
          </a:p>
        </p:txBody>
      </p:sp>
    </p:spTree>
    <p:extLst>
      <p:ext uri="{BB962C8B-B14F-4D97-AF65-F5344CB8AC3E}">
        <p14:creationId xmlns:p14="http://schemas.microsoft.com/office/powerpoint/2010/main" val="2857268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498C61E4-D67C-2040-A9B3-42B060A8C95A}" type="slidenum">
              <a:rPr lang="nb-NO" smtClean="0"/>
              <a:t>10</a:t>
            </a:fld>
            <a:endParaRPr lang="nb-NO"/>
          </a:p>
        </p:txBody>
      </p:sp>
    </p:spTree>
    <p:extLst>
      <p:ext uri="{BB962C8B-B14F-4D97-AF65-F5344CB8AC3E}">
        <p14:creationId xmlns:p14="http://schemas.microsoft.com/office/powerpoint/2010/main" val="3777395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498C61E4-D67C-2040-A9B3-42B060A8C95A}" type="slidenum">
              <a:rPr lang="nb-NO" smtClean="0"/>
              <a:t>11</a:t>
            </a:fld>
            <a:endParaRPr lang="nb-NO"/>
          </a:p>
        </p:txBody>
      </p:sp>
    </p:spTree>
    <p:extLst>
      <p:ext uri="{BB962C8B-B14F-4D97-AF65-F5344CB8AC3E}">
        <p14:creationId xmlns:p14="http://schemas.microsoft.com/office/powerpoint/2010/main" val="344938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498C61E4-D67C-2040-A9B3-42B060A8C95A}" type="slidenum">
              <a:rPr lang="nb-NO" smtClean="0"/>
              <a:t>12</a:t>
            </a:fld>
            <a:endParaRPr lang="nb-NO"/>
          </a:p>
        </p:txBody>
      </p:sp>
    </p:spTree>
    <p:extLst>
      <p:ext uri="{BB962C8B-B14F-4D97-AF65-F5344CB8AC3E}">
        <p14:creationId xmlns:p14="http://schemas.microsoft.com/office/powerpoint/2010/main" val="344938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endParaRPr lang="nb-NO" sz="1200" kern="1200" dirty="0">
              <a:solidFill>
                <a:schemeClr val="tx1"/>
              </a:solidFill>
              <a:effectLst/>
              <a:latin typeface="+mn-lt"/>
              <a:ea typeface="+mn-ea"/>
              <a:cs typeface="+mn-cs"/>
            </a:endParaRPr>
          </a:p>
        </p:txBody>
      </p:sp>
      <p:sp>
        <p:nvSpPr>
          <p:cNvPr id="158" name="Shape 15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0395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46188" y="1279525"/>
            <a:ext cx="4606925" cy="3454400"/>
          </a:xfrm>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10"/>
          </p:nvPr>
        </p:nvSpPr>
        <p:spPr/>
        <p:txBody>
          <a:bodyPr/>
          <a:lstStyle/>
          <a:p>
            <a:fld id="{498C61E4-D67C-2040-A9B3-42B060A8C95A}" type="slidenum">
              <a:rPr lang="nb-NO" smtClean="0"/>
              <a:t>14</a:t>
            </a:fld>
            <a:endParaRPr lang="nb-NO"/>
          </a:p>
        </p:txBody>
      </p:sp>
    </p:spTree>
    <p:extLst>
      <p:ext uri="{BB962C8B-B14F-4D97-AF65-F5344CB8AC3E}">
        <p14:creationId xmlns:p14="http://schemas.microsoft.com/office/powerpoint/2010/main" val="1156346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46188" y="1279525"/>
            <a:ext cx="4606925" cy="3454400"/>
          </a:xfrm>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10"/>
          </p:nvPr>
        </p:nvSpPr>
        <p:spPr/>
        <p:txBody>
          <a:bodyPr/>
          <a:lstStyle/>
          <a:p>
            <a:fld id="{498C61E4-D67C-2040-A9B3-42B060A8C95A}" type="slidenum">
              <a:rPr lang="nb-NO" smtClean="0"/>
              <a:t>18</a:t>
            </a:fld>
            <a:endParaRPr lang="nb-NO"/>
          </a:p>
        </p:txBody>
      </p:sp>
    </p:spTree>
    <p:extLst>
      <p:ext uri="{BB962C8B-B14F-4D97-AF65-F5344CB8AC3E}">
        <p14:creationId xmlns:p14="http://schemas.microsoft.com/office/powerpoint/2010/main" val="761432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498C61E4-D67C-2040-A9B3-42B060A8C95A}" type="slidenum">
              <a:rPr lang="nb-NO" smtClean="0"/>
              <a:t>19</a:t>
            </a:fld>
            <a:endParaRPr lang="nb-NO"/>
          </a:p>
        </p:txBody>
      </p:sp>
    </p:spTree>
    <p:extLst>
      <p:ext uri="{BB962C8B-B14F-4D97-AF65-F5344CB8AC3E}">
        <p14:creationId xmlns:p14="http://schemas.microsoft.com/office/powerpoint/2010/main" val="3606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46188" y="1279525"/>
            <a:ext cx="4606925" cy="3454400"/>
          </a:xfrm>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10"/>
          </p:nvPr>
        </p:nvSpPr>
        <p:spPr/>
        <p:txBody>
          <a:bodyPr/>
          <a:lstStyle/>
          <a:p>
            <a:fld id="{498C61E4-D67C-2040-A9B3-42B060A8C95A}" type="slidenum">
              <a:rPr lang="nb-NO" smtClean="0"/>
              <a:t>20</a:t>
            </a:fld>
            <a:endParaRPr lang="nb-NO"/>
          </a:p>
        </p:txBody>
      </p:sp>
    </p:spTree>
    <p:extLst>
      <p:ext uri="{BB962C8B-B14F-4D97-AF65-F5344CB8AC3E}">
        <p14:creationId xmlns:p14="http://schemas.microsoft.com/office/powerpoint/2010/main" val="761432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46188" y="1279525"/>
            <a:ext cx="4606925" cy="3454400"/>
          </a:xfrm>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10"/>
          </p:nvPr>
        </p:nvSpPr>
        <p:spPr/>
        <p:txBody>
          <a:bodyPr/>
          <a:lstStyle/>
          <a:p>
            <a:fld id="{498C61E4-D67C-2040-A9B3-42B060A8C95A}" type="slidenum">
              <a:rPr lang="nb-NO" smtClean="0"/>
              <a:t>21</a:t>
            </a:fld>
            <a:endParaRPr lang="nb-NO"/>
          </a:p>
        </p:txBody>
      </p:sp>
    </p:spTree>
    <p:extLst>
      <p:ext uri="{BB962C8B-B14F-4D97-AF65-F5344CB8AC3E}">
        <p14:creationId xmlns:p14="http://schemas.microsoft.com/office/powerpoint/2010/main" val="761432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46188" y="1279525"/>
            <a:ext cx="4606925" cy="3454400"/>
          </a:xfrm>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10"/>
          </p:nvPr>
        </p:nvSpPr>
        <p:spPr/>
        <p:txBody>
          <a:bodyPr/>
          <a:lstStyle/>
          <a:p>
            <a:fld id="{498C61E4-D67C-2040-A9B3-42B060A8C95A}" type="slidenum">
              <a:rPr lang="nb-NO" smtClean="0"/>
              <a:t>22</a:t>
            </a:fld>
            <a:endParaRPr lang="nb-NO"/>
          </a:p>
        </p:txBody>
      </p:sp>
    </p:spTree>
    <p:extLst>
      <p:ext uri="{BB962C8B-B14F-4D97-AF65-F5344CB8AC3E}">
        <p14:creationId xmlns:p14="http://schemas.microsoft.com/office/powerpoint/2010/main" val="761432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46188" y="1279525"/>
            <a:ext cx="4606925" cy="34544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440B446-CE51-48E7-90CF-AF70D2D60226}" type="slidenum">
              <a:rPr lang="nb-NO" smtClean="0"/>
              <a:t>2</a:t>
            </a:fld>
            <a:endParaRPr lang="nb-NO"/>
          </a:p>
        </p:txBody>
      </p:sp>
    </p:spTree>
    <p:extLst>
      <p:ext uri="{BB962C8B-B14F-4D97-AF65-F5344CB8AC3E}">
        <p14:creationId xmlns:p14="http://schemas.microsoft.com/office/powerpoint/2010/main" val="2913096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46188" y="1279525"/>
            <a:ext cx="4606925" cy="3454400"/>
          </a:xfrm>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10"/>
          </p:nvPr>
        </p:nvSpPr>
        <p:spPr/>
        <p:txBody>
          <a:bodyPr/>
          <a:lstStyle/>
          <a:p>
            <a:fld id="{498C61E4-D67C-2040-A9B3-42B060A8C95A}" type="slidenum">
              <a:rPr lang="nb-NO" smtClean="0"/>
              <a:t>23</a:t>
            </a:fld>
            <a:endParaRPr lang="nb-NO"/>
          </a:p>
        </p:txBody>
      </p:sp>
    </p:spTree>
    <p:extLst>
      <p:ext uri="{BB962C8B-B14F-4D97-AF65-F5344CB8AC3E}">
        <p14:creationId xmlns:p14="http://schemas.microsoft.com/office/powerpoint/2010/main" val="761432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46188" y="1279525"/>
            <a:ext cx="4606925" cy="3454400"/>
          </a:xfrm>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10"/>
          </p:nvPr>
        </p:nvSpPr>
        <p:spPr/>
        <p:txBody>
          <a:bodyPr/>
          <a:lstStyle/>
          <a:p>
            <a:fld id="{498C61E4-D67C-2040-A9B3-42B060A8C95A}" type="slidenum">
              <a:rPr lang="nb-NO" smtClean="0"/>
              <a:t>24</a:t>
            </a:fld>
            <a:endParaRPr lang="nb-NO"/>
          </a:p>
        </p:txBody>
      </p:sp>
    </p:spTree>
    <p:extLst>
      <p:ext uri="{BB962C8B-B14F-4D97-AF65-F5344CB8AC3E}">
        <p14:creationId xmlns:p14="http://schemas.microsoft.com/office/powerpoint/2010/main" val="761432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endParaRPr lang="nb-NO" sz="1200" kern="1200" dirty="0">
              <a:solidFill>
                <a:schemeClr val="tx1"/>
              </a:solidFill>
              <a:effectLst/>
              <a:latin typeface="+mn-lt"/>
              <a:ea typeface="+mn-ea"/>
              <a:cs typeface="+mn-cs"/>
            </a:endParaRPr>
          </a:p>
        </p:txBody>
      </p:sp>
      <p:sp>
        <p:nvSpPr>
          <p:cNvPr id="158" name="Shape 15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5292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46188" y="1279525"/>
            <a:ext cx="4606925" cy="34544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440B446-CE51-48E7-90CF-AF70D2D60226}" type="slidenum">
              <a:rPr lang="nb-NO" smtClean="0"/>
              <a:t>26</a:t>
            </a:fld>
            <a:endParaRPr lang="nb-NO"/>
          </a:p>
        </p:txBody>
      </p:sp>
    </p:spTree>
    <p:extLst>
      <p:ext uri="{BB962C8B-B14F-4D97-AF65-F5344CB8AC3E}">
        <p14:creationId xmlns:p14="http://schemas.microsoft.com/office/powerpoint/2010/main" val="3673614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4440B446-CE51-48E7-90CF-AF70D2D60226}" type="slidenum">
              <a:rPr lang="nb-NO" smtClean="0"/>
              <a:t>27</a:t>
            </a:fld>
            <a:endParaRPr lang="nb-NO"/>
          </a:p>
        </p:txBody>
      </p:sp>
    </p:spTree>
    <p:extLst>
      <p:ext uri="{BB962C8B-B14F-4D97-AF65-F5344CB8AC3E}">
        <p14:creationId xmlns:p14="http://schemas.microsoft.com/office/powerpoint/2010/main" val="971490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46188" y="1279525"/>
            <a:ext cx="4606925" cy="34544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440B446-CE51-48E7-90CF-AF70D2D60226}" type="slidenum">
              <a:rPr lang="nb-NO" smtClean="0"/>
              <a:t>28</a:t>
            </a:fld>
            <a:endParaRPr lang="nb-NO"/>
          </a:p>
        </p:txBody>
      </p:sp>
    </p:spTree>
    <p:extLst>
      <p:ext uri="{BB962C8B-B14F-4D97-AF65-F5344CB8AC3E}">
        <p14:creationId xmlns:p14="http://schemas.microsoft.com/office/powerpoint/2010/main" val="1535479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66813" y="1241425"/>
            <a:ext cx="4464050" cy="3349625"/>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440B446-CE51-48E7-90CF-AF70D2D60226}" type="slidenum">
              <a:rPr lang="nb-NO" smtClean="0"/>
              <a:t>29</a:t>
            </a:fld>
            <a:endParaRPr lang="nb-NO"/>
          </a:p>
        </p:txBody>
      </p:sp>
    </p:spTree>
    <p:extLst>
      <p:ext uri="{BB962C8B-B14F-4D97-AF65-F5344CB8AC3E}">
        <p14:creationId xmlns:p14="http://schemas.microsoft.com/office/powerpoint/2010/main" val="2727853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46188" y="1279525"/>
            <a:ext cx="4606925" cy="34544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440B446-CE51-48E7-90CF-AF70D2D60226}" type="slidenum">
              <a:rPr lang="nb-NO" smtClean="0"/>
              <a:t>30</a:t>
            </a:fld>
            <a:endParaRPr lang="nb-NO"/>
          </a:p>
        </p:txBody>
      </p:sp>
    </p:spTree>
    <p:extLst>
      <p:ext uri="{BB962C8B-B14F-4D97-AF65-F5344CB8AC3E}">
        <p14:creationId xmlns:p14="http://schemas.microsoft.com/office/powerpoint/2010/main" val="4189981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46188" y="1279525"/>
            <a:ext cx="4606925" cy="34544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440B446-CE51-48E7-90CF-AF70D2D60226}" type="slidenum">
              <a:rPr lang="nb-NO" smtClean="0"/>
              <a:t>31</a:t>
            </a:fld>
            <a:endParaRPr lang="nb-NO"/>
          </a:p>
        </p:txBody>
      </p:sp>
    </p:spTree>
    <p:extLst>
      <p:ext uri="{BB962C8B-B14F-4D97-AF65-F5344CB8AC3E}">
        <p14:creationId xmlns:p14="http://schemas.microsoft.com/office/powerpoint/2010/main" val="8064107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68400" y="1238250"/>
            <a:ext cx="4457700" cy="3343275"/>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440B446-CE51-48E7-90CF-AF70D2D60226}" type="slidenum">
              <a:rPr lang="nb-NO" smtClean="0"/>
              <a:t>32</a:t>
            </a:fld>
            <a:endParaRPr lang="nb-NO"/>
          </a:p>
        </p:txBody>
      </p:sp>
    </p:spTree>
    <p:extLst>
      <p:ext uri="{BB962C8B-B14F-4D97-AF65-F5344CB8AC3E}">
        <p14:creationId xmlns:p14="http://schemas.microsoft.com/office/powerpoint/2010/main" val="1036696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46188" y="1279525"/>
            <a:ext cx="4606925" cy="34544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440B446-CE51-48E7-90CF-AF70D2D60226}" type="slidenum">
              <a:rPr lang="nb-NO" smtClean="0"/>
              <a:t>3</a:t>
            </a:fld>
            <a:endParaRPr lang="nb-NO"/>
          </a:p>
        </p:txBody>
      </p:sp>
    </p:spTree>
    <p:extLst>
      <p:ext uri="{BB962C8B-B14F-4D97-AF65-F5344CB8AC3E}">
        <p14:creationId xmlns:p14="http://schemas.microsoft.com/office/powerpoint/2010/main" val="25794208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56663" y="4268131"/>
            <a:ext cx="5253302" cy="3492107"/>
          </a:xfrm>
          <a:prstGeom prst="rect">
            <a:avLst/>
          </a:prstGeom>
        </p:spPr>
        <p:txBody>
          <a:bodyPr wrap="square" lIns="88207" tIns="88207" rIns="88207" bIns="88207" anchor="t" anchorCtr="0">
            <a:noAutofit/>
          </a:bodyPr>
          <a:lstStyle/>
          <a:p>
            <a:pPr lvl="0"/>
            <a:endParaRPr lang="nb-NO" dirty="0"/>
          </a:p>
        </p:txBody>
      </p:sp>
      <p:sp>
        <p:nvSpPr>
          <p:cNvPr id="158" name="Shape 158"/>
          <p:cNvSpPr>
            <a:spLocks noGrp="1" noRot="1" noChangeAspect="1"/>
          </p:cNvSpPr>
          <p:nvPr>
            <p:ph type="sldImg" idx="2"/>
          </p:nvPr>
        </p:nvSpPr>
        <p:spPr>
          <a:xfrm>
            <a:off x="1287463" y="1108075"/>
            <a:ext cx="3990975" cy="29940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45158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56663" y="4268131"/>
            <a:ext cx="5253302" cy="3492107"/>
          </a:xfrm>
          <a:prstGeom prst="rect">
            <a:avLst/>
          </a:prstGeom>
        </p:spPr>
        <p:txBody>
          <a:bodyPr wrap="square" lIns="88207" tIns="88207" rIns="88207" bIns="88207" anchor="t" anchorCtr="0">
            <a:noAutofit/>
          </a:bodyPr>
          <a:lstStyle/>
          <a:p>
            <a:pPr lvl="0"/>
            <a:endParaRPr lang="nb-NO" dirty="0"/>
          </a:p>
        </p:txBody>
      </p:sp>
      <p:sp>
        <p:nvSpPr>
          <p:cNvPr id="158" name="Shape 158"/>
          <p:cNvSpPr>
            <a:spLocks noGrp="1" noRot="1" noChangeAspect="1"/>
          </p:cNvSpPr>
          <p:nvPr>
            <p:ph type="sldImg" idx="2"/>
          </p:nvPr>
        </p:nvSpPr>
        <p:spPr>
          <a:xfrm>
            <a:off x="1287463" y="1108075"/>
            <a:ext cx="3990975" cy="29940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524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b="0" dirty="0"/>
          </a:p>
        </p:txBody>
      </p:sp>
      <p:sp>
        <p:nvSpPr>
          <p:cNvPr id="158" name="Shape 15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7416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46188" y="1279525"/>
            <a:ext cx="4606925" cy="34544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440B446-CE51-48E7-90CF-AF70D2D60226}" type="slidenum">
              <a:rPr lang="nb-NO" smtClean="0"/>
              <a:t>5</a:t>
            </a:fld>
            <a:endParaRPr lang="nb-NO"/>
          </a:p>
        </p:txBody>
      </p:sp>
    </p:spTree>
    <p:extLst>
      <p:ext uri="{BB962C8B-B14F-4D97-AF65-F5344CB8AC3E}">
        <p14:creationId xmlns:p14="http://schemas.microsoft.com/office/powerpoint/2010/main" val="2509309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46188" y="1279525"/>
            <a:ext cx="4606925" cy="34544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440B446-CE51-48E7-90CF-AF70D2D60226}" type="slidenum">
              <a:rPr lang="nb-NO" smtClean="0"/>
              <a:t>6</a:t>
            </a:fld>
            <a:endParaRPr lang="nb-NO"/>
          </a:p>
        </p:txBody>
      </p:sp>
    </p:spTree>
    <p:extLst>
      <p:ext uri="{BB962C8B-B14F-4D97-AF65-F5344CB8AC3E}">
        <p14:creationId xmlns:p14="http://schemas.microsoft.com/office/powerpoint/2010/main" val="1266528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endParaRPr lang="nb-NO" b="0" dirty="0"/>
          </a:p>
        </p:txBody>
      </p:sp>
      <p:sp>
        <p:nvSpPr>
          <p:cNvPr id="158" name="Shape 15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4445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498C61E4-D67C-2040-A9B3-42B060A8C95A}" type="slidenum">
              <a:rPr lang="nb-NO" smtClean="0"/>
              <a:t>8</a:t>
            </a:fld>
            <a:endParaRPr lang="nb-NO"/>
          </a:p>
        </p:txBody>
      </p:sp>
    </p:spTree>
    <p:extLst>
      <p:ext uri="{BB962C8B-B14F-4D97-AF65-F5344CB8AC3E}">
        <p14:creationId xmlns:p14="http://schemas.microsoft.com/office/powerpoint/2010/main" val="3770130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baseline="0" dirty="0"/>
          </a:p>
        </p:txBody>
      </p:sp>
      <p:sp>
        <p:nvSpPr>
          <p:cNvPr id="4" name="Slide Number Placeholder 3"/>
          <p:cNvSpPr>
            <a:spLocks noGrp="1"/>
          </p:cNvSpPr>
          <p:nvPr>
            <p:ph type="sldNum" sz="quarter" idx="10"/>
          </p:nvPr>
        </p:nvSpPr>
        <p:spPr/>
        <p:txBody>
          <a:bodyPr/>
          <a:lstStyle/>
          <a:p>
            <a:fld id="{498C61E4-D67C-2040-A9B3-42B060A8C95A}" type="slidenum">
              <a:rPr lang="nb-NO" smtClean="0"/>
              <a:t>9</a:t>
            </a:fld>
            <a:endParaRPr lang="nb-NO"/>
          </a:p>
        </p:txBody>
      </p:sp>
    </p:spTree>
    <p:extLst>
      <p:ext uri="{BB962C8B-B14F-4D97-AF65-F5344CB8AC3E}">
        <p14:creationId xmlns:p14="http://schemas.microsoft.com/office/powerpoint/2010/main" val="1155089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bg>
      <p:bgPr>
        <a:solidFill>
          <a:srgbClr val="F5F5F5"/>
        </a:solid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671180" y="2409914"/>
            <a:ext cx="7801641" cy="1674976"/>
          </a:xfrm>
        </p:spPr>
        <p:txBody>
          <a:bodyPr anchor="t">
            <a:normAutofit/>
          </a:bodyPr>
          <a:lstStyle>
            <a:lvl1pPr algn="ctr">
              <a:defRPr sz="5400" b="0" i="0">
                <a:solidFill>
                  <a:schemeClr val="tx2"/>
                </a:solidFill>
                <a:latin typeface="+mn-lt"/>
                <a:ea typeface="Campton Book" charset="0"/>
                <a:cs typeface="Campton Book" charset="0"/>
              </a:defRPr>
            </a:lvl1pPr>
          </a:lstStyle>
          <a:p>
            <a:r>
              <a:rPr lang="nb-NO" dirty="0"/>
              <a:t>Modultittel</a:t>
            </a:r>
          </a:p>
        </p:txBody>
      </p:sp>
      <p:sp>
        <p:nvSpPr>
          <p:cNvPr id="3" name="Undertittel 2"/>
          <p:cNvSpPr>
            <a:spLocks noGrp="1"/>
          </p:cNvSpPr>
          <p:nvPr>
            <p:ph type="subTitle" idx="1" hasCustomPrompt="1"/>
          </p:nvPr>
        </p:nvSpPr>
        <p:spPr>
          <a:xfrm>
            <a:off x="1960749" y="1912281"/>
            <a:ext cx="5280434" cy="442989"/>
          </a:xfrm>
        </p:spPr>
        <p:txBody>
          <a:bodyPr/>
          <a:lstStyle>
            <a:lvl1pPr marL="0" indent="0" algn="ctr">
              <a:buNone/>
              <a:defRPr sz="2400">
                <a:solidFill>
                  <a:srgbClr val="268183"/>
                </a:solidFill>
                <a:latin typeface="+mn-lt"/>
                <a:ea typeface="Campton Book" charset="0"/>
                <a:cs typeface="Campton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Modul </a:t>
            </a:r>
            <a:r>
              <a:rPr lang="nb-NO" dirty="0" err="1"/>
              <a:t>X</a:t>
            </a:r>
            <a:endParaRPr lang="nb-NO" dirty="0"/>
          </a:p>
        </p:txBody>
      </p:sp>
      <p:pic>
        <p:nvPicPr>
          <p:cNvPr id="9" name="Bild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5400000">
            <a:off x="4552950" y="3529411"/>
            <a:ext cx="38100" cy="1447800"/>
          </a:xfrm>
          <a:prstGeom prst="rect">
            <a:avLst/>
          </a:prstGeom>
        </p:spPr>
      </p:pic>
      <p:grpSp>
        <p:nvGrpSpPr>
          <p:cNvPr id="4" name="Gruppe 3"/>
          <p:cNvGrpSpPr/>
          <p:nvPr userDrawn="1"/>
        </p:nvGrpSpPr>
        <p:grpSpPr>
          <a:xfrm>
            <a:off x="620590" y="5614909"/>
            <a:ext cx="7902815" cy="647295"/>
            <a:chOff x="1697880" y="5614909"/>
            <a:chExt cx="5885486" cy="647295"/>
          </a:xfrm>
        </p:grpSpPr>
        <p:pic>
          <p:nvPicPr>
            <p:cNvPr id="8" name="Bild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84620" y="5614909"/>
              <a:ext cx="1589682" cy="647295"/>
            </a:xfrm>
            <a:prstGeom prst="rect">
              <a:avLst/>
            </a:prstGeom>
          </p:spPr>
        </p:pic>
        <p:pic>
          <p:nvPicPr>
            <p:cNvPr id="10" name="Bilde 9"/>
            <p:cNvPicPr>
              <a:picLocks noChangeAspect="1"/>
            </p:cNvPicPr>
            <p:nvPr userDrawn="1"/>
          </p:nvPicPr>
          <p:blipFill>
            <a:blip r:embed="rId4" cstate="screen">
              <a:extLst>
                <a:ext uri="{BEBA8EAE-BF5A-486C-A8C5-ECC9F3942E4B}">
                  <a14:imgProps xmlns:a14="http://schemas.microsoft.com/office/drawing/2010/main">
                    <a14:imgLayer r:embed="rId5">
                      <a14:imgEffect>
                        <a14:colorTemperature colorTemp="6200"/>
                      </a14:imgEffect>
                      <a14:imgEffect>
                        <a14:saturation sat="0"/>
                      </a14:imgEffect>
                    </a14:imgLayer>
                  </a14:imgProps>
                </a:ext>
                <a:ext uri="{28A0092B-C50C-407E-A947-70E740481C1C}">
                  <a14:useLocalDpi xmlns:a14="http://schemas.microsoft.com/office/drawing/2010/main"/>
                </a:ext>
              </a:extLst>
            </a:blip>
            <a:stretch>
              <a:fillRect/>
            </a:stretch>
          </p:blipFill>
          <p:spPr>
            <a:xfrm>
              <a:off x="1697880" y="5739615"/>
              <a:ext cx="1282244" cy="442989"/>
            </a:xfrm>
            <a:prstGeom prst="rect">
              <a:avLst/>
            </a:prstGeom>
          </p:spPr>
        </p:pic>
        <p:pic>
          <p:nvPicPr>
            <p:cNvPr id="11" name="Bilde 10"/>
            <p:cNvPicPr>
              <a:picLocks noChangeAspect="1"/>
            </p:cNvPicPr>
            <p:nvPr userDrawn="1"/>
          </p:nvPicPr>
          <p:blipFill>
            <a:blip r:embed="rId6" cstate="screen">
              <a:extLst>
                <a:ext uri="{BEBA8EAE-BF5A-486C-A8C5-ECC9F3942E4B}">
                  <a14:imgProps xmlns:a14="http://schemas.microsoft.com/office/drawing/2010/main">
                    <a14:imgLayer r:embed="rId7">
                      <a14:imgEffect>
                        <a14:colorTemperature colorTemp="6200"/>
                      </a14:imgEffect>
                      <a14:imgEffect>
                        <a14:saturation sat="0"/>
                      </a14:imgEffect>
                    </a14:imgLayer>
                  </a14:imgProps>
                </a:ext>
                <a:ext uri="{28A0092B-C50C-407E-A947-70E740481C1C}">
                  <a14:useLocalDpi xmlns:a14="http://schemas.microsoft.com/office/drawing/2010/main"/>
                </a:ext>
              </a:extLst>
            </a:blip>
            <a:stretch>
              <a:fillRect/>
            </a:stretch>
          </p:blipFill>
          <p:spPr>
            <a:xfrm>
              <a:off x="6178795" y="5806202"/>
              <a:ext cx="1404571" cy="309814"/>
            </a:xfrm>
            <a:prstGeom prst="rect">
              <a:avLst/>
            </a:prstGeom>
          </p:spPr>
        </p:pic>
      </p:grpSp>
    </p:spTree>
    <p:extLst>
      <p:ext uri="{BB962C8B-B14F-4D97-AF65-F5344CB8AC3E}">
        <p14:creationId xmlns:p14="http://schemas.microsoft.com/office/powerpoint/2010/main" val="121142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5738" y="6206222"/>
            <a:ext cx="1417063" cy="430553"/>
          </a:xfrm>
          <a:prstGeom prst="rect">
            <a:avLst/>
          </a:prstGeom>
        </p:spPr>
      </p:pic>
    </p:spTree>
    <p:extLst>
      <p:ext uri="{BB962C8B-B14F-4D97-AF65-F5344CB8AC3E}">
        <p14:creationId xmlns:p14="http://schemas.microsoft.com/office/powerpoint/2010/main" val="168607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ning">
    <p:bg>
      <p:bgPr>
        <a:solidFill>
          <a:schemeClr val="accent4"/>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677636" y="2304637"/>
            <a:ext cx="7886700" cy="1325563"/>
          </a:xfrm>
        </p:spPr>
        <p:txBody>
          <a:bodyPr>
            <a:normAutofit/>
          </a:bodyPr>
          <a:lstStyle>
            <a:lvl1pPr algn="ctr">
              <a:defRPr sz="4800" b="0">
                <a:solidFill>
                  <a:srgbClr val="268183"/>
                </a:solidFill>
              </a:defRPr>
            </a:lvl1pPr>
          </a:lstStyle>
          <a:p>
            <a:r>
              <a:rPr lang="nb-NO" dirty="0"/>
              <a:t>Klikk for å redigere tittelstil</a:t>
            </a:r>
          </a:p>
        </p:txBody>
      </p:sp>
      <p:pic>
        <p:nvPicPr>
          <p:cNvPr id="7" name="Bild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5400000">
            <a:off x="4595586" y="3447481"/>
            <a:ext cx="50800" cy="1085850"/>
          </a:xfrm>
          <a:prstGeom prst="rect">
            <a:avLst/>
          </a:prstGeom>
        </p:spPr>
      </p:pic>
      <p:grpSp>
        <p:nvGrpSpPr>
          <p:cNvPr id="11" name="Gruppe 10"/>
          <p:cNvGrpSpPr/>
          <p:nvPr userDrawn="1"/>
        </p:nvGrpSpPr>
        <p:grpSpPr>
          <a:xfrm>
            <a:off x="620590" y="5614909"/>
            <a:ext cx="7902821" cy="647295"/>
            <a:chOff x="1697878" y="5614909"/>
            <a:chExt cx="5885487" cy="647295"/>
          </a:xfrm>
        </p:grpSpPr>
        <p:pic>
          <p:nvPicPr>
            <p:cNvPr id="12" name="Bild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84617" y="5614909"/>
              <a:ext cx="1589681" cy="647295"/>
            </a:xfrm>
            <a:prstGeom prst="rect">
              <a:avLst/>
            </a:prstGeom>
          </p:spPr>
        </p:pic>
        <p:pic>
          <p:nvPicPr>
            <p:cNvPr id="13" name="Bilde 12"/>
            <p:cNvPicPr>
              <a:picLocks noChangeAspect="1"/>
            </p:cNvPicPr>
            <p:nvPr userDrawn="1"/>
          </p:nvPicPr>
          <p:blipFill>
            <a:blip r:embed="rId4" cstate="screen">
              <a:extLst>
                <a:ext uri="{BEBA8EAE-BF5A-486C-A8C5-ECC9F3942E4B}">
                  <a14:imgProps xmlns:a14="http://schemas.microsoft.com/office/drawing/2010/main">
                    <a14:imgLayer r:embed="rId5">
                      <a14:imgEffect>
                        <a14:colorTemperature colorTemp="6200"/>
                      </a14:imgEffect>
                      <a14:imgEffect>
                        <a14:saturation sat="0"/>
                      </a14:imgEffect>
                    </a14:imgLayer>
                  </a14:imgProps>
                </a:ext>
                <a:ext uri="{28A0092B-C50C-407E-A947-70E740481C1C}">
                  <a14:useLocalDpi xmlns:a14="http://schemas.microsoft.com/office/drawing/2010/main"/>
                </a:ext>
              </a:extLst>
            </a:blip>
            <a:stretch>
              <a:fillRect/>
            </a:stretch>
          </p:blipFill>
          <p:spPr>
            <a:xfrm>
              <a:off x="1697878" y="5739615"/>
              <a:ext cx="1282244" cy="442989"/>
            </a:xfrm>
            <a:prstGeom prst="rect">
              <a:avLst/>
            </a:prstGeom>
          </p:spPr>
        </p:pic>
        <p:pic>
          <p:nvPicPr>
            <p:cNvPr id="14" name="Bilde 13"/>
            <p:cNvPicPr>
              <a:picLocks noChangeAspect="1"/>
            </p:cNvPicPr>
            <p:nvPr userDrawn="1"/>
          </p:nvPicPr>
          <p:blipFill>
            <a:blip r:embed="rId6" cstate="screen">
              <a:extLst>
                <a:ext uri="{BEBA8EAE-BF5A-486C-A8C5-ECC9F3942E4B}">
                  <a14:imgProps xmlns:a14="http://schemas.microsoft.com/office/drawing/2010/main">
                    <a14:imgLayer r:embed="rId7">
                      <a14:imgEffect>
                        <a14:colorTemperature colorTemp="6200"/>
                      </a14:imgEffect>
                      <a14:imgEffect>
                        <a14:saturation sat="0"/>
                      </a14:imgEffect>
                    </a14:imgLayer>
                  </a14:imgProps>
                </a:ext>
                <a:ext uri="{28A0092B-C50C-407E-A947-70E740481C1C}">
                  <a14:useLocalDpi xmlns:a14="http://schemas.microsoft.com/office/drawing/2010/main"/>
                </a:ext>
              </a:extLst>
            </a:blip>
            <a:stretch>
              <a:fillRect/>
            </a:stretch>
          </p:blipFill>
          <p:spPr>
            <a:xfrm>
              <a:off x="6178794" y="5806202"/>
              <a:ext cx="1404571" cy="309814"/>
            </a:xfrm>
            <a:prstGeom prst="rect">
              <a:avLst/>
            </a:prstGeom>
          </p:spPr>
        </p:pic>
      </p:grpSp>
    </p:spTree>
    <p:extLst>
      <p:ext uri="{BB962C8B-B14F-4D97-AF65-F5344CB8AC3E}">
        <p14:creationId xmlns:p14="http://schemas.microsoft.com/office/powerpoint/2010/main" val="58816650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eferanser">
    <p:bg>
      <p:bgPr>
        <a:solidFill>
          <a:schemeClr val="accent4"/>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548866" y="1262559"/>
            <a:ext cx="8046268" cy="630662"/>
          </a:xfrm>
        </p:spPr>
        <p:txBody>
          <a:bodyPr>
            <a:normAutofit/>
          </a:bodyPr>
          <a:lstStyle>
            <a:lvl1pPr algn="ctr">
              <a:defRPr sz="3600" b="0" i="0">
                <a:solidFill>
                  <a:schemeClr val="accent1"/>
                </a:solidFill>
                <a:latin typeface="+mn-lt"/>
                <a:ea typeface="Campton Medium" charset="0"/>
                <a:cs typeface="Campton Medium" charset="0"/>
              </a:defRPr>
            </a:lvl1pPr>
          </a:lstStyle>
          <a:p>
            <a:r>
              <a:rPr lang="nb-NO" dirty="0"/>
              <a:t>Referanser</a:t>
            </a:r>
          </a:p>
        </p:txBody>
      </p:sp>
      <p:sp>
        <p:nvSpPr>
          <p:cNvPr id="9" name="Undertittel 2"/>
          <p:cNvSpPr>
            <a:spLocks noGrp="1"/>
          </p:cNvSpPr>
          <p:nvPr>
            <p:ph type="subTitle" idx="1"/>
          </p:nvPr>
        </p:nvSpPr>
        <p:spPr>
          <a:xfrm>
            <a:off x="1143000" y="2255045"/>
            <a:ext cx="6858000" cy="3392144"/>
          </a:xfrm>
        </p:spPr>
        <p:txBody>
          <a:bodyPr>
            <a:normAutofit/>
          </a:bodyPr>
          <a:lstStyle>
            <a:lvl1pPr marL="0" indent="0" algn="ctr">
              <a:buNone/>
              <a:defRPr sz="2000">
                <a:latin typeface="+mn-lt"/>
                <a:ea typeface="Campton Book" charset="0"/>
                <a:cs typeface="Campton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pic>
        <p:nvPicPr>
          <p:cNvPr id="10" name="Bild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8601" y="213143"/>
            <a:ext cx="1066799" cy="901756"/>
          </a:xfrm>
          <a:prstGeom prst="rect">
            <a:avLst/>
          </a:prstGeom>
        </p:spPr>
      </p:pic>
      <p:pic>
        <p:nvPicPr>
          <p:cNvPr id="6" name="Bilde 5">
            <a:extLst>
              <a:ext uri="{FF2B5EF4-FFF2-40B4-BE49-F238E27FC236}">
                <a16:creationId xmlns:a16="http://schemas.microsoft.com/office/drawing/2014/main" id="{24065D29-AA58-4CA2-8598-56C22A2E391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04717" y="6065422"/>
            <a:ext cx="2134567" cy="647295"/>
          </a:xfrm>
          <a:prstGeom prst="rect">
            <a:avLst/>
          </a:prstGeom>
        </p:spPr>
      </p:pic>
      <p:pic>
        <p:nvPicPr>
          <p:cNvPr id="7" name="Bilde 6">
            <a:extLst>
              <a:ext uri="{FF2B5EF4-FFF2-40B4-BE49-F238E27FC236}">
                <a16:creationId xmlns:a16="http://schemas.microsoft.com/office/drawing/2014/main" id="{9EB4C474-1A11-4899-A68B-FDD789436D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rot="5400000">
            <a:off x="4552950" y="1350233"/>
            <a:ext cx="38100" cy="1447800"/>
          </a:xfrm>
          <a:prstGeom prst="rect">
            <a:avLst/>
          </a:prstGeom>
        </p:spPr>
      </p:pic>
    </p:spTree>
    <p:extLst>
      <p:ext uri="{BB962C8B-B14F-4D97-AF65-F5344CB8AC3E}">
        <p14:creationId xmlns:p14="http://schemas.microsoft.com/office/powerpoint/2010/main" val="3475410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telforside">
    <p:bg>
      <p:bgPr>
        <a:solidFill>
          <a:schemeClr val="accent4"/>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48866" y="2552978"/>
            <a:ext cx="8046268" cy="901756"/>
          </a:xfrm>
        </p:spPr>
        <p:txBody>
          <a:bodyPr/>
          <a:lstStyle>
            <a:lvl1pPr algn="ctr">
              <a:defRPr b="0" i="0">
                <a:solidFill>
                  <a:schemeClr val="accent1"/>
                </a:solidFill>
                <a:latin typeface="+mn-lt"/>
                <a:ea typeface="Campton Medium" charset="0"/>
                <a:cs typeface="Campton Medium" charset="0"/>
              </a:defRPr>
            </a:lvl1pPr>
          </a:lstStyle>
          <a:p>
            <a:r>
              <a:rPr lang="nb-NO" dirty="0"/>
              <a:t>Klikk for å redigere tittelstil</a:t>
            </a:r>
          </a:p>
        </p:txBody>
      </p:sp>
      <p:sp>
        <p:nvSpPr>
          <p:cNvPr id="9" name="Undertittel 2"/>
          <p:cNvSpPr>
            <a:spLocks noGrp="1"/>
          </p:cNvSpPr>
          <p:nvPr>
            <p:ph type="subTitle" idx="1"/>
          </p:nvPr>
        </p:nvSpPr>
        <p:spPr>
          <a:xfrm>
            <a:off x="1143000" y="3991427"/>
            <a:ext cx="6858000" cy="1655762"/>
          </a:xfrm>
        </p:spPr>
        <p:txBody>
          <a:bodyPr/>
          <a:lstStyle>
            <a:lvl1pPr marL="0" indent="0" algn="ctr">
              <a:buNone/>
              <a:defRPr sz="2400">
                <a:latin typeface="+mn-lt"/>
                <a:ea typeface="Campton Book" charset="0"/>
                <a:cs typeface="Campton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pic>
        <p:nvPicPr>
          <p:cNvPr id="10" name="Bild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8601" y="1375372"/>
            <a:ext cx="1066799" cy="901756"/>
          </a:xfrm>
          <a:prstGeom prst="rect">
            <a:avLst/>
          </a:prstGeom>
        </p:spPr>
      </p:pic>
      <p:pic>
        <p:nvPicPr>
          <p:cNvPr id="6" name="Bilde 5">
            <a:extLst>
              <a:ext uri="{FF2B5EF4-FFF2-40B4-BE49-F238E27FC236}">
                <a16:creationId xmlns:a16="http://schemas.microsoft.com/office/drawing/2014/main" id="{24065D29-AA58-4CA2-8598-56C22A2E391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04717" y="5851776"/>
            <a:ext cx="2134567" cy="647295"/>
          </a:xfrm>
          <a:prstGeom prst="rect">
            <a:avLst/>
          </a:prstGeom>
        </p:spPr>
      </p:pic>
      <p:pic>
        <p:nvPicPr>
          <p:cNvPr id="7" name="Bilde 6">
            <a:extLst>
              <a:ext uri="{FF2B5EF4-FFF2-40B4-BE49-F238E27FC236}">
                <a16:creationId xmlns:a16="http://schemas.microsoft.com/office/drawing/2014/main" id="{9EB4C474-1A11-4899-A68B-FDD789436D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rot="5400000">
            <a:off x="4552950" y="2897023"/>
            <a:ext cx="38100" cy="1447800"/>
          </a:xfrm>
          <a:prstGeom prst="rect">
            <a:avLst/>
          </a:prstGeom>
        </p:spPr>
      </p:pic>
    </p:spTree>
    <p:extLst>
      <p:ext uri="{BB962C8B-B14F-4D97-AF65-F5344CB8AC3E}">
        <p14:creationId xmlns:p14="http://schemas.microsoft.com/office/powerpoint/2010/main" val="334992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95739" y="365126"/>
            <a:ext cx="7583243" cy="1325563"/>
          </a:xfrm>
        </p:spPr>
        <p:txBody>
          <a:bodyPr>
            <a:normAutofit/>
          </a:bodyPr>
          <a:lstStyle>
            <a:lvl1pPr>
              <a:defRPr sz="3600" b="0" i="0">
                <a:solidFill>
                  <a:srgbClr val="268183"/>
                </a:solidFill>
                <a:latin typeface="+mn-lt"/>
                <a:ea typeface="Campton Book" charset="0"/>
                <a:cs typeface="Campton Book" charset="0"/>
              </a:defRPr>
            </a:lvl1pPr>
          </a:lstStyle>
          <a:p>
            <a:r>
              <a:rPr lang="nb-NO" dirty="0"/>
              <a:t>Klikk for å redigere tittelstil</a:t>
            </a:r>
          </a:p>
        </p:txBody>
      </p:sp>
      <p:sp>
        <p:nvSpPr>
          <p:cNvPr id="3" name="Plassholder for innhold 2"/>
          <p:cNvSpPr>
            <a:spLocks noGrp="1"/>
          </p:cNvSpPr>
          <p:nvPr>
            <p:ph idx="1"/>
          </p:nvPr>
        </p:nvSpPr>
        <p:spPr>
          <a:xfrm>
            <a:off x="895738" y="1825625"/>
            <a:ext cx="7583244" cy="4180320"/>
          </a:xfrm>
        </p:spPr>
        <p:txBody>
          <a:bodyPr>
            <a:normAutofit/>
          </a:bodyPr>
          <a:lstStyle>
            <a:lvl1pPr>
              <a:buClr>
                <a:schemeClr val="accent3"/>
              </a:buClr>
              <a:defRPr sz="2800" b="0" i="0">
                <a:latin typeface="+mn-lt"/>
                <a:ea typeface="Campton Light" charset="0"/>
                <a:cs typeface="Campton Light" charset="0"/>
              </a:defRPr>
            </a:lvl1pPr>
            <a:lvl2pPr>
              <a:buClr>
                <a:schemeClr val="accent3"/>
              </a:buClr>
              <a:defRPr sz="2400" b="0" i="0">
                <a:latin typeface="+mn-lt"/>
                <a:ea typeface="Campton Light" charset="0"/>
                <a:cs typeface="Campton Light" charset="0"/>
              </a:defRPr>
            </a:lvl2pPr>
            <a:lvl3pPr>
              <a:buClr>
                <a:schemeClr val="accent3"/>
              </a:buClr>
              <a:defRPr sz="2000" b="0" i="0">
                <a:latin typeface="+mn-lt"/>
                <a:ea typeface="Campton Light" charset="0"/>
                <a:cs typeface="Campton Light" charset="0"/>
              </a:defRPr>
            </a:lvl3pPr>
            <a:lvl4pPr>
              <a:buClr>
                <a:schemeClr val="accent3"/>
              </a:buClr>
              <a:defRPr sz="1800" b="0" i="0">
                <a:latin typeface="+mn-lt"/>
                <a:ea typeface="Campton Light" charset="0"/>
                <a:cs typeface="Campton Light" charset="0"/>
              </a:defRPr>
            </a:lvl4pPr>
            <a:lvl5pPr>
              <a:buClr>
                <a:schemeClr val="accent3"/>
              </a:buClr>
              <a:defRPr sz="1800" b="0" i="0">
                <a:latin typeface="+mn-lt"/>
                <a:ea typeface="Campton Light" charset="0"/>
                <a:cs typeface="Campton Light" charset="0"/>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7" name="Bild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2125" y="0"/>
            <a:ext cx="38100" cy="1447800"/>
          </a:xfrm>
          <a:prstGeom prst="rect">
            <a:avLst/>
          </a:prstGeom>
        </p:spPr>
      </p:pic>
      <p:pic>
        <p:nvPicPr>
          <p:cNvPr id="8" name="Bild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5738" y="6206222"/>
            <a:ext cx="1417063" cy="430553"/>
          </a:xfrm>
          <a:prstGeom prst="rect">
            <a:avLst/>
          </a:prstGeom>
        </p:spPr>
      </p:pic>
    </p:spTree>
    <p:extLst>
      <p:ext uri="{BB962C8B-B14F-4D97-AF65-F5344CB8AC3E}">
        <p14:creationId xmlns:p14="http://schemas.microsoft.com/office/powerpoint/2010/main" val="22692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896400" y="365126"/>
            <a:ext cx="7582582" cy="1325563"/>
          </a:xfrm>
        </p:spPr>
        <p:txBody>
          <a:bodyPr>
            <a:normAutofit/>
          </a:bodyPr>
          <a:lstStyle>
            <a:lvl1pPr>
              <a:defRPr sz="3600">
                <a:solidFill>
                  <a:srgbClr val="268183"/>
                </a:solidFill>
                <a:latin typeface="+mn-lt"/>
                <a:ea typeface="Campton Book" charset="0"/>
                <a:cs typeface="Campton Book" charset="0"/>
              </a:defRPr>
            </a:lvl1pPr>
          </a:lstStyle>
          <a:p>
            <a:r>
              <a:rPr lang="nb-NO" dirty="0"/>
              <a:t>Klikk for å redigere tittelstil</a:t>
            </a:r>
          </a:p>
        </p:txBody>
      </p:sp>
      <p:sp>
        <p:nvSpPr>
          <p:cNvPr id="3" name="Plassholder for innhold 2"/>
          <p:cNvSpPr>
            <a:spLocks noGrp="1"/>
          </p:cNvSpPr>
          <p:nvPr>
            <p:ph sz="half" idx="1"/>
          </p:nvPr>
        </p:nvSpPr>
        <p:spPr>
          <a:xfrm>
            <a:off x="896399" y="1825626"/>
            <a:ext cx="3726000" cy="4117975"/>
          </a:xfrm>
        </p:spPr>
        <p:txBody>
          <a:bodyPr>
            <a:normAutofit/>
          </a:bodyPr>
          <a:lstStyle>
            <a:lvl1pPr>
              <a:buClr>
                <a:schemeClr val="accent3"/>
              </a:buClr>
              <a:defRPr sz="2400" b="0" i="0">
                <a:latin typeface="+mn-lt"/>
                <a:ea typeface="Campton Light" charset="0"/>
                <a:cs typeface="Campton Light" charset="0"/>
              </a:defRPr>
            </a:lvl1pPr>
            <a:lvl2pPr>
              <a:buClr>
                <a:schemeClr val="accent3"/>
              </a:buClr>
              <a:defRPr sz="2000" b="0" i="0">
                <a:latin typeface="+mn-lt"/>
                <a:ea typeface="Campton Light" charset="0"/>
                <a:cs typeface="Campton Light" charset="0"/>
              </a:defRPr>
            </a:lvl2pPr>
            <a:lvl3pPr>
              <a:buClr>
                <a:schemeClr val="accent3"/>
              </a:buClr>
              <a:defRPr sz="1800" b="0" i="0">
                <a:latin typeface="+mn-lt"/>
                <a:ea typeface="Campton Light" charset="0"/>
                <a:cs typeface="Campton Light" charset="0"/>
              </a:defRPr>
            </a:lvl3pPr>
            <a:lvl4pPr>
              <a:buClr>
                <a:schemeClr val="accent3"/>
              </a:buClr>
              <a:defRPr sz="1600" b="0" i="0">
                <a:latin typeface="+mn-lt"/>
                <a:ea typeface="Campton Light" charset="0"/>
                <a:cs typeface="Campton Light" charset="0"/>
              </a:defRPr>
            </a:lvl4pPr>
            <a:lvl5pPr>
              <a:buClr>
                <a:schemeClr val="accent3"/>
              </a:buClr>
              <a:defRPr sz="1600" b="0" i="0">
                <a:latin typeface="+mn-lt"/>
                <a:ea typeface="Campton Light" charset="0"/>
                <a:cs typeface="Campton Light" charset="0"/>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4818003" y="1826014"/>
            <a:ext cx="3660979" cy="4117586"/>
          </a:xfrm>
        </p:spPr>
        <p:txBody>
          <a:bodyPr>
            <a:normAutofit/>
          </a:bodyPr>
          <a:lstStyle>
            <a:lvl1pPr>
              <a:buClr>
                <a:schemeClr val="accent3"/>
              </a:buClr>
              <a:defRPr sz="2400" b="0" i="0">
                <a:latin typeface="+mn-lt"/>
                <a:ea typeface="Campton Light" charset="0"/>
                <a:cs typeface="Campton Light" charset="0"/>
              </a:defRPr>
            </a:lvl1pPr>
            <a:lvl2pPr>
              <a:buClr>
                <a:schemeClr val="accent3"/>
              </a:buClr>
              <a:defRPr sz="2000" b="0" i="0">
                <a:latin typeface="+mn-lt"/>
                <a:ea typeface="Campton Light" charset="0"/>
                <a:cs typeface="Campton Light" charset="0"/>
              </a:defRPr>
            </a:lvl2pPr>
            <a:lvl3pPr>
              <a:buClr>
                <a:schemeClr val="accent3"/>
              </a:buClr>
              <a:defRPr sz="1800" b="0" i="0">
                <a:latin typeface="+mn-lt"/>
                <a:ea typeface="Campton Light" charset="0"/>
                <a:cs typeface="Campton Light" charset="0"/>
              </a:defRPr>
            </a:lvl3pPr>
            <a:lvl4pPr>
              <a:buClr>
                <a:schemeClr val="accent3"/>
              </a:buClr>
              <a:defRPr sz="1600" b="0" i="0">
                <a:latin typeface="+mn-lt"/>
                <a:ea typeface="Campton Light" charset="0"/>
                <a:cs typeface="Campton Light" charset="0"/>
              </a:defRPr>
            </a:lvl4pPr>
            <a:lvl5pPr>
              <a:buClr>
                <a:schemeClr val="accent3"/>
              </a:buClr>
              <a:defRPr sz="1600" b="0" i="0">
                <a:latin typeface="+mn-lt"/>
                <a:ea typeface="Campton Light" charset="0"/>
                <a:cs typeface="Campton Light" charset="0"/>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8" name="Bild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2128" y="0"/>
            <a:ext cx="38100" cy="1447800"/>
          </a:xfrm>
          <a:prstGeom prst="rect">
            <a:avLst/>
          </a:prstGeom>
        </p:spPr>
      </p:pic>
      <p:pic>
        <p:nvPicPr>
          <p:cNvPr id="9" name="Bild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5738" y="6206222"/>
            <a:ext cx="1417063" cy="430553"/>
          </a:xfrm>
          <a:prstGeom prst="rect">
            <a:avLst/>
          </a:prstGeom>
        </p:spPr>
      </p:pic>
    </p:spTree>
    <p:extLst>
      <p:ext uri="{BB962C8B-B14F-4D97-AF65-F5344CB8AC3E}">
        <p14:creationId xmlns:p14="http://schemas.microsoft.com/office/powerpoint/2010/main" val="114741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hold med bilde høyre">
    <p:spTree>
      <p:nvGrpSpPr>
        <p:cNvPr id="1" name=""/>
        <p:cNvGrpSpPr/>
        <p:nvPr/>
      </p:nvGrpSpPr>
      <p:grpSpPr>
        <a:xfrm>
          <a:off x="0" y="0"/>
          <a:ext cx="0" cy="0"/>
          <a:chOff x="0" y="0"/>
          <a:chExt cx="0" cy="0"/>
        </a:xfrm>
      </p:grpSpPr>
      <p:sp>
        <p:nvSpPr>
          <p:cNvPr id="2" name="Tittel 1"/>
          <p:cNvSpPr>
            <a:spLocks noGrp="1"/>
          </p:cNvSpPr>
          <p:nvPr>
            <p:ph type="title"/>
          </p:nvPr>
        </p:nvSpPr>
        <p:spPr>
          <a:xfrm>
            <a:off x="896400" y="457200"/>
            <a:ext cx="2949178" cy="1600200"/>
          </a:xfrm>
        </p:spPr>
        <p:txBody>
          <a:bodyPr anchor="ctr"/>
          <a:lstStyle>
            <a:lvl1pPr>
              <a:defRPr sz="3200">
                <a:solidFill>
                  <a:srgbClr val="268183"/>
                </a:solidFill>
              </a:defRPr>
            </a:lvl1pPr>
          </a:lstStyle>
          <a:p>
            <a:r>
              <a:rPr lang="nb-NO" dirty="0"/>
              <a:t>Klikk for å redigere tittelstil</a:t>
            </a:r>
          </a:p>
        </p:txBody>
      </p:sp>
      <p:sp>
        <p:nvSpPr>
          <p:cNvPr id="3" name="Plassholder for bilde 2"/>
          <p:cNvSpPr>
            <a:spLocks noGrp="1"/>
          </p:cNvSpPr>
          <p:nvPr>
            <p:ph type="pic" idx="1"/>
          </p:nvPr>
        </p:nvSpPr>
        <p:spPr>
          <a:xfrm>
            <a:off x="3967842" y="681136"/>
            <a:ext cx="4511140" cy="51799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dirty="0"/>
              <a:t>Dra bildet til plassholderen eller klikk ikonet for å legge til</a:t>
            </a:r>
          </a:p>
        </p:txBody>
      </p:sp>
      <p:sp>
        <p:nvSpPr>
          <p:cNvPr id="4" name="Plassholder for tekst 3"/>
          <p:cNvSpPr>
            <a:spLocks noGrp="1"/>
          </p:cNvSpPr>
          <p:nvPr>
            <p:ph type="body" sz="half" idx="2" hasCustomPrompt="1"/>
          </p:nvPr>
        </p:nvSpPr>
        <p:spPr>
          <a:xfrm>
            <a:off x="896400" y="2239348"/>
            <a:ext cx="2949178" cy="3621703"/>
          </a:xfrm>
        </p:spPr>
        <p:txBody>
          <a:bodyPr>
            <a:normAutofit/>
          </a:bodyPr>
          <a:lstStyle>
            <a:lvl1pPr marL="0" indent="0">
              <a:lnSpc>
                <a:spcPct val="100000"/>
              </a:lnSpc>
              <a:buNone/>
              <a:defRPr sz="18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dirty="0"/>
              <a:t>Klikk for å redigere tekststiler i malen </a:t>
            </a:r>
            <a:r>
              <a:rPr lang="nb-NO" dirty="0" err="1"/>
              <a:t>eesfnhef</a:t>
            </a:r>
            <a:r>
              <a:rPr lang="nb-NO" dirty="0"/>
              <a:t> </a:t>
            </a:r>
            <a:r>
              <a:rPr lang="nb-NO" dirty="0" err="1"/>
              <a:t>efe</a:t>
            </a:r>
            <a:r>
              <a:rPr lang="nb-NO" dirty="0"/>
              <a:t> </a:t>
            </a:r>
            <a:r>
              <a:rPr lang="nb-NO" dirty="0" err="1"/>
              <a:t>ege</a:t>
            </a:r>
            <a:r>
              <a:rPr lang="nb-NO" dirty="0"/>
              <a:t> </a:t>
            </a:r>
            <a:r>
              <a:rPr lang="nb-NO" dirty="0" err="1"/>
              <a:t>eg</a:t>
            </a:r>
            <a:r>
              <a:rPr lang="nb-NO" dirty="0"/>
              <a:t> </a:t>
            </a:r>
            <a:r>
              <a:rPr lang="nb-NO" dirty="0" err="1"/>
              <a:t>rwrøl</a:t>
            </a:r>
            <a:r>
              <a:rPr lang="nb-NO" dirty="0"/>
              <a:t>, </a:t>
            </a:r>
            <a:r>
              <a:rPr lang="nb-NO" dirty="0" err="1"/>
              <a:t>etoeg</a:t>
            </a:r>
            <a:r>
              <a:rPr lang="nb-NO" dirty="0"/>
              <a:t>, </a:t>
            </a:r>
            <a:r>
              <a:rPr lang="nb-NO" dirty="0" err="1"/>
              <a:t>e,eg</a:t>
            </a:r>
            <a:r>
              <a:rPr lang="nb-NO" dirty="0"/>
              <a:t> </a:t>
            </a:r>
            <a:r>
              <a:rPr lang="nb-NO" dirty="0" err="1"/>
              <a:t>rgorgo</a:t>
            </a:r>
            <a:r>
              <a:rPr lang="nb-NO" dirty="0"/>
              <a:t> </a:t>
            </a:r>
            <a:r>
              <a:rPr lang="nb-NO" dirty="0" err="1"/>
              <a:t>rog</a:t>
            </a:r>
            <a:endParaRPr lang="nb-NO" dirty="0"/>
          </a:p>
        </p:txBody>
      </p:sp>
      <p:pic>
        <p:nvPicPr>
          <p:cNvPr id="10" name="Bild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100" y="0"/>
            <a:ext cx="38100" cy="1447800"/>
          </a:xfrm>
          <a:prstGeom prst="rect">
            <a:avLst/>
          </a:prstGeom>
        </p:spPr>
      </p:pic>
      <p:pic>
        <p:nvPicPr>
          <p:cNvPr id="9" name="Bild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5738" y="6206222"/>
            <a:ext cx="1417063" cy="430553"/>
          </a:xfrm>
          <a:prstGeom prst="rect">
            <a:avLst/>
          </a:prstGeom>
        </p:spPr>
      </p:pic>
    </p:spTree>
    <p:extLst>
      <p:ext uri="{BB962C8B-B14F-4D97-AF65-F5344CB8AC3E}">
        <p14:creationId xmlns:p14="http://schemas.microsoft.com/office/powerpoint/2010/main" val="1893693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hold med bilde venstre">
    <p:spTree>
      <p:nvGrpSpPr>
        <p:cNvPr id="1" name=""/>
        <p:cNvGrpSpPr/>
        <p:nvPr/>
      </p:nvGrpSpPr>
      <p:grpSpPr>
        <a:xfrm>
          <a:off x="0" y="0"/>
          <a:ext cx="0" cy="0"/>
          <a:chOff x="0" y="0"/>
          <a:chExt cx="0" cy="0"/>
        </a:xfrm>
      </p:grpSpPr>
      <p:sp>
        <p:nvSpPr>
          <p:cNvPr id="2" name="Tittel 1"/>
          <p:cNvSpPr>
            <a:spLocks noGrp="1"/>
          </p:cNvSpPr>
          <p:nvPr>
            <p:ph type="title"/>
          </p:nvPr>
        </p:nvSpPr>
        <p:spPr>
          <a:xfrm>
            <a:off x="5455227" y="457200"/>
            <a:ext cx="3023755" cy="1600200"/>
          </a:xfrm>
        </p:spPr>
        <p:txBody>
          <a:bodyPr anchor="b"/>
          <a:lstStyle>
            <a:lvl1pPr>
              <a:defRPr sz="3200"/>
            </a:lvl1pPr>
          </a:lstStyle>
          <a:p>
            <a:r>
              <a:rPr lang="nb-NO" dirty="0"/>
              <a:t>Klikk for å redigere tittelstil</a:t>
            </a:r>
          </a:p>
        </p:txBody>
      </p:sp>
      <p:sp>
        <p:nvSpPr>
          <p:cNvPr id="3" name="Plassholder for bilde 2"/>
          <p:cNvSpPr>
            <a:spLocks noGrp="1"/>
          </p:cNvSpPr>
          <p:nvPr>
            <p:ph type="pic" idx="1"/>
          </p:nvPr>
        </p:nvSpPr>
        <p:spPr>
          <a:xfrm>
            <a:off x="888476" y="680989"/>
            <a:ext cx="4418681" cy="51799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dirty="0"/>
              <a:t>Dra bildet til plassholderen eller klikk ikonet for å legge til</a:t>
            </a:r>
          </a:p>
        </p:txBody>
      </p:sp>
      <p:sp>
        <p:nvSpPr>
          <p:cNvPr id="4" name="Plassholder for tekst 3"/>
          <p:cNvSpPr>
            <a:spLocks noGrp="1"/>
          </p:cNvSpPr>
          <p:nvPr>
            <p:ph type="body" sz="half" idx="2"/>
          </p:nvPr>
        </p:nvSpPr>
        <p:spPr>
          <a:xfrm>
            <a:off x="5455227" y="2239201"/>
            <a:ext cx="3023756" cy="3621703"/>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dirty="0"/>
              <a:t>Klikk for å redigere tekststiler i malen</a:t>
            </a:r>
          </a:p>
        </p:txBody>
      </p:sp>
      <p:pic>
        <p:nvPicPr>
          <p:cNvPr id="10" name="Bild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100" y="0"/>
            <a:ext cx="38100" cy="1447800"/>
          </a:xfrm>
          <a:prstGeom prst="rect">
            <a:avLst/>
          </a:prstGeom>
        </p:spPr>
      </p:pic>
      <p:pic>
        <p:nvPicPr>
          <p:cNvPr id="9" name="Bild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5738" y="6206222"/>
            <a:ext cx="1417063" cy="43055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896400" y="365126"/>
            <a:ext cx="7582582" cy="1325563"/>
          </a:xfrm>
        </p:spPr>
        <p:txBody>
          <a:bodyPr>
            <a:normAutofit/>
          </a:bodyPr>
          <a:lstStyle>
            <a:lvl1pPr>
              <a:defRPr sz="3600">
                <a:solidFill>
                  <a:srgbClr val="268183"/>
                </a:solidFill>
              </a:defRPr>
            </a:lvl1pPr>
          </a:lstStyle>
          <a:p>
            <a:r>
              <a:rPr lang="nb-NO" dirty="0"/>
              <a:t>Klikk for å redigere tittelstil</a:t>
            </a:r>
          </a:p>
        </p:txBody>
      </p:sp>
      <p:sp>
        <p:nvSpPr>
          <p:cNvPr id="7" name="Plassholder for tabell 6"/>
          <p:cNvSpPr>
            <a:spLocks noGrp="1"/>
          </p:cNvSpPr>
          <p:nvPr>
            <p:ph type="tbl" sz="quarter" idx="13"/>
          </p:nvPr>
        </p:nvSpPr>
        <p:spPr>
          <a:xfrm>
            <a:off x="896400" y="1854200"/>
            <a:ext cx="7582582" cy="3767138"/>
          </a:xfrm>
        </p:spPr>
        <p:txBody>
          <a:bodyPr>
            <a:normAutofit/>
          </a:bodyPr>
          <a:lstStyle>
            <a:lvl1pPr>
              <a:defRPr sz="2200"/>
            </a:lvl1pPr>
          </a:lstStyle>
          <a:p>
            <a:r>
              <a:rPr lang="nb-NO" dirty="0"/>
              <a:t>Klikk ikonet for å legge til en tabell</a:t>
            </a:r>
          </a:p>
        </p:txBody>
      </p:sp>
      <p:pic>
        <p:nvPicPr>
          <p:cNvPr id="9" name="Bild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100" y="0"/>
            <a:ext cx="38100" cy="1447800"/>
          </a:xfrm>
          <a:prstGeom prst="rect">
            <a:avLst/>
          </a:prstGeom>
        </p:spPr>
      </p:pic>
      <p:pic>
        <p:nvPicPr>
          <p:cNvPr id="8" name="Bild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5738" y="6206222"/>
            <a:ext cx="1417063" cy="430553"/>
          </a:xfrm>
          <a:prstGeom prst="rect">
            <a:avLst/>
          </a:prstGeom>
        </p:spPr>
      </p:pic>
    </p:spTree>
    <p:extLst>
      <p:ext uri="{BB962C8B-B14F-4D97-AF65-F5344CB8AC3E}">
        <p14:creationId xmlns:p14="http://schemas.microsoft.com/office/powerpoint/2010/main" val="1523806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diagram">
    <p:spTree>
      <p:nvGrpSpPr>
        <p:cNvPr id="1" name=""/>
        <p:cNvGrpSpPr/>
        <p:nvPr/>
      </p:nvGrpSpPr>
      <p:grpSpPr>
        <a:xfrm>
          <a:off x="0" y="0"/>
          <a:ext cx="0" cy="0"/>
          <a:chOff x="0" y="0"/>
          <a:chExt cx="0" cy="0"/>
        </a:xfrm>
      </p:grpSpPr>
      <p:sp>
        <p:nvSpPr>
          <p:cNvPr id="2" name="Tittel 1"/>
          <p:cNvSpPr>
            <a:spLocks noGrp="1"/>
          </p:cNvSpPr>
          <p:nvPr>
            <p:ph type="title"/>
          </p:nvPr>
        </p:nvSpPr>
        <p:spPr>
          <a:xfrm>
            <a:off x="896400" y="365126"/>
            <a:ext cx="7582582" cy="1325563"/>
          </a:xfrm>
        </p:spPr>
        <p:txBody>
          <a:bodyPr/>
          <a:lstStyle>
            <a:lvl1pPr>
              <a:defRPr sz="3600">
                <a:solidFill>
                  <a:srgbClr val="268183"/>
                </a:solidFill>
              </a:defRPr>
            </a:lvl1pPr>
          </a:lstStyle>
          <a:p>
            <a:r>
              <a:rPr lang="nb-NO" dirty="0"/>
              <a:t>Klikk for å redigere tittelstil</a:t>
            </a:r>
          </a:p>
        </p:txBody>
      </p:sp>
      <p:pic>
        <p:nvPicPr>
          <p:cNvPr id="9" name="Bild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100" y="0"/>
            <a:ext cx="38100" cy="1447800"/>
          </a:xfrm>
          <a:prstGeom prst="rect">
            <a:avLst/>
          </a:prstGeom>
        </p:spPr>
      </p:pic>
      <p:sp>
        <p:nvSpPr>
          <p:cNvPr id="8" name="Plassholder for diagram 7"/>
          <p:cNvSpPr>
            <a:spLocks noGrp="1"/>
          </p:cNvSpPr>
          <p:nvPr>
            <p:ph type="chart" sz="quarter" idx="13"/>
          </p:nvPr>
        </p:nvSpPr>
        <p:spPr>
          <a:xfrm>
            <a:off x="5020469" y="2000250"/>
            <a:ext cx="3458513" cy="3867149"/>
          </a:xfrm>
        </p:spPr>
        <p:txBody>
          <a:bodyPr/>
          <a:lstStyle/>
          <a:p>
            <a:r>
              <a:rPr lang="nb-NO" dirty="0"/>
              <a:t>Klikk ikonet for å legge til et diagram</a:t>
            </a:r>
          </a:p>
        </p:txBody>
      </p:sp>
      <p:sp>
        <p:nvSpPr>
          <p:cNvPr id="11" name="Plassholder for innhold 10"/>
          <p:cNvSpPr>
            <a:spLocks noGrp="1"/>
          </p:cNvSpPr>
          <p:nvPr>
            <p:ph sz="quarter" idx="14"/>
          </p:nvPr>
        </p:nvSpPr>
        <p:spPr>
          <a:xfrm>
            <a:off x="896400" y="1994960"/>
            <a:ext cx="3904200" cy="3872441"/>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10" name="Bild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5738" y="6206222"/>
            <a:ext cx="1417063" cy="43055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896400" y="365126"/>
            <a:ext cx="7582582" cy="1325563"/>
          </a:xfrm>
        </p:spPr>
        <p:txBody>
          <a:bodyPr>
            <a:normAutofit/>
          </a:bodyPr>
          <a:lstStyle>
            <a:lvl1pPr>
              <a:defRPr sz="3600">
                <a:solidFill>
                  <a:srgbClr val="268183"/>
                </a:solidFill>
              </a:defRPr>
            </a:lvl1pPr>
          </a:lstStyle>
          <a:p>
            <a:r>
              <a:rPr lang="nb-NO" dirty="0"/>
              <a:t>Klikk for å redigere tittelstil</a:t>
            </a:r>
          </a:p>
        </p:txBody>
      </p:sp>
      <p:pic>
        <p:nvPicPr>
          <p:cNvPr id="6" name="Bild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100" y="0"/>
            <a:ext cx="38100" cy="1447800"/>
          </a:xfrm>
          <a:prstGeom prst="rect">
            <a:avLst/>
          </a:prstGeom>
        </p:spPr>
      </p:pic>
      <p:pic>
        <p:nvPicPr>
          <p:cNvPr id="7" name="Bild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5738" y="6206222"/>
            <a:ext cx="1417063" cy="430553"/>
          </a:xfrm>
          <a:prstGeom prst="rect">
            <a:avLst/>
          </a:prstGeom>
        </p:spPr>
      </p:pic>
    </p:spTree>
    <p:extLst>
      <p:ext uri="{BB962C8B-B14F-4D97-AF65-F5344CB8AC3E}">
        <p14:creationId xmlns:p14="http://schemas.microsoft.com/office/powerpoint/2010/main" val="202747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96400" y="365126"/>
            <a:ext cx="7618950"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896400" y="1825625"/>
            <a:ext cx="761895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7588520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57" r:id="rId5"/>
    <p:sldLayoutId id="2147483662" r:id="rId6"/>
    <p:sldLayoutId id="2147483658" r:id="rId7"/>
    <p:sldLayoutId id="2147483663" r:id="rId8"/>
    <p:sldLayoutId id="2147483654" r:id="rId9"/>
    <p:sldLayoutId id="2147483655" r:id="rId10"/>
    <p:sldLayoutId id="2147483661" r:id="rId11"/>
    <p:sldLayoutId id="2147483679" r:id="rId12"/>
  </p:sldLayoutIdLst>
  <p:hf hdr="0" ftr="0"/>
  <p:txStyles>
    <p:titleStyle>
      <a:lvl1pPr algn="l" defTabSz="914400" rtl="0" eaLnBrk="1" latinLnBrk="0" hangingPunct="1">
        <a:lnSpc>
          <a:spcPct val="90000"/>
        </a:lnSpc>
        <a:spcBef>
          <a:spcPct val="0"/>
        </a:spcBef>
        <a:buNone/>
        <a:defRPr sz="4400" kern="1200">
          <a:solidFill>
            <a:srgbClr val="268183"/>
          </a:solidFill>
          <a:latin typeface="+mn-lt"/>
          <a:ea typeface="Campton Book" charset="0"/>
          <a:cs typeface="Campton Book" charset="0"/>
        </a:defRPr>
      </a:lvl1pPr>
    </p:titleStyle>
    <p:bodyStyle>
      <a:lvl1pPr marL="228600" indent="-228600" algn="l" defTabSz="914400" rtl="0" eaLnBrk="1" latinLnBrk="0" hangingPunct="1">
        <a:lnSpc>
          <a:spcPct val="90000"/>
        </a:lnSpc>
        <a:spcBef>
          <a:spcPts val="1000"/>
        </a:spcBef>
        <a:buClr>
          <a:schemeClr val="accent3"/>
        </a:buClr>
        <a:buFont typeface="Arial"/>
        <a:buChar char="•"/>
        <a:defRPr sz="2800" kern="1200">
          <a:solidFill>
            <a:schemeClr val="tx1"/>
          </a:solidFill>
          <a:latin typeface="+mn-lt"/>
          <a:ea typeface="Campton Book" charset="0"/>
          <a:cs typeface="Campton Book" charset="0"/>
        </a:defRPr>
      </a:lvl1pPr>
      <a:lvl2pPr marL="685800" indent="-228600" algn="l" defTabSz="914400" rtl="0" eaLnBrk="1" latinLnBrk="0" hangingPunct="1">
        <a:lnSpc>
          <a:spcPct val="90000"/>
        </a:lnSpc>
        <a:spcBef>
          <a:spcPts val="500"/>
        </a:spcBef>
        <a:buClr>
          <a:schemeClr val="accent3"/>
        </a:buClr>
        <a:buFont typeface="Arial"/>
        <a:buChar char="•"/>
        <a:defRPr sz="2400" kern="1200">
          <a:solidFill>
            <a:schemeClr val="tx1"/>
          </a:solidFill>
          <a:latin typeface="+mn-lt"/>
          <a:ea typeface="Campton Book" charset="0"/>
          <a:cs typeface="Campton Book" charset="0"/>
        </a:defRPr>
      </a:lvl2pPr>
      <a:lvl3pPr marL="1143000" indent="-228600" algn="l" defTabSz="914400" rtl="0" eaLnBrk="1" latinLnBrk="0" hangingPunct="1">
        <a:lnSpc>
          <a:spcPct val="90000"/>
        </a:lnSpc>
        <a:spcBef>
          <a:spcPts val="500"/>
        </a:spcBef>
        <a:buClr>
          <a:schemeClr val="accent3"/>
        </a:buClr>
        <a:buFont typeface="Arial"/>
        <a:buChar char="•"/>
        <a:defRPr sz="2000" kern="1200">
          <a:solidFill>
            <a:schemeClr val="tx1"/>
          </a:solidFill>
          <a:latin typeface="+mn-lt"/>
          <a:ea typeface="Campton Book" charset="0"/>
          <a:cs typeface="Campton Book" charset="0"/>
        </a:defRPr>
      </a:lvl3pPr>
      <a:lvl4pPr marL="1600200" indent="-228600" algn="l" defTabSz="914400" rtl="0" eaLnBrk="1" latinLnBrk="0" hangingPunct="1">
        <a:lnSpc>
          <a:spcPct val="90000"/>
        </a:lnSpc>
        <a:spcBef>
          <a:spcPts val="500"/>
        </a:spcBef>
        <a:buClr>
          <a:schemeClr val="accent3"/>
        </a:buClr>
        <a:buFont typeface="Arial"/>
        <a:buChar char="•"/>
        <a:defRPr sz="1800" kern="1200">
          <a:solidFill>
            <a:schemeClr val="tx1"/>
          </a:solidFill>
          <a:latin typeface="+mn-lt"/>
          <a:ea typeface="Campton Book" charset="0"/>
          <a:cs typeface="Campton Book" charset="0"/>
        </a:defRPr>
      </a:lvl4pPr>
      <a:lvl5pPr marL="2057400" indent="-228600" algn="l" defTabSz="914400" rtl="0" eaLnBrk="1" latinLnBrk="0" hangingPunct="1">
        <a:lnSpc>
          <a:spcPct val="90000"/>
        </a:lnSpc>
        <a:spcBef>
          <a:spcPts val="500"/>
        </a:spcBef>
        <a:buClr>
          <a:schemeClr val="accent3"/>
        </a:buClr>
        <a:buFont typeface="Arial"/>
        <a:buChar char="•"/>
        <a:defRPr sz="1800" kern="1200">
          <a:solidFill>
            <a:schemeClr val="tx1"/>
          </a:solidFill>
          <a:latin typeface="+mn-lt"/>
          <a:ea typeface="Campton Book" charset="0"/>
          <a:cs typeface="Campton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kcl.ac.uk/sspp/departments/education/research/Research-Centres/cppr/Research/currentpro/Enterprising-Science/index.aspx"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hyperlink" Target="https://www.ucl.ac.uk/ioe/departments-centres/departments/education-practice-and-society/science-capital-research/science-capital-teaching-approach-pack"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tel 3">
            <a:extLst>
              <a:ext uri="{FF2B5EF4-FFF2-40B4-BE49-F238E27FC236}">
                <a16:creationId xmlns:a16="http://schemas.microsoft.com/office/drawing/2014/main" id="{DD7B2E6B-256D-4F96-A706-945018535340}"/>
              </a:ext>
            </a:extLst>
          </p:cNvPr>
          <p:cNvSpPr>
            <a:spLocks noGrp="1"/>
          </p:cNvSpPr>
          <p:nvPr>
            <p:ph type="subTitle" idx="1"/>
          </p:nvPr>
        </p:nvSpPr>
        <p:spPr>
          <a:xfrm>
            <a:off x="1931783" y="1912281"/>
            <a:ext cx="5280434" cy="442989"/>
          </a:xfrm>
        </p:spPr>
        <p:txBody>
          <a:bodyPr/>
          <a:lstStyle/>
          <a:p>
            <a:r>
              <a:rPr lang="nb-NO" dirty="0"/>
              <a:t>Modul 2</a:t>
            </a:r>
          </a:p>
        </p:txBody>
      </p:sp>
      <p:sp>
        <p:nvSpPr>
          <p:cNvPr id="2" name="Tittel 1"/>
          <p:cNvSpPr>
            <a:spLocks noGrp="1"/>
          </p:cNvSpPr>
          <p:nvPr>
            <p:ph type="ctrTitle"/>
          </p:nvPr>
        </p:nvSpPr>
        <p:spPr>
          <a:xfrm>
            <a:off x="111760" y="2477190"/>
            <a:ext cx="8920480" cy="1729620"/>
          </a:xfrm>
        </p:spPr>
        <p:txBody>
          <a:bodyPr>
            <a:normAutofit/>
          </a:bodyPr>
          <a:lstStyle/>
          <a:p>
            <a:r>
              <a:rPr lang="nb-NO" sz="4900" dirty="0">
                <a:solidFill>
                  <a:srgbClr val="268183"/>
                </a:solidFill>
              </a:rPr>
              <a:t>Bruk av realfag i ulike yrker</a:t>
            </a:r>
            <a:br>
              <a:rPr lang="nb-NO" sz="5300" dirty="0">
                <a:solidFill>
                  <a:srgbClr val="268183"/>
                </a:solidFill>
              </a:rPr>
            </a:br>
            <a:r>
              <a:rPr lang="nb-NO" sz="3100" dirty="0">
                <a:solidFill>
                  <a:srgbClr val="268183"/>
                </a:solidFill>
              </a:rPr>
              <a:t>B – Samarbeid</a:t>
            </a:r>
            <a:endParaRPr lang="nb-NO" sz="4400" dirty="0">
              <a:solidFill>
                <a:srgbClr val="268183"/>
              </a:solidFill>
            </a:endParaRPr>
          </a:p>
        </p:txBody>
      </p:sp>
    </p:spTree>
    <p:extLst>
      <p:ext uri="{BB962C8B-B14F-4D97-AF65-F5344CB8AC3E}">
        <p14:creationId xmlns:p14="http://schemas.microsoft.com/office/powerpoint/2010/main" val="2094754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lvl="0"/>
            <a:r>
              <a:rPr lang="nb-NO" sz="3600" dirty="0"/>
              <a:t>Aktivitet 2:</a:t>
            </a:r>
            <a:br>
              <a:rPr lang="nb-NO" sz="3600" dirty="0"/>
            </a:br>
            <a:r>
              <a:rPr lang="nb-NO" sz="3600" dirty="0"/>
              <a:t>Ta utgangspunkt i et realfaglig tema </a:t>
            </a:r>
            <a:r>
              <a:rPr lang="nb-NO" dirty="0"/>
              <a:t>  </a:t>
            </a:r>
            <a:endParaRPr lang="en-US" dirty="0"/>
          </a:p>
        </p:txBody>
      </p:sp>
      <p:sp>
        <p:nvSpPr>
          <p:cNvPr id="3" name="Plassholder for innhold 2"/>
          <p:cNvSpPr>
            <a:spLocks noGrp="1"/>
          </p:cNvSpPr>
          <p:nvPr>
            <p:ph idx="1"/>
          </p:nvPr>
        </p:nvSpPr>
        <p:spPr>
          <a:xfrm>
            <a:off x="895738" y="1825625"/>
            <a:ext cx="6533762" cy="2372749"/>
          </a:xfrm>
        </p:spPr>
        <p:txBody>
          <a:bodyPr>
            <a:normAutofit/>
          </a:bodyPr>
          <a:lstStyle/>
          <a:p>
            <a:pPr marL="263525" indent="-263525">
              <a:lnSpc>
                <a:spcPct val="110000"/>
              </a:lnSpc>
              <a:buFont typeface="Arial" panose="020B0604020202020204" pitchFamily="34" charset="0"/>
              <a:buChar char="•"/>
            </a:pPr>
            <a:r>
              <a:rPr lang="nb-NO" sz="2200" b="1" dirty="0"/>
              <a:t>Individuelt</a:t>
            </a:r>
          </a:p>
          <a:p>
            <a:pPr marL="263525" indent="0">
              <a:lnSpc>
                <a:spcPct val="110000"/>
              </a:lnSpc>
              <a:buNone/>
            </a:pPr>
            <a:r>
              <a:rPr lang="nb-NO" sz="2200" dirty="0"/>
              <a:t>Realfaglig tema: Velg mellom næringsstoffer eller målinger. 	</a:t>
            </a:r>
          </a:p>
          <a:p>
            <a:pPr marL="263525" indent="0">
              <a:lnSpc>
                <a:spcPct val="110000"/>
              </a:lnSpc>
              <a:buNone/>
            </a:pPr>
            <a:r>
              <a:rPr lang="nb-NO" sz="2200" dirty="0"/>
              <a:t>Finn yrker der du tror realfaglig kompetanse i næringsstoffer/målinger er viktig.</a:t>
            </a:r>
            <a:endParaRPr lang="en-US" sz="2200" dirty="0"/>
          </a:p>
        </p:txBody>
      </p:sp>
      <p:pic>
        <p:nvPicPr>
          <p:cNvPr id="4" name="Picture 2" descr="timeg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545" y="1798459"/>
            <a:ext cx="524373" cy="10620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730696" y="2868643"/>
            <a:ext cx="562975" cy="369332"/>
          </a:xfrm>
          <a:prstGeom prst="rect">
            <a:avLst/>
          </a:prstGeom>
        </p:spPr>
        <p:txBody>
          <a:bodyPr wrap="none">
            <a:spAutoFit/>
          </a:bodyPr>
          <a:lstStyle/>
          <a:p>
            <a:r>
              <a:rPr lang="nb-NO" b="1" dirty="0">
                <a:solidFill>
                  <a:schemeClr val="accent2">
                    <a:lumMod val="50000"/>
                  </a:schemeClr>
                </a:solidFill>
              </a:rPr>
              <a:t>30 s</a:t>
            </a:r>
          </a:p>
        </p:txBody>
      </p:sp>
      <p:sp>
        <p:nvSpPr>
          <p:cNvPr id="5" name="Plassholder for innhold 2">
            <a:extLst>
              <a:ext uri="{FF2B5EF4-FFF2-40B4-BE49-F238E27FC236}">
                <a16:creationId xmlns:a16="http://schemas.microsoft.com/office/drawing/2014/main" id="{B7C2358D-B837-46BC-93FF-743EA597FEFC}"/>
              </a:ext>
            </a:extLst>
          </p:cNvPr>
          <p:cNvSpPr txBox="1">
            <a:spLocks/>
          </p:cNvSpPr>
          <p:nvPr/>
        </p:nvSpPr>
        <p:spPr>
          <a:xfrm>
            <a:off x="895739" y="4296014"/>
            <a:ext cx="6533762" cy="18116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Arial"/>
              <a:buChar char="•"/>
              <a:defRPr sz="2800" b="0" i="0" kern="1200">
                <a:solidFill>
                  <a:schemeClr val="tx1"/>
                </a:solidFill>
                <a:latin typeface="+mn-lt"/>
                <a:ea typeface="Campton Light" charset="0"/>
                <a:cs typeface="Campton Light" charset="0"/>
              </a:defRPr>
            </a:lvl1pPr>
            <a:lvl2pPr marL="685800" indent="-228600" algn="l" defTabSz="914400" rtl="0" eaLnBrk="1" latinLnBrk="0" hangingPunct="1">
              <a:lnSpc>
                <a:spcPct val="90000"/>
              </a:lnSpc>
              <a:spcBef>
                <a:spcPts val="500"/>
              </a:spcBef>
              <a:buClr>
                <a:schemeClr val="accent3"/>
              </a:buClr>
              <a:buFont typeface="Arial"/>
              <a:buChar char="•"/>
              <a:defRPr sz="2400" b="0" i="0" kern="1200">
                <a:solidFill>
                  <a:schemeClr val="tx1"/>
                </a:solidFill>
                <a:latin typeface="+mn-lt"/>
                <a:ea typeface="Campton Light" charset="0"/>
                <a:cs typeface="Campton Light" charset="0"/>
              </a:defRPr>
            </a:lvl2pPr>
            <a:lvl3pPr marL="1143000" indent="-228600" algn="l" defTabSz="914400" rtl="0" eaLnBrk="1" latinLnBrk="0" hangingPunct="1">
              <a:lnSpc>
                <a:spcPct val="90000"/>
              </a:lnSpc>
              <a:spcBef>
                <a:spcPts val="500"/>
              </a:spcBef>
              <a:buClr>
                <a:schemeClr val="accent3"/>
              </a:buClr>
              <a:buFont typeface="Arial"/>
              <a:buChar char="•"/>
              <a:defRPr sz="2000" b="0" i="0" kern="1200">
                <a:solidFill>
                  <a:schemeClr val="tx1"/>
                </a:solidFill>
                <a:latin typeface="+mn-lt"/>
                <a:ea typeface="Campton Light" charset="0"/>
                <a:cs typeface="Campton Light" charset="0"/>
              </a:defRPr>
            </a:lvl3pPr>
            <a:lvl4pPr marL="1600200" indent="-228600" algn="l" defTabSz="914400" rtl="0" eaLnBrk="1" latinLnBrk="0" hangingPunct="1">
              <a:lnSpc>
                <a:spcPct val="90000"/>
              </a:lnSpc>
              <a:spcBef>
                <a:spcPts val="500"/>
              </a:spcBef>
              <a:buClr>
                <a:schemeClr val="accent3"/>
              </a:buClr>
              <a:buFont typeface="Arial"/>
              <a:buChar char="•"/>
              <a:defRPr sz="1800" b="0" i="0" kern="1200">
                <a:solidFill>
                  <a:schemeClr val="tx1"/>
                </a:solidFill>
                <a:latin typeface="+mn-lt"/>
                <a:ea typeface="Campton Light" charset="0"/>
                <a:cs typeface="Campton Light" charset="0"/>
              </a:defRPr>
            </a:lvl4pPr>
            <a:lvl5pPr marL="2057400" indent="-228600" algn="l" defTabSz="914400" rtl="0" eaLnBrk="1" latinLnBrk="0" hangingPunct="1">
              <a:lnSpc>
                <a:spcPct val="90000"/>
              </a:lnSpc>
              <a:spcBef>
                <a:spcPts val="500"/>
              </a:spcBef>
              <a:buClr>
                <a:schemeClr val="accent3"/>
              </a:buClr>
              <a:buFont typeface="Arial"/>
              <a:buChar char="•"/>
              <a:defRPr sz="1800" b="0" i="0" kern="1200">
                <a:solidFill>
                  <a:schemeClr val="tx1"/>
                </a:solidFill>
                <a:latin typeface="+mn-lt"/>
                <a:ea typeface="Campton Light" charset="0"/>
                <a:cs typeface="Campton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63525" indent="-263525">
              <a:lnSpc>
                <a:spcPct val="110000"/>
              </a:lnSpc>
              <a:buFont typeface="Arial" panose="020B0604020202020204" pitchFamily="34" charset="0"/>
              <a:buChar char="•"/>
            </a:pPr>
            <a:r>
              <a:rPr lang="nb-NO" sz="2200" b="1" dirty="0"/>
              <a:t>Par</a:t>
            </a:r>
            <a:r>
              <a:rPr lang="nb-NO" sz="2200" dirty="0"/>
              <a:t>		</a:t>
            </a:r>
          </a:p>
          <a:p>
            <a:pPr marL="263525" indent="0">
              <a:lnSpc>
                <a:spcPct val="110000"/>
              </a:lnSpc>
              <a:buFont typeface="Arial"/>
              <a:buNone/>
            </a:pPr>
            <a:r>
              <a:rPr lang="nb-NO" sz="2200" dirty="0"/>
              <a:t>Snu deg til den ved siden av. Fortell hvilke yrker du tenkte på og forklar hvorfor du tenkte på dette. </a:t>
            </a:r>
            <a:endParaRPr lang="en-US" sz="2200" dirty="0"/>
          </a:p>
        </p:txBody>
      </p:sp>
      <p:pic>
        <p:nvPicPr>
          <p:cNvPr id="8" name="Picture 2" descr="timeg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545" y="4296014"/>
            <a:ext cx="524373" cy="106202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641895" y="5380674"/>
            <a:ext cx="721672" cy="369332"/>
          </a:xfrm>
          <a:prstGeom prst="rect">
            <a:avLst/>
          </a:prstGeom>
        </p:spPr>
        <p:txBody>
          <a:bodyPr wrap="none">
            <a:spAutoFit/>
          </a:bodyPr>
          <a:lstStyle/>
          <a:p>
            <a:r>
              <a:rPr lang="nb-NO" b="1" dirty="0">
                <a:solidFill>
                  <a:schemeClr val="accent2">
                    <a:lumMod val="50000"/>
                  </a:schemeClr>
                </a:solidFill>
              </a:rPr>
              <a:t>2 min</a:t>
            </a:r>
          </a:p>
        </p:txBody>
      </p:sp>
    </p:spTree>
    <p:extLst>
      <p:ext uri="{BB962C8B-B14F-4D97-AF65-F5344CB8AC3E}">
        <p14:creationId xmlns:p14="http://schemas.microsoft.com/office/powerpoint/2010/main" val="411680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lvl="0"/>
            <a:r>
              <a:rPr lang="nb-NO" dirty="0"/>
              <a:t>Refleksjon i grupper  (5 min)</a:t>
            </a:r>
            <a:endParaRPr lang="en-US" dirty="0"/>
          </a:p>
        </p:txBody>
      </p:sp>
      <p:sp>
        <p:nvSpPr>
          <p:cNvPr id="3" name="Plassholder for innhold 2"/>
          <p:cNvSpPr>
            <a:spLocks noGrp="1"/>
          </p:cNvSpPr>
          <p:nvPr>
            <p:ph idx="1"/>
          </p:nvPr>
        </p:nvSpPr>
        <p:spPr/>
        <p:txBody>
          <a:bodyPr>
            <a:normAutofit/>
          </a:bodyPr>
          <a:lstStyle/>
          <a:p>
            <a:pPr marL="0" indent="0">
              <a:lnSpc>
                <a:spcPct val="100000"/>
              </a:lnSpc>
              <a:spcBef>
                <a:spcPts val="0"/>
              </a:spcBef>
              <a:spcAft>
                <a:spcPts val="1800"/>
              </a:spcAft>
              <a:buNone/>
            </a:pPr>
            <a:r>
              <a:rPr lang="nb-NO" sz="2200" dirty="0"/>
              <a:t>Aktivitetene viste to ulike måter å synliggjøre realfaglig kompetanse på i ulike yrker.</a:t>
            </a:r>
          </a:p>
          <a:p>
            <a:pPr lvl="1">
              <a:lnSpc>
                <a:spcPct val="100000"/>
              </a:lnSpc>
              <a:spcBef>
                <a:spcPts val="0"/>
              </a:spcBef>
              <a:spcAft>
                <a:spcPts val="1800"/>
              </a:spcAft>
              <a:buFont typeface="Arial" panose="020B0604020202020204" pitchFamily="34" charset="0"/>
              <a:buChar char="•"/>
            </a:pPr>
            <a:r>
              <a:rPr lang="nb-NO" sz="2200" dirty="0"/>
              <a:t>Hvordan kan disse aktivitetene brukes i undervisninga?</a:t>
            </a:r>
            <a:endParaRPr lang="nb-NO" sz="2200" dirty="0">
              <a:solidFill>
                <a:schemeClr val="accent2">
                  <a:lumMod val="50000"/>
                </a:schemeClr>
              </a:solidFill>
            </a:endParaRPr>
          </a:p>
          <a:p>
            <a:pPr lvl="1">
              <a:lnSpc>
                <a:spcPct val="100000"/>
              </a:lnSpc>
              <a:spcBef>
                <a:spcPts val="0"/>
              </a:spcBef>
              <a:spcAft>
                <a:spcPts val="1800"/>
              </a:spcAft>
              <a:buFont typeface="Arial" panose="020B0604020202020204" pitchFamily="34" charset="0"/>
              <a:buChar char="•"/>
            </a:pPr>
            <a:r>
              <a:rPr lang="nb-NO" sz="2200" dirty="0"/>
              <a:t>Finnes det andre måter å bygge bro mellom yrker og realfag på? </a:t>
            </a:r>
          </a:p>
          <a:p>
            <a:pPr lvl="1">
              <a:lnSpc>
                <a:spcPct val="100000"/>
              </a:lnSpc>
              <a:spcBef>
                <a:spcPts val="0"/>
              </a:spcBef>
              <a:spcAft>
                <a:spcPts val="1800"/>
              </a:spcAft>
              <a:buFont typeface="Arial" panose="020B0604020202020204" pitchFamily="34" charset="0"/>
              <a:buChar char="•"/>
            </a:pPr>
            <a:r>
              <a:rPr lang="nb-NO" sz="2200" dirty="0"/>
              <a:t>Hvordan vil du legge vekt på å verdsette elevenes innspill?</a:t>
            </a:r>
          </a:p>
          <a:p>
            <a:pPr marL="0" indent="0">
              <a:lnSpc>
                <a:spcPct val="100000"/>
              </a:lnSpc>
              <a:spcBef>
                <a:spcPts val="0"/>
              </a:spcBef>
              <a:spcAft>
                <a:spcPts val="1800"/>
              </a:spcAft>
              <a:buNone/>
            </a:pPr>
            <a:r>
              <a:rPr lang="nb-NO" sz="2200" dirty="0"/>
              <a:t>Noter stikkord.</a:t>
            </a:r>
          </a:p>
          <a:p>
            <a:pPr marL="0" indent="0">
              <a:lnSpc>
                <a:spcPct val="100000"/>
              </a:lnSpc>
              <a:spcBef>
                <a:spcPts val="0"/>
              </a:spcBef>
              <a:spcAft>
                <a:spcPts val="1800"/>
              </a:spcAft>
              <a:buNone/>
            </a:pPr>
            <a:endParaRPr lang="en-US" sz="2200" dirty="0"/>
          </a:p>
        </p:txBody>
      </p:sp>
    </p:spTree>
    <p:extLst>
      <p:ext uri="{BB962C8B-B14F-4D97-AF65-F5344CB8AC3E}">
        <p14:creationId xmlns:p14="http://schemas.microsoft.com/office/powerpoint/2010/main" val="4258020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lvl="0"/>
            <a:r>
              <a:rPr lang="nb-NO" dirty="0"/>
              <a:t>Oppsummer i plenum (5 min)</a:t>
            </a:r>
            <a:endParaRPr lang="en-US" dirty="0"/>
          </a:p>
        </p:txBody>
      </p:sp>
      <p:sp>
        <p:nvSpPr>
          <p:cNvPr id="3" name="Plassholder for innhold 2"/>
          <p:cNvSpPr>
            <a:spLocks noGrp="1"/>
          </p:cNvSpPr>
          <p:nvPr>
            <p:ph idx="1"/>
          </p:nvPr>
        </p:nvSpPr>
        <p:spPr/>
        <p:txBody>
          <a:bodyPr>
            <a:normAutofit/>
          </a:bodyPr>
          <a:lstStyle/>
          <a:p>
            <a:pPr marL="0" indent="0">
              <a:lnSpc>
                <a:spcPct val="100000"/>
              </a:lnSpc>
              <a:buNone/>
            </a:pPr>
            <a:r>
              <a:rPr lang="nb-NO" sz="2200" dirty="0"/>
              <a:t>Hver gruppe oppsummerer kort det de snakket om for de andre deltakerne. </a:t>
            </a:r>
          </a:p>
          <a:p>
            <a:pPr marL="0" indent="0">
              <a:lnSpc>
                <a:spcPct val="100000"/>
              </a:lnSpc>
              <a:buNone/>
            </a:pPr>
            <a:endParaRPr lang="nb-NO" sz="2200" dirty="0"/>
          </a:p>
          <a:p>
            <a:pPr marL="0" indent="0">
              <a:lnSpc>
                <a:spcPct val="100000"/>
              </a:lnSpc>
              <a:buNone/>
            </a:pPr>
            <a:endParaRPr lang="nb-NO" sz="2200" dirty="0"/>
          </a:p>
          <a:p>
            <a:pPr marL="0" indent="0">
              <a:lnSpc>
                <a:spcPct val="100000"/>
              </a:lnSpc>
              <a:buNone/>
            </a:pPr>
            <a:endParaRPr lang="en-US" sz="2200" dirty="0"/>
          </a:p>
        </p:txBody>
      </p:sp>
    </p:spTree>
    <p:extLst>
      <p:ext uri="{BB962C8B-B14F-4D97-AF65-F5344CB8AC3E}">
        <p14:creationId xmlns:p14="http://schemas.microsoft.com/office/powerpoint/2010/main" val="1048577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p:txBody>
          <a:bodyPr/>
          <a:lstStyle/>
          <a:p>
            <a:r>
              <a:rPr lang="nb-NO" dirty="0"/>
              <a:t>Faglig påfyll</a:t>
            </a:r>
            <a:endParaRPr lang="x-none" dirty="0"/>
          </a:p>
        </p:txBody>
      </p:sp>
      <p:sp>
        <p:nvSpPr>
          <p:cNvPr id="5" name="Undertittel 4">
            <a:extLst>
              <a:ext uri="{FF2B5EF4-FFF2-40B4-BE49-F238E27FC236}">
                <a16:creationId xmlns:a16="http://schemas.microsoft.com/office/drawing/2014/main" id="{A883D46C-4712-4EFB-BB3D-1EF2FC8AE20C}"/>
              </a:ext>
            </a:extLst>
          </p:cNvPr>
          <p:cNvSpPr>
            <a:spLocks noGrp="1"/>
          </p:cNvSpPr>
          <p:nvPr>
            <p:ph type="subTitle" idx="1"/>
          </p:nvPr>
        </p:nvSpPr>
        <p:spPr/>
        <p:txBody>
          <a:bodyPr/>
          <a:lstStyle/>
          <a:p>
            <a:r>
              <a:rPr lang="nb-NO" dirty="0"/>
              <a:t>40 minutter</a:t>
            </a:r>
          </a:p>
        </p:txBody>
      </p:sp>
    </p:spTree>
    <p:extLst>
      <p:ext uri="{BB962C8B-B14F-4D97-AF65-F5344CB8AC3E}">
        <p14:creationId xmlns:p14="http://schemas.microsoft.com/office/powerpoint/2010/main" val="2008721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lvl="0"/>
            <a:r>
              <a:rPr lang="nb-NO" dirty="0"/>
              <a:t>I modul 1 ble vi kjent med begrepet naturfaglig kapital</a:t>
            </a:r>
            <a:endParaRPr lang="en-US" dirty="0"/>
          </a:p>
        </p:txBody>
      </p:sp>
      <p:pic>
        <p:nvPicPr>
          <p:cNvPr id="4" name="Picture 3" descr="Ei veske med mange ulike gjenstander som passer, linja, blyant, banan, osv. Ut stikker et ark der det står: Naturfaglig kapital. Hva du vet, hvordan du tenker, hva du gjør og hvem du kjenner."/>
          <p:cNvPicPr/>
          <p:nvPr/>
        </p:nvPicPr>
        <p:blipFill rotWithShape="1">
          <a:blip r:embed="rId3">
            <a:extLst>
              <a:ext uri="{28A0092B-C50C-407E-A947-70E740481C1C}">
                <a14:useLocalDpi xmlns:a14="http://schemas.microsoft.com/office/drawing/2010/main" val="0"/>
              </a:ext>
            </a:extLst>
          </a:blip>
          <a:srcRect l="18871" t="13560" r="27958" b="14618"/>
          <a:stretch/>
        </p:blipFill>
        <p:spPr bwMode="auto">
          <a:xfrm>
            <a:off x="895739" y="1690689"/>
            <a:ext cx="3238112" cy="3452811"/>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45936" y="5012695"/>
            <a:ext cx="1808507" cy="261610"/>
          </a:xfrm>
          <a:prstGeom prst="rect">
            <a:avLst/>
          </a:prstGeom>
        </p:spPr>
        <p:txBody>
          <a:bodyPr wrap="none">
            <a:spAutoFit/>
          </a:bodyPr>
          <a:lstStyle/>
          <a:p>
            <a:pPr algn="r"/>
            <a:r>
              <a:rPr lang="en-US" sz="1100" dirty="0" err="1"/>
              <a:t>Godec</a:t>
            </a:r>
            <a:r>
              <a:rPr lang="en-US" sz="1100" dirty="0"/>
              <a:t>, King </a:t>
            </a:r>
            <a:r>
              <a:rPr lang="en-US" sz="1100" dirty="0" err="1"/>
              <a:t>og</a:t>
            </a:r>
            <a:r>
              <a:rPr lang="en-US" sz="1100" dirty="0"/>
              <a:t> Archer, 2017</a:t>
            </a:r>
          </a:p>
        </p:txBody>
      </p:sp>
      <p:sp>
        <p:nvSpPr>
          <p:cNvPr id="5" name="TextBox 4"/>
          <p:cNvSpPr txBox="1"/>
          <p:nvPr/>
        </p:nvSpPr>
        <p:spPr>
          <a:xfrm>
            <a:off x="4667250" y="1919289"/>
            <a:ext cx="4210050" cy="3139321"/>
          </a:xfrm>
          <a:prstGeom prst="rect">
            <a:avLst/>
          </a:prstGeom>
          <a:noFill/>
        </p:spPr>
        <p:txBody>
          <a:bodyPr wrap="square" rtlCol="0">
            <a:spAutoFit/>
          </a:bodyPr>
          <a:lstStyle/>
          <a:p>
            <a:r>
              <a:rPr lang="nb-NO" sz="2200" dirty="0"/>
              <a:t>Begrepet </a:t>
            </a:r>
            <a:r>
              <a:rPr lang="nb-NO" sz="2200" b="1" i="1" dirty="0"/>
              <a:t>naturfaglig kapital </a:t>
            </a:r>
            <a:r>
              <a:rPr lang="nb-NO" sz="2200" dirty="0"/>
              <a:t>fanger opp all naturfaglig kunnskap, holdninger, erfaringer og sosiale kontakter en person kan ha:</a:t>
            </a:r>
          </a:p>
          <a:p>
            <a:pPr marL="342900" indent="-342900">
              <a:buFont typeface="Arial" panose="020B0604020202020204" pitchFamily="34" charset="0"/>
              <a:buChar char="•"/>
            </a:pPr>
            <a:r>
              <a:rPr lang="nb-NO" sz="2200" dirty="0"/>
              <a:t>hva du vet</a:t>
            </a:r>
          </a:p>
          <a:p>
            <a:pPr marL="342900" indent="-342900">
              <a:buFont typeface="Arial" panose="020B0604020202020204" pitchFamily="34" charset="0"/>
              <a:buChar char="•"/>
            </a:pPr>
            <a:r>
              <a:rPr lang="nb-NO" sz="2200" dirty="0"/>
              <a:t>hvordan du tenker</a:t>
            </a:r>
          </a:p>
          <a:p>
            <a:pPr marL="342900" indent="-342900">
              <a:buFont typeface="Arial" panose="020B0604020202020204" pitchFamily="34" charset="0"/>
              <a:buChar char="•"/>
            </a:pPr>
            <a:r>
              <a:rPr lang="nb-NO" sz="2200" dirty="0"/>
              <a:t>hva du gjør</a:t>
            </a:r>
          </a:p>
          <a:p>
            <a:pPr marL="342900" indent="-342900">
              <a:buFont typeface="Arial" panose="020B0604020202020204" pitchFamily="34" charset="0"/>
              <a:buChar char="•"/>
            </a:pPr>
            <a:r>
              <a:rPr lang="nb-NO" sz="2200" dirty="0"/>
              <a:t>hvem du kjenner</a:t>
            </a:r>
          </a:p>
          <a:p>
            <a:endParaRPr lang="nb-NO" sz="2200" dirty="0">
              <a:solidFill>
                <a:schemeClr val="accent1"/>
              </a:solidFill>
            </a:endParaRPr>
          </a:p>
        </p:txBody>
      </p:sp>
    </p:spTree>
    <p:extLst>
      <p:ext uri="{BB962C8B-B14F-4D97-AF65-F5344CB8AC3E}">
        <p14:creationId xmlns:p14="http://schemas.microsoft.com/office/powerpoint/2010/main" val="294592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Undervisning for naturfaglig kapital</a:t>
            </a:r>
          </a:p>
        </p:txBody>
      </p:sp>
      <p:sp>
        <p:nvSpPr>
          <p:cNvPr id="3" name="Content Placeholder 2"/>
          <p:cNvSpPr>
            <a:spLocks noGrp="1"/>
          </p:cNvSpPr>
          <p:nvPr>
            <p:ph idx="1"/>
          </p:nvPr>
        </p:nvSpPr>
        <p:spPr>
          <a:xfrm>
            <a:off x="895738" y="1825625"/>
            <a:ext cx="3996454" cy="4180320"/>
          </a:xfrm>
        </p:spPr>
        <p:txBody>
          <a:bodyPr>
            <a:normAutofit lnSpcReduction="10000"/>
          </a:bodyPr>
          <a:lstStyle/>
          <a:p>
            <a:pPr marL="0" indent="0">
              <a:lnSpc>
                <a:spcPct val="100000"/>
              </a:lnSpc>
              <a:buNone/>
            </a:pPr>
            <a:r>
              <a:rPr lang="nb-NO" sz="2200" dirty="0"/>
              <a:t>Undervisning for naturfaglig kapital handler om å utvide hva som teller som naturfag og matematikk ved blant annet å gjøre naturfag og matematikk personlig og hverdagsnært. </a:t>
            </a:r>
          </a:p>
          <a:p>
            <a:pPr marL="0" indent="0">
              <a:lnSpc>
                <a:spcPct val="100000"/>
              </a:lnSpc>
              <a:buNone/>
            </a:pPr>
            <a:r>
              <a:rPr lang="nb-NO" sz="2200" dirty="0"/>
              <a:t>Å verdsette innspill handler om å legge merke til elevenes innspill og anerkjenne dem gjennom å understreke at denne type kunnskap er relevant og verdt å dele. </a:t>
            </a:r>
          </a:p>
          <a:p>
            <a:pPr marL="0" indent="0">
              <a:lnSpc>
                <a:spcPct val="100000"/>
              </a:lnSpc>
              <a:buNone/>
            </a:pPr>
            <a:endParaRPr lang="nb-NO" sz="2200" dirty="0"/>
          </a:p>
        </p:txBody>
      </p:sp>
      <p:pic>
        <p:nvPicPr>
          <p:cNvPr id="4" name="Picture 2" descr="Modell for undervisning for naturfaglig kapital. Grunnmuren er fundamentet: å utvide hva som teller. Oppå den er de tre pilarene plassert: (1) gjøre naturfag personlig og hverdagsnært, (2) få fram innspill, verdsette dem og&#10;knytte dem til naturfag og (3) bygge ulike dimensjoner av naturfaglig kapital. Øverst er taket: Undervisning for naturfaglig kapital. En pil som går i sirkel omslutter det hele. På toppen står det: Reflektere over egen praksis. På bunnen står det: Justere på undervisnin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2192" y="1825625"/>
            <a:ext cx="3586790" cy="3719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738051" y="5638307"/>
            <a:ext cx="1895071" cy="261610"/>
          </a:xfrm>
          <a:prstGeom prst="rect">
            <a:avLst/>
          </a:prstGeom>
        </p:spPr>
        <p:txBody>
          <a:bodyPr wrap="none">
            <a:spAutoFit/>
          </a:bodyPr>
          <a:lstStyle/>
          <a:p>
            <a:pPr algn="r"/>
            <a:r>
              <a:rPr lang="en-US" sz="1100" dirty="0"/>
              <a:t>(</a:t>
            </a:r>
            <a:r>
              <a:rPr lang="en-US" sz="1100" dirty="0" err="1"/>
              <a:t>Godec</a:t>
            </a:r>
            <a:r>
              <a:rPr lang="en-US" sz="1100" dirty="0"/>
              <a:t>, King </a:t>
            </a:r>
            <a:r>
              <a:rPr lang="en-US" sz="1100" dirty="0" err="1"/>
              <a:t>og</a:t>
            </a:r>
            <a:r>
              <a:rPr lang="en-US" sz="1100" dirty="0"/>
              <a:t> Archer, 2017)</a:t>
            </a:r>
          </a:p>
        </p:txBody>
      </p:sp>
      <p:sp>
        <p:nvSpPr>
          <p:cNvPr id="6" name="Right Arrow 5"/>
          <p:cNvSpPr/>
          <p:nvPr/>
        </p:nvSpPr>
        <p:spPr>
          <a:xfrm>
            <a:off x="1795549" y="4971011"/>
            <a:ext cx="6492240" cy="15378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200" dirty="0"/>
              <a:t>På neste side skal vi se på hvordan naturfag og matematikk kan gjøres personlig og hverdagsnært. </a:t>
            </a:r>
          </a:p>
        </p:txBody>
      </p:sp>
    </p:spTree>
    <p:extLst>
      <p:ext uri="{BB962C8B-B14F-4D97-AF65-F5344CB8AC3E}">
        <p14:creationId xmlns:p14="http://schemas.microsoft.com/office/powerpoint/2010/main" val="134609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Gjøre naturfag og matematikk </a:t>
            </a:r>
            <a:br>
              <a:rPr lang="nb-NO" dirty="0"/>
            </a:br>
            <a:r>
              <a:rPr lang="nb-NO" dirty="0"/>
              <a:t>personlig og hverdagsnært</a:t>
            </a:r>
            <a:endParaRPr lang="en-US" dirty="0"/>
          </a:p>
        </p:txBody>
      </p:sp>
      <p:sp>
        <p:nvSpPr>
          <p:cNvPr id="3" name="Content Placeholder 2"/>
          <p:cNvSpPr>
            <a:spLocks noGrp="1"/>
          </p:cNvSpPr>
          <p:nvPr>
            <p:ph idx="1"/>
          </p:nvPr>
        </p:nvSpPr>
        <p:spPr/>
        <p:txBody>
          <a:bodyPr>
            <a:normAutofit/>
          </a:bodyPr>
          <a:lstStyle/>
          <a:p>
            <a:pPr marL="0" indent="0">
              <a:buNone/>
            </a:pPr>
            <a:r>
              <a:rPr lang="nb-NO" sz="2200" dirty="0"/>
              <a:t>Elevenes engasjement i realfag er avhengig av at elevene opplever at realfag er relevant for deres liv og at realfag passer for dem. Det er to utbredte holdninger som læreren bør utfordre i sin undervisning:</a:t>
            </a:r>
          </a:p>
          <a:p>
            <a:pPr>
              <a:buFont typeface="Arial" panose="020B0604020202020204" pitchFamily="34" charset="0"/>
              <a:buChar char="•"/>
            </a:pPr>
            <a:r>
              <a:rPr lang="nb-NO" sz="2200" dirty="0"/>
              <a:t>Holdninger om at realfag bare er for visse typer elever</a:t>
            </a:r>
          </a:p>
          <a:p>
            <a:r>
              <a:rPr lang="nb-NO" sz="2200" dirty="0"/>
              <a:t>Holdninger om at realfag bare er viktig i yrker som tradisjonelt har vært knyttet til realfag (ingeniørfag, medisin, matematiske fag mfl.) </a:t>
            </a:r>
          </a:p>
          <a:p>
            <a:pPr marL="0" indent="0">
              <a:buNone/>
            </a:pPr>
            <a:endParaRPr lang="nb-NO" sz="2200" dirty="0"/>
          </a:p>
          <a:p>
            <a:pPr marL="0" indent="0">
              <a:buNone/>
            </a:pPr>
            <a:endParaRPr lang="nb-NO" dirty="0"/>
          </a:p>
        </p:txBody>
      </p:sp>
    </p:spTree>
    <p:extLst>
      <p:ext uri="{BB962C8B-B14F-4D97-AF65-F5344CB8AC3E}">
        <p14:creationId xmlns:p14="http://schemas.microsoft.com/office/powerpoint/2010/main" val="1909681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Bygge bro mellom realfag og ulike yrker</a:t>
            </a:r>
            <a:endParaRPr lang="en-US" dirty="0"/>
          </a:p>
        </p:txBody>
      </p:sp>
      <p:sp>
        <p:nvSpPr>
          <p:cNvPr id="3" name="Content Placeholder 2"/>
          <p:cNvSpPr>
            <a:spLocks noGrp="1"/>
          </p:cNvSpPr>
          <p:nvPr>
            <p:ph idx="1"/>
          </p:nvPr>
        </p:nvSpPr>
        <p:spPr/>
        <p:txBody>
          <a:bodyPr>
            <a:normAutofit/>
          </a:bodyPr>
          <a:lstStyle/>
          <a:p>
            <a:pPr marL="0" indent="0">
              <a:buNone/>
            </a:pPr>
            <a:r>
              <a:rPr lang="nb-NO" sz="2200" dirty="0"/>
              <a:t>To konkrete tips:</a:t>
            </a:r>
          </a:p>
          <a:p>
            <a:r>
              <a:rPr lang="nb-NO" sz="2200" dirty="0"/>
              <a:t>Vis eksempler på at ferdigheter i matematikk og naturfag er viktig i et bredt spekter av jobber, ikke bare realfagsrelaterte jobber. </a:t>
            </a:r>
          </a:p>
          <a:p>
            <a:r>
              <a:rPr lang="nb-NO" sz="2200" dirty="0"/>
              <a:t>Gi elevene i oppgave å finne og gjenkjenne realfaglige ferdigheter og kunnskaper som familiemedlemmer har bruk for i sine jobber eller i hverdagen.</a:t>
            </a:r>
            <a:endParaRPr lang="nb-NO" dirty="0"/>
          </a:p>
        </p:txBody>
      </p:sp>
    </p:spTree>
    <p:extLst>
      <p:ext uri="{BB962C8B-B14F-4D97-AF65-F5344CB8AC3E}">
        <p14:creationId xmlns:p14="http://schemas.microsoft.com/office/powerpoint/2010/main" val="948104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lvl="0"/>
            <a:r>
              <a:rPr lang="nb-NO" dirty="0"/>
              <a:t>Hvordan verdsette elevenes innspill i klasserommet?</a:t>
            </a:r>
            <a:endParaRPr lang="en-US" dirty="0"/>
          </a:p>
        </p:txBody>
      </p:sp>
      <p:sp>
        <p:nvSpPr>
          <p:cNvPr id="3" name="Plassholder for innhold 2"/>
          <p:cNvSpPr>
            <a:spLocks noGrp="1"/>
          </p:cNvSpPr>
          <p:nvPr>
            <p:ph idx="1"/>
          </p:nvPr>
        </p:nvSpPr>
        <p:spPr>
          <a:xfrm>
            <a:off x="895738" y="1690689"/>
            <a:ext cx="7811341" cy="4454930"/>
          </a:xfrm>
        </p:spPr>
        <p:txBody>
          <a:bodyPr>
            <a:noAutofit/>
          </a:bodyPr>
          <a:lstStyle/>
          <a:p>
            <a:pPr marL="0" indent="0">
              <a:buNone/>
            </a:pPr>
            <a:r>
              <a:rPr lang="nb-NO" sz="2200" dirty="0"/>
              <a:t>Gjennom gode tilbakemeldinger på elevenes innspill, kan dere bidra til at flere elever opplever at de kan delta og ha noe å bidra med i naturfagundervisninga.</a:t>
            </a:r>
          </a:p>
          <a:p>
            <a:pPr marL="0" indent="0">
              <a:buNone/>
            </a:pPr>
            <a:r>
              <a:rPr lang="nb-NO" sz="2200" dirty="0"/>
              <a:t>Tilbakemeldinger kan deles inn i to kategorier:</a:t>
            </a:r>
          </a:p>
          <a:p>
            <a:r>
              <a:rPr lang="nb-NO" sz="2200" dirty="0"/>
              <a:t>Bekreftende tilbakemelding (minst effektiv): korte sekvenser av ros som for eksempel </a:t>
            </a:r>
            <a:r>
              <a:rPr lang="nb-NO" sz="2200" i="1" dirty="0"/>
              <a:t>bra, godt jobba, riktig, ok, neste spørsmål er …</a:t>
            </a:r>
            <a:endParaRPr lang="nb-NO" sz="2200" dirty="0"/>
          </a:p>
          <a:p>
            <a:r>
              <a:rPr lang="nb-NO" sz="2200" dirty="0"/>
              <a:t>Utdypende tilbakemeldinger (mer effektiv): tydelig bekreftelse og anerkjennelse av det eleven kommer med, for eksempel</a:t>
            </a:r>
          </a:p>
          <a:p>
            <a:pPr lvl="1">
              <a:buFont typeface="Arial" panose="020B0604020202020204" pitchFamily="34" charset="0"/>
              <a:buChar char="•"/>
            </a:pPr>
            <a:r>
              <a:rPr lang="nb-NO" sz="2200" dirty="0"/>
              <a:t>skrive det opp på tavla og komme tilbake til det i løpet av timen eller ved ei senere anledning</a:t>
            </a:r>
          </a:p>
          <a:p>
            <a:pPr lvl="1">
              <a:buFont typeface="Arial" panose="020B0604020202020204" pitchFamily="34" charset="0"/>
              <a:buChar char="•"/>
            </a:pPr>
            <a:r>
              <a:rPr lang="nb-NO" sz="2200" dirty="0"/>
              <a:t>be eleven gjenta det han/hun sa for å vise at innspillet var viktig og at alle bør høre det</a:t>
            </a:r>
            <a:endParaRPr lang="nb-NO" sz="2200" b="1" dirty="0"/>
          </a:p>
        </p:txBody>
      </p:sp>
      <p:sp>
        <p:nvSpPr>
          <p:cNvPr id="4" name="Rectangle 3"/>
          <p:cNvSpPr/>
          <p:nvPr/>
        </p:nvSpPr>
        <p:spPr>
          <a:xfrm>
            <a:off x="5743575" y="6180277"/>
            <a:ext cx="2822439" cy="369332"/>
          </a:xfrm>
          <a:prstGeom prst="rect">
            <a:avLst/>
          </a:prstGeom>
        </p:spPr>
        <p:txBody>
          <a:bodyPr wrap="none">
            <a:spAutoFit/>
          </a:bodyPr>
          <a:lstStyle/>
          <a:p>
            <a:r>
              <a:rPr lang="en-US" dirty="0" err="1"/>
              <a:t>Godec</a:t>
            </a:r>
            <a:r>
              <a:rPr lang="en-US" dirty="0"/>
              <a:t>, King </a:t>
            </a:r>
            <a:r>
              <a:rPr lang="en-US" dirty="0" err="1"/>
              <a:t>og</a:t>
            </a:r>
            <a:r>
              <a:rPr lang="en-US" dirty="0"/>
              <a:t> Archer, 2017</a:t>
            </a:r>
          </a:p>
        </p:txBody>
      </p:sp>
    </p:spTree>
    <p:extLst>
      <p:ext uri="{BB962C8B-B14F-4D97-AF65-F5344CB8AC3E}">
        <p14:creationId xmlns:p14="http://schemas.microsoft.com/office/powerpoint/2010/main" val="228496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lvl="0"/>
            <a:r>
              <a:rPr lang="nb-NO" dirty="0"/>
              <a:t>Knytt teori og erfaringer til egen praksis (10 min)</a:t>
            </a:r>
            <a:endParaRPr lang="en-US" dirty="0"/>
          </a:p>
        </p:txBody>
      </p:sp>
      <p:sp>
        <p:nvSpPr>
          <p:cNvPr id="3" name="Plassholder for innhold 2"/>
          <p:cNvSpPr>
            <a:spLocks noGrp="1"/>
          </p:cNvSpPr>
          <p:nvPr>
            <p:ph idx="1"/>
          </p:nvPr>
        </p:nvSpPr>
        <p:spPr>
          <a:xfrm>
            <a:off x="895738" y="1998921"/>
            <a:ext cx="7583244" cy="4007024"/>
          </a:xfrm>
        </p:spPr>
        <p:txBody>
          <a:bodyPr>
            <a:normAutofit/>
          </a:bodyPr>
          <a:lstStyle/>
          <a:p>
            <a:pPr marL="0" indent="0">
              <a:lnSpc>
                <a:spcPct val="100000"/>
              </a:lnSpc>
              <a:buNone/>
            </a:pPr>
            <a:r>
              <a:rPr lang="nb-NO" sz="2200" dirty="0"/>
              <a:t>Diskuter i grupper:</a:t>
            </a:r>
          </a:p>
          <a:p>
            <a:pPr>
              <a:lnSpc>
                <a:spcPct val="100000"/>
              </a:lnSpc>
            </a:pPr>
            <a:r>
              <a:rPr lang="nb-NO" sz="2200" dirty="0"/>
              <a:t>Hvordan viser jeg/vi at vi verdsetter elevers innspill?</a:t>
            </a:r>
          </a:p>
          <a:p>
            <a:pPr>
              <a:lnSpc>
                <a:spcPct val="100000"/>
              </a:lnSpc>
              <a:buFont typeface="Arial" panose="020B0604020202020204" pitchFamily="34" charset="0"/>
              <a:buChar char="•"/>
            </a:pPr>
            <a:r>
              <a:rPr lang="nb-NO" sz="2200" dirty="0"/>
              <a:t>Hva slags type tilbakemeldinger benyttes oftest i min/vår undervisning?</a:t>
            </a:r>
          </a:p>
          <a:p>
            <a:pPr lvl="0">
              <a:lnSpc>
                <a:spcPct val="100000"/>
              </a:lnSpc>
              <a:buFont typeface="Arial" panose="020B0604020202020204" pitchFamily="34" charset="0"/>
              <a:buChar char="•"/>
            </a:pPr>
            <a:r>
              <a:rPr lang="nb-NO" sz="2200" dirty="0"/>
              <a:t>Hva skal til for at vi oftere gir elevene utdypende tilbakemeldinger?</a:t>
            </a:r>
          </a:p>
          <a:p>
            <a:pPr marL="0" lvl="0" indent="0">
              <a:lnSpc>
                <a:spcPct val="100000"/>
              </a:lnSpc>
              <a:buNone/>
            </a:pPr>
            <a:endParaRPr lang="nb-NO" sz="2200" dirty="0"/>
          </a:p>
          <a:p>
            <a:pPr marL="0" indent="0">
              <a:lnSpc>
                <a:spcPct val="100000"/>
              </a:lnSpc>
              <a:buNone/>
            </a:pPr>
            <a:endParaRPr lang="en-US" sz="2200" dirty="0"/>
          </a:p>
        </p:txBody>
      </p:sp>
    </p:spTree>
    <p:extLst>
      <p:ext uri="{BB962C8B-B14F-4D97-AF65-F5344CB8AC3E}">
        <p14:creationId xmlns:p14="http://schemas.microsoft.com/office/powerpoint/2010/main" val="63713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95738" y="365126"/>
            <a:ext cx="7583243" cy="1325563"/>
          </a:xfrm>
        </p:spPr>
        <p:txBody>
          <a:bodyPr>
            <a:normAutofit/>
          </a:bodyPr>
          <a:lstStyle/>
          <a:p>
            <a:pPr algn="l"/>
            <a:r>
              <a:rPr lang="nb-NO" dirty="0">
                <a:solidFill>
                  <a:srgbClr val="268183"/>
                </a:solidFill>
              </a:rPr>
              <a:t>Mål</a:t>
            </a:r>
          </a:p>
        </p:txBody>
      </p:sp>
      <p:sp>
        <p:nvSpPr>
          <p:cNvPr id="3" name="Plassholder for innhold 2"/>
          <p:cNvSpPr>
            <a:spLocks noGrp="1"/>
          </p:cNvSpPr>
          <p:nvPr>
            <p:ph idx="1"/>
          </p:nvPr>
        </p:nvSpPr>
        <p:spPr>
          <a:xfrm>
            <a:off x="895738" y="1458852"/>
            <a:ext cx="7583244" cy="4547093"/>
          </a:xfrm>
        </p:spPr>
        <p:txBody>
          <a:bodyPr>
            <a:normAutofit/>
          </a:bodyPr>
          <a:lstStyle/>
          <a:p>
            <a:pPr marL="0" indent="0">
              <a:lnSpc>
                <a:spcPct val="100000"/>
              </a:lnSpc>
              <a:buNone/>
            </a:pPr>
            <a:r>
              <a:rPr lang="nb-NO" sz="2200" dirty="0"/>
              <a:t>Målet med denne modulen er å synliggjøre at realfag kan brukes til veldig mye, blant annet ved å knytte naturfag og matematikk til hverdagsliv og yrker. Dere får også trening i å verdsette elevenes innspill gjennom tilbakemeldinger og dialog.</a:t>
            </a:r>
          </a:p>
        </p:txBody>
      </p:sp>
      <p:pic>
        <p:nvPicPr>
          <p:cNvPr id="4" name="Bilde 5" descr="Modell for undervisning for naturfaglig kapital. Grunnmuren er fundamentet: å utvide hva som teller. Oppå den er de tre pilarene plassert: (1) gjøre naturfag personlig og hverdagsnært, (2) få fram innspill, verdsette dem og&#10;knytte dem til naturfag og (3) bygge ulike dimensjoner av naturfaglig kapital. Øverst er taket: Undervisning for naturfaglig kapital. En pil som går i sirkel omslutter det hele. På toppen står det: Reflektere over egen praksis. På bunnen står det: Justere på undervisningen.">
            <a:extLst>
              <a:ext uri="{FF2B5EF4-FFF2-40B4-BE49-F238E27FC236}">
                <a16:creationId xmlns:a16="http://schemas.microsoft.com/office/drawing/2014/main" id="{904C52A8-FEDF-4568-A321-E28D33057ACD}"/>
              </a:ext>
            </a:extLst>
          </p:cNvPr>
          <p:cNvPicPr>
            <a:picLocks noChangeAspect="1"/>
          </p:cNvPicPr>
          <p:nvPr/>
        </p:nvPicPr>
        <p:blipFill>
          <a:blip r:embed="rId3"/>
          <a:stretch>
            <a:fillRect/>
          </a:stretch>
        </p:blipFill>
        <p:spPr>
          <a:xfrm>
            <a:off x="3865847" y="3158240"/>
            <a:ext cx="4099042" cy="3074281"/>
          </a:xfrm>
          <a:prstGeom prst="rect">
            <a:avLst/>
          </a:prstGeom>
        </p:spPr>
      </p:pic>
      <p:sp>
        <p:nvSpPr>
          <p:cNvPr id="5" name="Rectangle 4">
            <a:extLst>
              <a:ext uri="{FF2B5EF4-FFF2-40B4-BE49-F238E27FC236}">
                <a16:creationId xmlns:a16="http://schemas.microsoft.com/office/drawing/2014/main" id="{40290093-3F97-4EF6-BCEF-1D3ACF084D22}"/>
              </a:ext>
            </a:extLst>
          </p:cNvPr>
          <p:cNvSpPr/>
          <p:nvPr/>
        </p:nvSpPr>
        <p:spPr>
          <a:xfrm>
            <a:off x="5036059" y="6277074"/>
            <a:ext cx="1943737" cy="276999"/>
          </a:xfrm>
          <a:prstGeom prst="rect">
            <a:avLst/>
          </a:prstGeom>
        </p:spPr>
        <p:txBody>
          <a:bodyPr wrap="none">
            <a:spAutoFit/>
          </a:bodyPr>
          <a:lstStyle/>
          <a:p>
            <a:pPr algn="r"/>
            <a:r>
              <a:rPr lang="en-US" sz="1200" dirty="0" err="1"/>
              <a:t>Godec</a:t>
            </a:r>
            <a:r>
              <a:rPr lang="en-US" sz="1200" dirty="0"/>
              <a:t>, King </a:t>
            </a:r>
            <a:r>
              <a:rPr lang="en-US" sz="1200" dirty="0" err="1"/>
              <a:t>og</a:t>
            </a:r>
            <a:r>
              <a:rPr lang="en-US" sz="1200" dirty="0"/>
              <a:t> Archer, 2017</a:t>
            </a:r>
          </a:p>
        </p:txBody>
      </p:sp>
    </p:spTree>
    <p:extLst>
      <p:ext uri="{BB962C8B-B14F-4D97-AF65-F5344CB8AC3E}">
        <p14:creationId xmlns:p14="http://schemas.microsoft.com/office/powerpoint/2010/main" val="1492102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95739" y="365126"/>
            <a:ext cx="8248261" cy="1325563"/>
          </a:xfrm>
        </p:spPr>
        <p:txBody>
          <a:bodyPr>
            <a:normAutofit fontScale="90000"/>
          </a:bodyPr>
          <a:lstStyle/>
          <a:p>
            <a:pPr lvl="0"/>
            <a:r>
              <a:rPr lang="nb-NO" dirty="0"/>
              <a:t>Hvordan synliggjøre at naturfag og matematikk kan brukes til veldig mye? (15 min)</a:t>
            </a:r>
          </a:p>
        </p:txBody>
      </p:sp>
      <p:sp>
        <p:nvSpPr>
          <p:cNvPr id="3" name="Plassholder for innhold 2"/>
          <p:cNvSpPr>
            <a:spLocks noGrp="1"/>
          </p:cNvSpPr>
          <p:nvPr>
            <p:ph idx="1"/>
          </p:nvPr>
        </p:nvSpPr>
        <p:spPr/>
        <p:txBody>
          <a:bodyPr>
            <a:normAutofit/>
          </a:bodyPr>
          <a:lstStyle/>
          <a:p>
            <a:pPr marL="0" indent="0">
              <a:buNone/>
            </a:pPr>
            <a:r>
              <a:rPr lang="nb-NO" sz="2200" dirty="0"/>
              <a:t>Arbeid sammen to og to. Les </a:t>
            </a:r>
            <a:r>
              <a:rPr lang="nb-NO" sz="2200" i="1" dirty="0"/>
              <a:t>Å bygge naturfaglig kapital. Glimt fra en naturfagstime (1).</a:t>
            </a:r>
          </a:p>
          <a:p>
            <a:pPr marL="0" indent="0">
              <a:buNone/>
            </a:pPr>
            <a:endParaRPr lang="nb-NO" sz="1200" i="1" dirty="0"/>
          </a:p>
          <a:p>
            <a:pPr marL="263525"/>
            <a:r>
              <a:rPr lang="nb-NO" sz="2200" dirty="0"/>
              <a:t>Leseoppdrag 1: </a:t>
            </a:r>
          </a:p>
          <a:p>
            <a:pPr marL="263525" indent="0">
              <a:buNone/>
            </a:pPr>
            <a:r>
              <a:rPr lang="nb-NO" sz="2200" dirty="0"/>
              <a:t>Hvor i teksten viser læreren at naturfag er viktig i mange ulike yrker?</a:t>
            </a:r>
          </a:p>
          <a:p>
            <a:pPr marL="0" indent="0">
              <a:buNone/>
            </a:pPr>
            <a:endParaRPr lang="nb-NO" sz="1200" dirty="0"/>
          </a:p>
          <a:p>
            <a:pPr marL="263525" indent="-263525"/>
            <a:r>
              <a:rPr lang="nb-NO" sz="2200" dirty="0"/>
              <a:t>Leseoppdrag 2: </a:t>
            </a:r>
          </a:p>
          <a:p>
            <a:pPr marL="263525" indent="0">
              <a:buNone/>
            </a:pPr>
            <a:r>
              <a:rPr lang="nb-NO" sz="2200" dirty="0"/>
              <a:t>Beskriv tilbakemeldingene elevene får fra læreren.</a:t>
            </a:r>
          </a:p>
        </p:txBody>
      </p:sp>
    </p:spTree>
    <p:extLst>
      <p:ext uri="{BB962C8B-B14F-4D97-AF65-F5344CB8AC3E}">
        <p14:creationId xmlns:p14="http://schemas.microsoft.com/office/powerpoint/2010/main" val="47557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lvl="0"/>
            <a:r>
              <a:rPr lang="nb-NO" dirty="0"/>
              <a:t>Oppsummering i plenum (5 min)</a:t>
            </a:r>
          </a:p>
        </p:txBody>
      </p:sp>
      <p:sp>
        <p:nvSpPr>
          <p:cNvPr id="3" name="Plassholder for innhold 2"/>
          <p:cNvSpPr>
            <a:spLocks noGrp="1"/>
          </p:cNvSpPr>
          <p:nvPr>
            <p:ph idx="1"/>
          </p:nvPr>
        </p:nvSpPr>
        <p:spPr/>
        <p:txBody>
          <a:bodyPr>
            <a:normAutofit/>
          </a:bodyPr>
          <a:lstStyle/>
          <a:p>
            <a:pPr>
              <a:lnSpc>
                <a:spcPct val="100000"/>
              </a:lnSpc>
              <a:spcBef>
                <a:spcPts val="0"/>
              </a:spcBef>
              <a:spcAft>
                <a:spcPts val="1800"/>
              </a:spcAft>
            </a:pPr>
            <a:r>
              <a:rPr lang="nb-NO" sz="2200" dirty="0"/>
              <a:t>Ei av gruppene presenterer det de har kommet fram til på leseoppdrag 1. </a:t>
            </a:r>
            <a:br>
              <a:rPr lang="nb-NO" sz="2200" i="1" dirty="0"/>
            </a:br>
            <a:r>
              <a:rPr lang="nb-NO" sz="2200" dirty="0"/>
              <a:t>Spørsmål eller kommentarer fra de andre gruppene.</a:t>
            </a:r>
          </a:p>
          <a:p>
            <a:pPr>
              <a:lnSpc>
                <a:spcPct val="100000"/>
              </a:lnSpc>
              <a:spcBef>
                <a:spcPts val="0"/>
              </a:spcBef>
              <a:spcAft>
                <a:spcPts val="1800"/>
              </a:spcAft>
            </a:pPr>
            <a:r>
              <a:rPr lang="nb-NO" sz="2200" dirty="0"/>
              <a:t>Ei av de andre gruppene presenterer det de har kommet fram til på leseoppdrag 2. </a:t>
            </a:r>
            <a:br>
              <a:rPr lang="nb-NO" sz="2200" dirty="0"/>
            </a:br>
            <a:r>
              <a:rPr lang="nb-NO" sz="2200" dirty="0"/>
              <a:t>Spørsmål eller kommentarer fra de andre gruppene.</a:t>
            </a:r>
          </a:p>
        </p:txBody>
      </p:sp>
    </p:spTree>
    <p:extLst>
      <p:ext uri="{BB962C8B-B14F-4D97-AF65-F5344CB8AC3E}">
        <p14:creationId xmlns:p14="http://schemas.microsoft.com/office/powerpoint/2010/main" val="304628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lvl="0"/>
            <a:r>
              <a:rPr lang="nb-NO" dirty="0"/>
              <a:t>Sekvens 1 – forslag </a:t>
            </a:r>
            <a:endParaRPr lang="en-US" dirty="0"/>
          </a:p>
        </p:txBody>
      </p:sp>
      <p:sp>
        <p:nvSpPr>
          <p:cNvPr id="3" name="Plassholder for innhold 2"/>
          <p:cNvSpPr>
            <a:spLocks noGrp="1"/>
          </p:cNvSpPr>
          <p:nvPr>
            <p:ph idx="1"/>
          </p:nvPr>
        </p:nvSpPr>
        <p:spPr/>
        <p:txBody>
          <a:bodyPr>
            <a:normAutofit/>
          </a:bodyPr>
          <a:lstStyle/>
          <a:p>
            <a:pPr marL="0" indent="0">
              <a:lnSpc>
                <a:spcPct val="100000"/>
              </a:lnSpc>
              <a:buNone/>
            </a:pPr>
            <a:r>
              <a:rPr lang="nb-NO" sz="2200" dirty="0"/>
              <a:t>Læreren oppfordrer så Jonas til å fortelle mer om det han vet om farens yrke. Hun hører nøye etter når Jonas svarer, og sier: «Det er flott at du snakker med faren din om jobben hans. Du kommer til å lære mye interessant på denne måten.»</a:t>
            </a:r>
            <a:endParaRPr lang="en-US" sz="2200" dirty="0"/>
          </a:p>
        </p:txBody>
      </p:sp>
      <p:sp>
        <p:nvSpPr>
          <p:cNvPr id="4" name="Cloud Callout 3"/>
          <p:cNvSpPr/>
          <p:nvPr/>
        </p:nvSpPr>
        <p:spPr>
          <a:xfrm>
            <a:off x="3295650" y="3487419"/>
            <a:ext cx="4895850" cy="2081645"/>
          </a:xfrm>
          <a:prstGeom prst="cloudCallout">
            <a:avLst>
              <a:gd name="adj1" fmla="val -47681"/>
              <a:gd name="adj2" fmla="val -53723"/>
            </a:avLst>
          </a:prstGeom>
          <a:solidFill>
            <a:srgbClr val="D4EEEE"/>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chemeClr val="tx1"/>
                </a:solidFill>
              </a:rPr>
              <a:t>Læreren trekker fram verdien av å snakke med andre, inkludert familien, om naturfag.</a:t>
            </a:r>
          </a:p>
        </p:txBody>
      </p:sp>
      <p:sp>
        <p:nvSpPr>
          <p:cNvPr id="6" name="Rectangle 5"/>
          <p:cNvSpPr/>
          <p:nvPr/>
        </p:nvSpPr>
        <p:spPr>
          <a:xfrm>
            <a:off x="5762625" y="6335625"/>
            <a:ext cx="2822439" cy="369332"/>
          </a:xfrm>
          <a:prstGeom prst="rect">
            <a:avLst/>
          </a:prstGeom>
        </p:spPr>
        <p:txBody>
          <a:bodyPr wrap="none">
            <a:spAutoFit/>
          </a:bodyPr>
          <a:lstStyle/>
          <a:p>
            <a:r>
              <a:rPr lang="en-US" dirty="0" err="1"/>
              <a:t>Godec</a:t>
            </a:r>
            <a:r>
              <a:rPr lang="en-US" dirty="0"/>
              <a:t>, King </a:t>
            </a:r>
            <a:r>
              <a:rPr lang="en-US" dirty="0" err="1"/>
              <a:t>og</a:t>
            </a:r>
            <a:r>
              <a:rPr lang="en-US" dirty="0"/>
              <a:t> Archer, 2017</a:t>
            </a:r>
          </a:p>
        </p:txBody>
      </p:sp>
    </p:spTree>
    <p:extLst>
      <p:ext uri="{BB962C8B-B14F-4D97-AF65-F5344CB8AC3E}">
        <p14:creationId xmlns:p14="http://schemas.microsoft.com/office/powerpoint/2010/main" val="127933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lvl="0"/>
            <a:r>
              <a:rPr lang="nb-NO" dirty="0"/>
              <a:t>Sekvens 2 – forslag </a:t>
            </a:r>
            <a:endParaRPr lang="en-US" dirty="0"/>
          </a:p>
        </p:txBody>
      </p:sp>
      <p:sp>
        <p:nvSpPr>
          <p:cNvPr id="3" name="Plassholder for innhold 2"/>
          <p:cNvSpPr>
            <a:spLocks noGrp="1"/>
          </p:cNvSpPr>
          <p:nvPr>
            <p:ph idx="1"/>
          </p:nvPr>
        </p:nvSpPr>
        <p:spPr>
          <a:xfrm>
            <a:off x="895739" y="1825625"/>
            <a:ext cx="7583243" cy="4180320"/>
          </a:xfrm>
        </p:spPr>
        <p:txBody>
          <a:bodyPr>
            <a:normAutofit/>
          </a:bodyPr>
          <a:lstStyle/>
          <a:p>
            <a:pPr marL="0" indent="0">
              <a:lnSpc>
                <a:spcPct val="100000"/>
              </a:lnSpc>
              <a:buNone/>
            </a:pPr>
            <a:r>
              <a:rPr lang="nb-NO" sz="2200" dirty="0"/>
              <a:t>Til hele klassen sier læreren: «Å ha kunnskap om mikroorganismer er viktig i mange forskjellige yrker.»  Hun forteller videre at kunnskap om mikroorganismer er viktig for alle som for eksempel jobber på sykehus, sånn som Jonas sin far, men også for de som for eksempel jobber i cateringbransjen.</a:t>
            </a:r>
            <a:endParaRPr lang="en-US" sz="2200" dirty="0"/>
          </a:p>
        </p:txBody>
      </p:sp>
      <p:sp>
        <p:nvSpPr>
          <p:cNvPr id="6" name="Cloud Callout 5"/>
          <p:cNvSpPr/>
          <p:nvPr/>
        </p:nvSpPr>
        <p:spPr>
          <a:xfrm>
            <a:off x="338455" y="4063905"/>
            <a:ext cx="3908425" cy="1838329"/>
          </a:xfrm>
          <a:prstGeom prst="cloudCallout">
            <a:avLst>
              <a:gd name="adj1" fmla="val 37246"/>
              <a:gd name="adj2" fmla="val -69670"/>
            </a:avLst>
          </a:prstGeom>
          <a:solidFill>
            <a:srgbClr val="D4EEEE"/>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chemeClr val="tx1"/>
                </a:solidFill>
              </a:rPr>
              <a:t>Ved igjen å trekke fram Jonas sitt innspill, fortsetter læreren å verdsette det. </a:t>
            </a:r>
          </a:p>
        </p:txBody>
      </p:sp>
      <p:sp>
        <p:nvSpPr>
          <p:cNvPr id="4" name="Cloud Callout 3"/>
          <p:cNvSpPr/>
          <p:nvPr/>
        </p:nvSpPr>
        <p:spPr>
          <a:xfrm>
            <a:off x="4804164" y="3832075"/>
            <a:ext cx="3973829" cy="2301988"/>
          </a:xfrm>
          <a:prstGeom prst="cloudCallout">
            <a:avLst>
              <a:gd name="adj1" fmla="val -49543"/>
              <a:gd name="adj2" fmla="val -54901"/>
            </a:avLst>
          </a:prstGeom>
          <a:solidFill>
            <a:srgbClr val="D4EEEE"/>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chemeClr val="tx1"/>
                </a:solidFill>
              </a:rPr>
              <a:t>Læreren snakker om at kunnskap om mikroorganismer er viktig for mange ulike yrker.</a:t>
            </a:r>
          </a:p>
        </p:txBody>
      </p:sp>
      <p:sp>
        <p:nvSpPr>
          <p:cNvPr id="5" name="Rectangle 4"/>
          <p:cNvSpPr/>
          <p:nvPr/>
        </p:nvSpPr>
        <p:spPr>
          <a:xfrm>
            <a:off x="5762625" y="6335625"/>
            <a:ext cx="2822439" cy="369332"/>
          </a:xfrm>
          <a:prstGeom prst="rect">
            <a:avLst/>
          </a:prstGeom>
        </p:spPr>
        <p:txBody>
          <a:bodyPr wrap="none">
            <a:spAutoFit/>
          </a:bodyPr>
          <a:lstStyle/>
          <a:p>
            <a:r>
              <a:rPr lang="en-US" dirty="0" err="1"/>
              <a:t>Godec</a:t>
            </a:r>
            <a:r>
              <a:rPr lang="en-US" dirty="0"/>
              <a:t>, King </a:t>
            </a:r>
            <a:r>
              <a:rPr lang="en-US" dirty="0" err="1"/>
              <a:t>og</a:t>
            </a:r>
            <a:r>
              <a:rPr lang="en-US" dirty="0"/>
              <a:t> Archer, 2017</a:t>
            </a:r>
          </a:p>
        </p:txBody>
      </p:sp>
    </p:spTree>
    <p:extLst>
      <p:ext uri="{BB962C8B-B14F-4D97-AF65-F5344CB8AC3E}">
        <p14:creationId xmlns:p14="http://schemas.microsoft.com/office/powerpoint/2010/main" val="1222458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lvl="0"/>
            <a:r>
              <a:rPr lang="nb-NO" dirty="0"/>
              <a:t>Sekvens 3 – forslag </a:t>
            </a:r>
            <a:endParaRPr lang="en-US" dirty="0"/>
          </a:p>
        </p:txBody>
      </p:sp>
      <p:sp>
        <p:nvSpPr>
          <p:cNvPr id="3" name="Plassholder for innhold 2"/>
          <p:cNvSpPr>
            <a:spLocks noGrp="1"/>
          </p:cNvSpPr>
          <p:nvPr>
            <p:ph idx="1"/>
          </p:nvPr>
        </p:nvSpPr>
        <p:spPr>
          <a:xfrm>
            <a:off x="895739" y="1825625"/>
            <a:ext cx="7583242" cy="4180320"/>
          </a:xfrm>
        </p:spPr>
        <p:txBody>
          <a:bodyPr>
            <a:normAutofit/>
          </a:bodyPr>
          <a:lstStyle/>
          <a:p>
            <a:pPr marL="0" indent="0">
              <a:lnSpc>
                <a:spcPct val="100000"/>
              </a:lnSpc>
              <a:buNone/>
            </a:pPr>
            <a:r>
              <a:rPr lang="nb-NO" sz="2200" dirty="0" err="1"/>
              <a:t>Hadja</a:t>
            </a:r>
            <a:r>
              <a:rPr lang="nb-NO" sz="2200" dirty="0"/>
              <a:t> sier at moren hennes jobber på et sykehjem. Når </a:t>
            </a:r>
            <a:r>
              <a:rPr lang="nb-NO" sz="2200" dirty="0" err="1"/>
              <a:t>Hadja</a:t>
            </a:r>
            <a:r>
              <a:rPr lang="nb-NO" sz="2200" dirty="0"/>
              <a:t> besøker moras arbeidsplass, stresser alltid mora med at hun skal vaske hendene sine godt. Læreren gjentar </a:t>
            </a:r>
            <a:r>
              <a:rPr lang="nb-NO" sz="2200" dirty="0" err="1"/>
              <a:t>Hadja</a:t>
            </a:r>
            <a:r>
              <a:rPr lang="nb-NO" sz="2200" dirty="0"/>
              <a:t> sitt innspill og minner klassen på at det de lærer i naturfagstimene har praktisk betydning i mange ulike jobber. </a:t>
            </a:r>
          </a:p>
        </p:txBody>
      </p:sp>
      <p:sp>
        <p:nvSpPr>
          <p:cNvPr id="6" name="Cloud Callout 5"/>
          <p:cNvSpPr/>
          <p:nvPr/>
        </p:nvSpPr>
        <p:spPr>
          <a:xfrm>
            <a:off x="541655" y="4082238"/>
            <a:ext cx="3667125" cy="1633974"/>
          </a:xfrm>
          <a:prstGeom prst="cloudCallout">
            <a:avLst>
              <a:gd name="adj1" fmla="val 44658"/>
              <a:gd name="adj2" fmla="val -76234"/>
            </a:avLst>
          </a:prstGeom>
          <a:solidFill>
            <a:srgbClr val="D4EEEE"/>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chemeClr val="tx1"/>
                </a:solidFill>
              </a:rPr>
              <a:t>Læreren verdsetter </a:t>
            </a:r>
            <a:r>
              <a:rPr lang="nb-NO" sz="2000" dirty="0" err="1">
                <a:solidFill>
                  <a:schemeClr val="tx1"/>
                </a:solidFill>
              </a:rPr>
              <a:t>Hadja</a:t>
            </a:r>
            <a:r>
              <a:rPr lang="nb-NO" sz="2000" dirty="0">
                <a:solidFill>
                  <a:schemeClr val="tx1"/>
                </a:solidFill>
              </a:rPr>
              <a:t> sitt innspill ved å gjenta det høyt for klassen.</a:t>
            </a:r>
          </a:p>
        </p:txBody>
      </p:sp>
      <p:sp>
        <p:nvSpPr>
          <p:cNvPr id="4" name="Cloud Callout 3"/>
          <p:cNvSpPr/>
          <p:nvPr/>
        </p:nvSpPr>
        <p:spPr>
          <a:xfrm>
            <a:off x="4500880" y="3858402"/>
            <a:ext cx="4368800" cy="2081645"/>
          </a:xfrm>
          <a:prstGeom prst="cloudCallout">
            <a:avLst>
              <a:gd name="adj1" fmla="val -48608"/>
              <a:gd name="adj2" fmla="val -60280"/>
            </a:avLst>
          </a:prstGeom>
          <a:solidFill>
            <a:srgbClr val="D4EEEE"/>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chemeClr val="tx1"/>
                </a:solidFill>
              </a:rPr>
              <a:t>Læreren trekker fram at ferdigheter i naturfag kan brukes i veldig mange jobber.</a:t>
            </a:r>
          </a:p>
        </p:txBody>
      </p:sp>
      <p:sp>
        <p:nvSpPr>
          <p:cNvPr id="7" name="Rectangle 6"/>
          <p:cNvSpPr/>
          <p:nvPr/>
        </p:nvSpPr>
        <p:spPr>
          <a:xfrm>
            <a:off x="5762625" y="6335625"/>
            <a:ext cx="2822439" cy="369332"/>
          </a:xfrm>
          <a:prstGeom prst="rect">
            <a:avLst/>
          </a:prstGeom>
        </p:spPr>
        <p:txBody>
          <a:bodyPr wrap="none">
            <a:spAutoFit/>
          </a:bodyPr>
          <a:lstStyle/>
          <a:p>
            <a:r>
              <a:rPr lang="en-US" dirty="0" err="1"/>
              <a:t>Godec</a:t>
            </a:r>
            <a:r>
              <a:rPr lang="en-US" dirty="0"/>
              <a:t>, King </a:t>
            </a:r>
            <a:r>
              <a:rPr lang="en-US" dirty="0" err="1"/>
              <a:t>og</a:t>
            </a:r>
            <a:r>
              <a:rPr lang="en-US" dirty="0"/>
              <a:t> Archer, 2017</a:t>
            </a:r>
          </a:p>
        </p:txBody>
      </p:sp>
    </p:spTree>
    <p:extLst>
      <p:ext uri="{BB962C8B-B14F-4D97-AF65-F5344CB8AC3E}">
        <p14:creationId xmlns:p14="http://schemas.microsoft.com/office/powerpoint/2010/main" val="4278876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p:txBody>
          <a:bodyPr>
            <a:normAutofit/>
          </a:bodyPr>
          <a:lstStyle/>
          <a:p>
            <a:r>
              <a:rPr lang="nb-NO" dirty="0"/>
              <a:t>Planlegg egen undervisning </a:t>
            </a:r>
          </a:p>
        </p:txBody>
      </p:sp>
      <p:sp>
        <p:nvSpPr>
          <p:cNvPr id="5" name="Undertittel 4">
            <a:extLst>
              <a:ext uri="{FF2B5EF4-FFF2-40B4-BE49-F238E27FC236}">
                <a16:creationId xmlns:a16="http://schemas.microsoft.com/office/drawing/2014/main" id="{A883D46C-4712-4EFB-BB3D-1EF2FC8AE20C}"/>
              </a:ext>
            </a:extLst>
          </p:cNvPr>
          <p:cNvSpPr>
            <a:spLocks noGrp="1"/>
          </p:cNvSpPr>
          <p:nvPr>
            <p:ph type="subTitle" idx="1"/>
          </p:nvPr>
        </p:nvSpPr>
        <p:spPr/>
        <p:txBody>
          <a:bodyPr/>
          <a:lstStyle/>
          <a:p>
            <a:r>
              <a:rPr lang="nb-NO" dirty="0"/>
              <a:t>15 minutter</a:t>
            </a:r>
          </a:p>
        </p:txBody>
      </p:sp>
    </p:spTree>
    <p:extLst>
      <p:ext uri="{BB962C8B-B14F-4D97-AF65-F5344CB8AC3E}">
        <p14:creationId xmlns:p14="http://schemas.microsoft.com/office/powerpoint/2010/main" val="3340758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Planlegg egen undervisning (15 min)</a:t>
            </a:r>
            <a:endParaRPr lang="nb-NO" dirty="0">
              <a:solidFill>
                <a:srgbClr val="268183"/>
              </a:solidFill>
            </a:endParaRPr>
          </a:p>
        </p:txBody>
      </p:sp>
      <p:sp>
        <p:nvSpPr>
          <p:cNvPr id="3" name="Plassholder for innhold 2"/>
          <p:cNvSpPr>
            <a:spLocks noGrp="1"/>
          </p:cNvSpPr>
          <p:nvPr>
            <p:ph idx="1"/>
          </p:nvPr>
        </p:nvSpPr>
        <p:spPr>
          <a:xfrm>
            <a:off x="895738" y="1696720"/>
            <a:ext cx="7583244" cy="4420985"/>
          </a:xfrm>
        </p:spPr>
        <p:txBody>
          <a:bodyPr>
            <a:normAutofit/>
          </a:bodyPr>
          <a:lstStyle/>
          <a:p>
            <a:pPr>
              <a:lnSpc>
                <a:spcPct val="100000"/>
              </a:lnSpc>
            </a:pPr>
            <a:r>
              <a:rPr lang="nb-NO" sz="2200" dirty="0"/>
              <a:t>Ta utgangspunkt i et tema du snart skal undervise i og velg enten aktivitet 1 eller 2 (se sammenhenger mellom yrker og realfag) som du vil gjennomføre med elevene.</a:t>
            </a:r>
          </a:p>
          <a:p>
            <a:pPr>
              <a:lnSpc>
                <a:spcPct val="100000"/>
              </a:lnSpc>
            </a:pPr>
            <a:r>
              <a:rPr lang="nb-NO" sz="2200" dirty="0"/>
              <a:t>Det kan være lurt å tenke gjennom hvilke yrker som har bruk for realfaglig kompetanse innen dette temaet. </a:t>
            </a:r>
          </a:p>
          <a:p>
            <a:pPr>
              <a:lnSpc>
                <a:spcPct val="100000"/>
              </a:lnSpc>
            </a:pPr>
            <a:r>
              <a:rPr lang="nb-NO" sz="2200" dirty="0"/>
              <a:t>Under gjennomføringa: Vær bevisst på hvordan du verdsetter elevenes innspill.</a:t>
            </a:r>
          </a:p>
          <a:p>
            <a:pPr lvl="0">
              <a:lnSpc>
                <a:spcPct val="120000"/>
              </a:lnSpc>
            </a:pPr>
            <a:endParaRPr lang="nb-NO" sz="2400" dirty="0"/>
          </a:p>
          <a:p>
            <a:pPr marL="0" indent="0">
              <a:lnSpc>
                <a:spcPct val="120000"/>
              </a:lnSpc>
              <a:buNone/>
            </a:pPr>
            <a:endParaRPr lang="nb-NO" sz="2400" dirty="0"/>
          </a:p>
          <a:p>
            <a:pPr>
              <a:lnSpc>
                <a:spcPct val="120000"/>
              </a:lnSpc>
            </a:pPr>
            <a:endParaRPr lang="nb-NO" sz="2200" dirty="0"/>
          </a:p>
        </p:txBody>
      </p:sp>
    </p:spTree>
    <p:extLst>
      <p:ext uri="{BB962C8B-B14F-4D97-AF65-F5344CB8AC3E}">
        <p14:creationId xmlns:p14="http://schemas.microsoft.com/office/powerpoint/2010/main" val="1599475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tel 3">
            <a:extLst>
              <a:ext uri="{FF2B5EF4-FFF2-40B4-BE49-F238E27FC236}">
                <a16:creationId xmlns:a16="http://schemas.microsoft.com/office/drawing/2014/main" id="{DD7B2E6B-256D-4F96-A706-945018535340}"/>
              </a:ext>
            </a:extLst>
          </p:cNvPr>
          <p:cNvSpPr>
            <a:spLocks noGrp="1"/>
          </p:cNvSpPr>
          <p:nvPr>
            <p:ph type="subTitle" idx="1"/>
          </p:nvPr>
        </p:nvSpPr>
        <p:spPr>
          <a:xfrm>
            <a:off x="1931783" y="1912281"/>
            <a:ext cx="5280434" cy="442989"/>
          </a:xfrm>
        </p:spPr>
        <p:txBody>
          <a:bodyPr/>
          <a:lstStyle/>
          <a:p>
            <a:r>
              <a:rPr lang="nb-NO" dirty="0"/>
              <a:t>Modul 2</a:t>
            </a:r>
          </a:p>
        </p:txBody>
      </p:sp>
      <p:sp>
        <p:nvSpPr>
          <p:cNvPr id="2" name="Tittel 1"/>
          <p:cNvSpPr>
            <a:spLocks noGrp="1"/>
          </p:cNvSpPr>
          <p:nvPr>
            <p:ph type="ctrTitle"/>
          </p:nvPr>
        </p:nvSpPr>
        <p:spPr>
          <a:xfrm>
            <a:off x="111760" y="2355270"/>
            <a:ext cx="8920480" cy="1729620"/>
          </a:xfrm>
        </p:spPr>
        <p:txBody>
          <a:bodyPr>
            <a:normAutofit/>
          </a:bodyPr>
          <a:lstStyle/>
          <a:p>
            <a:r>
              <a:rPr lang="nb-NO" sz="4900" dirty="0">
                <a:solidFill>
                  <a:srgbClr val="268183"/>
                </a:solidFill>
              </a:rPr>
              <a:t>Bruk av realfag i ulike yrker</a:t>
            </a:r>
            <a:br>
              <a:rPr lang="nb-NO" sz="5300" dirty="0">
                <a:solidFill>
                  <a:srgbClr val="268183"/>
                </a:solidFill>
              </a:rPr>
            </a:br>
            <a:r>
              <a:rPr lang="nb-NO" sz="3100" dirty="0">
                <a:solidFill>
                  <a:srgbClr val="268183"/>
                </a:solidFill>
              </a:rPr>
              <a:t>D – Etterarbeid</a:t>
            </a:r>
            <a:endParaRPr lang="nb-NO" sz="4400" dirty="0">
              <a:solidFill>
                <a:srgbClr val="268183"/>
              </a:solidFill>
            </a:endParaRPr>
          </a:p>
        </p:txBody>
      </p:sp>
    </p:spTree>
    <p:extLst>
      <p:ext uri="{BB962C8B-B14F-4D97-AF65-F5344CB8AC3E}">
        <p14:creationId xmlns:p14="http://schemas.microsoft.com/office/powerpoint/2010/main" val="2096643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95738" y="365126"/>
            <a:ext cx="7583243" cy="1325563"/>
          </a:xfrm>
        </p:spPr>
        <p:txBody>
          <a:bodyPr>
            <a:normAutofit/>
          </a:bodyPr>
          <a:lstStyle/>
          <a:p>
            <a:pPr algn="l"/>
            <a:r>
              <a:rPr lang="nb-NO" dirty="0">
                <a:solidFill>
                  <a:srgbClr val="268183"/>
                </a:solidFill>
              </a:rPr>
              <a:t>Mål</a:t>
            </a:r>
          </a:p>
        </p:txBody>
      </p:sp>
      <p:sp>
        <p:nvSpPr>
          <p:cNvPr id="3" name="Plassholder for innhold 2"/>
          <p:cNvSpPr>
            <a:spLocks noGrp="1"/>
          </p:cNvSpPr>
          <p:nvPr>
            <p:ph idx="1"/>
          </p:nvPr>
        </p:nvSpPr>
        <p:spPr>
          <a:xfrm>
            <a:off x="895738" y="1458852"/>
            <a:ext cx="7583244" cy="4547093"/>
          </a:xfrm>
        </p:spPr>
        <p:txBody>
          <a:bodyPr>
            <a:normAutofit/>
          </a:bodyPr>
          <a:lstStyle/>
          <a:p>
            <a:pPr marL="0" indent="0">
              <a:lnSpc>
                <a:spcPct val="100000"/>
              </a:lnSpc>
              <a:buNone/>
            </a:pPr>
            <a:r>
              <a:rPr lang="nb-NO" sz="2200" dirty="0"/>
              <a:t>Målet med denne modulen er å synliggjøre at realfag kan brukes til veldig mye, blant annet ved å knytte naturfag og matematikk til hverdagsliv og yrker. Dere får også trening i å verdsette elevenes innspill gjennom tilbakemeldinger og dialog.</a:t>
            </a:r>
          </a:p>
        </p:txBody>
      </p:sp>
      <p:pic>
        <p:nvPicPr>
          <p:cNvPr id="4" name="Bilde 5" descr="Modell for undervisning for naturfaglig kapital. Grunnmuren er fundamentet: å utvide hva som teller. Oppå den er de tre pilarene plassert: (1) gjøre naturfag personlig og hverdagsnært, (2) få fram innspill, verdsette dem og&#10;knytte dem til naturfag og (3) bygge ulike dimensjoner av naturfaglig kapital. Øverst er taket: Undervisning for naturfaglig kapital. En pil som går i sirkel omslutter det hele. På toppen står det: Reflektere over egen praksis. På bunnen står det: Justere på undervisningen.">
            <a:extLst>
              <a:ext uri="{FF2B5EF4-FFF2-40B4-BE49-F238E27FC236}">
                <a16:creationId xmlns:a16="http://schemas.microsoft.com/office/drawing/2014/main" id="{904C52A8-FEDF-4568-A321-E28D33057ACD}"/>
              </a:ext>
            </a:extLst>
          </p:cNvPr>
          <p:cNvPicPr>
            <a:picLocks noChangeAspect="1"/>
          </p:cNvPicPr>
          <p:nvPr/>
        </p:nvPicPr>
        <p:blipFill>
          <a:blip r:embed="rId3"/>
          <a:stretch>
            <a:fillRect/>
          </a:stretch>
        </p:blipFill>
        <p:spPr>
          <a:xfrm>
            <a:off x="3865847" y="3158240"/>
            <a:ext cx="4099042" cy="3074281"/>
          </a:xfrm>
          <a:prstGeom prst="rect">
            <a:avLst/>
          </a:prstGeom>
        </p:spPr>
      </p:pic>
      <p:sp>
        <p:nvSpPr>
          <p:cNvPr id="5" name="Rectangle 4">
            <a:extLst>
              <a:ext uri="{FF2B5EF4-FFF2-40B4-BE49-F238E27FC236}">
                <a16:creationId xmlns:a16="http://schemas.microsoft.com/office/drawing/2014/main" id="{40290093-3F97-4EF6-BCEF-1D3ACF084D22}"/>
              </a:ext>
            </a:extLst>
          </p:cNvPr>
          <p:cNvSpPr/>
          <p:nvPr/>
        </p:nvSpPr>
        <p:spPr>
          <a:xfrm>
            <a:off x="5036059" y="6277074"/>
            <a:ext cx="1943737" cy="276999"/>
          </a:xfrm>
          <a:prstGeom prst="rect">
            <a:avLst/>
          </a:prstGeom>
        </p:spPr>
        <p:txBody>
          <a:bodyPr wrap="none">
            <a:spAutoFit/>
          </a:bodyPr>
          <a:lstStyle/>
          <a:p>
            <a:pPr algn="r"/>
            <a:r>
              <a:rPr lang="en-US" sz="1200" dirty="0" err="1"/>
              <a:t>Godec</a:t>
            </a:r>
            <a:r>
              <a:rPr lang="en-US" sz="1200" dirty="0"/>
              <a:t>, King </a:t>
            </a:r>
            <a:r>
              <a:rPr lang="en-US" sz="1200" dirty="0" err="1"/>
              <a:t>og</a:t>
            </a:r>
            <a:r>
              <a:rPr lang="en-US" sz="1200" dirty="0"/>
              <a:t> Archer, 2017</a:t>
            </a:r>
          </a:p>
        </p:txBody>
      </p:sp>
    </p:spTree>
    <p:extLst>
      <p:ext uri="{BB962C8B-B14F-4D97-AF65-F5344CB8AC3E}">
        <p14:creationId xmlns:p14="http://schemas.microsoft.com/office/powerpoint/2010/main" val="372818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l"/>
            <a:r>
              <a:rPr lang="nb-NO" dirty="0">
                <a:solidFill>
                  <a:srgbClr val="268183"/>
                </a:solidFill>
              </a:rPr>
              <a:t>Tidsplan for denne økta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46770608"/>
              </p:ext>
            </p:extLst>
          </p:nvPr>
        </p:nvGraphicFramePr>
        <p:xfrm>
          <a:off x="945931" y="1825625"/>
          <a:ext cx="7113548" cy="2133600"/>
        </p:xfrm>
        <a:graphic>
          <a:graphicData uri="http://schemas.openxmlformats.org/drawingml/2006/table">
            <a:tbl>
              <a:tblPr firstRow="1" bandRow="1">
                <a:tableStyleId>{5C22544A-7EE6-4342-B048-85BDC9FD1C3A}</a:tableStyleId>
              </a:tblPr>
              <a:tblGrid>
                <a:gridCol w="4856529">
                  <a:extLst>
                    <a:ext uri="{9D8B030D-6E8A-4147-A177-3AD203B41FA5}">
                      <a16:colId xmlns:a16="http://schemas.microsoft.com/office/drawing/2014/main" val="3943618325"/>
                    </a:ext>
                  </a:extLst>
                </a:gridCol>
                <a:gridCol w="2257019">
                  <a:extLst>
                    <a:ext uri="{9D8B030D-6E8A-4147-A177-3AD203B41FA5}">
                      <a16:colId xmlns:a16="http://schemas.microsoft.com/office/drawing/2014/main" val="231172075"/>
                    </a:ext>
                  </a:extLst>
                </a:gridCol>
              </a:tblGrid>
              <a:tr h="370840">
                <a:tc>
                  <a:txBody>
                    <a:bodyPr/>
                    <a:lstStyle/>
                    <a:p>
                      <a:r>
                        <a:rPr lang="nb-NO" sz="2200" b="0" dirty="0"/>
                        <a:t>Aktivitet</a:t>
                      </a:r>
                    </a:p>
                  </a:txBody>
                  <a:tcPr/>
                </a:tc>
                <a:tc>
                  <a:txBody>
                    <a:bodyPr/>
                    <a:lstStyle/>
                    <a:p>
                      <a:pPr algn="l"/>
                      <a:r>
                        <a:rPr lang="nb-NO" sz="2200" b="0" dirty="0"/>
                        <a:t>Tid</a:t>
                      </a:r>
                    </a:p>
                  </a:txBody>
                  <a:tcPr/>
                </a:tc>
                <a:extLst>
                  <a:ext uri="{0D108BD9-81ED-4DB2-BD59-A6C34878D82A}">
                    <a16:rowId xmlns:a16="http://schemas.microsoft.com/office/drawing/2014/main" val="3328857818"/>
                  </a:ext>
                </a:extLst>
              </a:tr>
              <a:tr h="370840">
                <a:tc>
                  <a:txBody>
                    <a:bodyPr/>
                    <a:lstStyle/>
                    <a:p>
                      <a:r>
                        <a:rPr lang="nb-NO" sz="2200" dirty="0"/>
                        <a:t>Del erfaringer</a:t>
                      </a:r>
                      <a:r>
                        <a:rPr lang="nb-NO" sz="2200" baseline="0" dirty="0"/>
                        <a:t> fra utprøvinga</a:t>
                      </a:r>
                      <a:endParaRPr lang="nb-NO" sz="2200" dirty="0"/>
                    </a:p>
                  </a:txBody>
                  <a:tcPr/>
                </a:tc>
                <a:tc>
                  <a:txBody>
                    <a:bodyPr/>
                    <a:lstStyle/>
                    <a:p>
                      <a:pPr algn="l"/>
                      <a:r>
                        <a:rPr lang="nb-NO" sz="2200" dirty="0"/>
                        <a:t>20 minutter</a:t>
                      </a:r>
                    </a:p>
                  </a:txBody>
                  <a:tcPr/>
                </a:tc>
                <a:extLst>
                  <a:ext uri="{0D108BD9-81ED-4DB2-BD59-A6C34878D82A}">
                    <a16:rowId xmlns:a16="http://schemas.microsoft.com/office/drawing/2014/main" val="3695347588"/>
                  </a:ext>
                </a:extLst>
              </a:tr>
              <a:tr h="370840">
                <a:tc>
                  <a:txBody>
                    <a:bodyPr/>
                    <a:lstStyle/>
                    <a:p>
                      <a:r>
                        <a:rPr lang="nb-NO" sz="2200" dirty="0"/>
                        <a:t>Oppsummer i plenum</a:t>
                      </a:r>
                    </a:p>
                  </a:txBody>
                  <a:tcPr/>
                </a:tc>
                <a:tc>
                  <a:txBody>
                    <a:bodyPr/>
                    <a:lstStyle/>
                    <a:p>
                      <a:pPr algn="l"/>
                      <a:r>
                        <a:rPr lang="nb-NO" sz="2200" dirty="0"/>
                        <a:t>20 minutter</a:t>
                      </a:r>
                    </a:p>
                  </a:txBody>
                  <a:tcPr/>
                </a:tc>
                <a:extLst>
                  <a:ext uri="{0D108BD9-81ED-4DB2-BD59-A6C34878D82A}">
                    <a16:rowId xmlns:a16="http://schemas.microsoft.com/office/drawing/2014/main" val="1279641652"/>
                  </a:ext>
                </a:extLst>
              </a:tr>
              <a:tr h="370840">
                <a:tc>
                  <a:txBody>
                    <a:bodyPr/>
                    <a:lstStyle/>
                    <a:p>
                      <a:r>
                        <a:rPr lang="nb-NO" sz="2200" dirty="0"/>
                        <a:t>Tenk-par-del</a:t>
                      </a:r>
                    </a:p>
                  </a:txBody>
                  <a:tcPr/>
                </a:tc>
                <a:tc>
                  <a:txBody>
                    <a:bodyPr/>
                    <a:lstStyle/>
                    <a:p>
                      <a:pPr algn="l"/>
                      <a:r>
                        <a:rPr lang="nb-NO" sz="2200" dirty="0"/>
                        <a:t>15 minutter</a:t>
                      </a:r>
                    </a:p>
                  </a:txBody>
                  <a:tcPr/>
                </a:tc>
                <a:extLst>
                  <a:ext uri="{0D108BD9-81ED-4DB2-BD59-A6C34878D82A}">
                    <a16:rowId xmlns:a16="http://schemas.microsoft.com/office/drawing/2014/main" val="602732123"/>
                  </a:ext>
                </a:extLst>
              </a:tr>
              <a:tr h="370840">
                <a:tc>
                  <a:txBody>
                    <a:bodyPr/>
                    <a:lstStyle/>
                    <a:p>
                      <a:r>
                        <a:rPr lang="nb-NO" sz="2200" b="1" dirty="0"/>
                        <a:t>Totalt</a:t>
                      </a:r>
                    </a:p>
                  </a:txBody>
                  <a:tcPr/>
                </a:tc>
                <a:tc>
                  <a:txBody>
                    <a:bodyPr/>
                    <a:lstStyle/>
                    <a:p>
                      <a:pPr algn="l"/>
                      <a:r>
                        <a:rPr lang="nb-NO" sz="2200" b="1" dirty="0"/>
                        <a:t>55 minutter</a:t>
                      </a:r>
                    </a:p>
                  </a:txBody>
                  <a:tcPr/>
                </a:tc>
                <a:extLst>
                  <a:ext uri="{0D108BD9-81ED-4DB2-BD59-A6C34878D82A}">
                    <a16:rowId xmlns:a16="http://schemas.microsoft.com/office/drawing/2014/main" val="3187721369"/>
                  </a:ext>
                </a:extLst>
              </a:tr>
            </a:tbl>
          </a:graphicData>
        </a:graphic>
      </p:graphicFrame>
    </p:spTree>
    <p:extLst>
      <p:ext uri="{BB962C8B-B14F-4D97-AF65-F5344CB8AC3E}">
        <p14:creationId xmlns:p14="http://schemas.microsoft.com/office/powerpoint/2010/main" val="4246568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l"/>
            <a:r>
              <a:rPr lang="nb-NO" dirty="0">
                <a:solidFill>
                  <a:srgbClr val="268183"/>
                </a:solidFill>
              </a:rPr>
              <a:t>Tidsplan for denne økta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70064199"/>
              </p:ext>
            </p:extLst>
          </p:nvPr>
        </p:nvGraphicFramePr>
        <p:xfrm>
          <a:off x="895350" y="1825625"/>
          <a:ext cx="7354570" cy="2895600"/>
        </p:xfrm>
        <a:graphic>
          <a:graphicData uri="http://schemas.openxmlformats.org/drawingml/2006/table">
            <a:tbl>
              <a:tblPr firstRow="1" bandRow="1">
                <a:tableStyleId>{5C22544A-7EE6-4342-B048-85BDC9FD1C3A}</a:tableStyleId>
              </a:tblPr>
              <a:tblGrid>
                <a:gridCol w="5546090">
                  <a:extLst>
                    <a:ext uri="{9D8B030D-6E8A-4147-A177-3AD203B41FA5}">
                      <a16:colId xmlns:a16="http://schemas.microsoft.com/office/drawing/2014/main" val="3943618325"/>
                    </a:ext>
                  </a:extLst>
                </a:gridCol>
                <a:gridCol w="1808480">
                  <a:extLst>
                    <a:ext uri="{9D8B030D-6E8A-4147-A177-3AD203B41FA5}">
                      <a16:colId xmlns:a16="http://schemas.microsoft.com/office/drawing/2014/main" val="231172075"/>
                    </a:ext>
                  </a:extLst>
                </a:gridCol>
              </a:tblGrid>
              <a:tr h="370840">
                <a:tc>
                  <a:txBody>
                    <a:bodyPr/>
                    <a:lstStyle/>
                    <a:p>
                      <a:r>
                        <a:rPr lang="nb-NO" sz="2200" b="0" dirty="0"/>
                        <a:t>Aktivitet</a:t>
                      </a:r>
                    </a:p>
                  </a:txBody>
                  <a:tcPr/>
                </a:tc>
                <a:tc>
                  <a:txBody>
                    <a:bodyPr/>
                    <a:lstStyle/>
                    <a:p>
                      <a:r>
                        <a:rPr lang="nb-NO" sz="2200" b="0" dirty="0"/>
                        <a:t>Tid</a:t>
                      </a:r>
                    </a:p>
                  </a:txBody>
                  <a:tcPr/>
                </a:tc>
                <a:extLst>
                  <a:ext uri="{0D108BD9-81ED-4DB2-BD59-A6C34878D82A}">
                    <a16:rowId xmlns:a16="http://schemas.microsoft.com/office/drawing/2014/main" val="3328857818"/>
                  </a:ext>
                </a:extLst>
              </a:tr>
              <a:tr h="370840">
                <a:tc>
                  <a:txBody>
                    <a:bodyPr/>
                    <a:lstStyle/>
                    <a:p>
                      <a:r>
                        <a:rPr lang="nb-NO" sz="2200" dirty="0"/>
                        <a:t>Oppsummer forarbeidet i grupper og plenum</a:t>
                      </a:r>
                    </a:p>
                  </a:txBody>
                  <a:tcPr/>
                </a:tc>
                <a:tc>
                  <a:txBody>
                    <a:bodyPr/>
                    <a:lstStyle/>
                    <a:p>
                      <a:r>
                        <a:rPr lang="nb-NO" sz="2200" dirty="0"/>
                        <a:t>20 minutter</a:t>
                      </a:r>
                    </a:p>
                  </a:txBody>
                  <a:tcPr/>
                </a:tc>
                <a:extLst>
                  <a:ext uri="{0D108BD9-81ED-4DB2-BD59-A6C34878D82A}">
                    <a16:rowId xmlns:a16="http://schemas.microsoft.com/office/drawing/2014/main" val="3695347588"/>
                  </a:ext>
                </a:extLst>
              </a:tr>
              <a:tr h="370840">
                <a:tc>
                  <a:txBody>
                    <a:bodyPr/>
                    <a:lstStyle/>
                    <a:p>
                      <a:r>
                        <a:rPr lang="nb-NO" sz="2200" dirty="0"/>
                        <a:t>Aktivitet: </a:t>
                      </a:r>
                    </a:p>
                    <a:p>
                      <a:r>
                        <a:rPr lang="nb-NO" sz="2200" dirty="0"/>
                        <a:t>Se sammenhenger</a:t>
                      </a:r>
                      <a:r>
                        <a:rPr lang="nb-NO" sz="2200" baseline="0" dirty="0"/>
                        <a:t> mellom yrker og realfag</a:t>
                      </a:r>
                      <a:endParaRPr lang="nb-NO" sz="2200" dirty="0"/>
                    </a:p>
                  </a:txBody>
                  <a:tcPr/>
                </a:tc>
                <a:tc>
                  <a:txBody>
                    <a:bodyPr/>
                    <a:lstStyle/>
                    <a:p>
                      <a:endParaRPr lang="nb-NO" sz="2200" dirty="0"/>
                    </a:p>
                    <a:p>
                      <a:r>
                        <a:rPr lang="nb-NO" sz="2200" dirty="0"/>
                        <a:t>15 minutter</a:t>
                      </a:r>
                    </a:p>
                  </a:txBody>
                  <a:tcPr/>
                </a:tc>
                <a:extLst>
                  <a:ext uri="{0D108BD9-81ED-4DB2-BD59-A6C34878D82A}">
                    <a16:rowId xmlns:a16="http://schemas.microsoft.com/office/drawing/2014/main" val="127907997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2200" dirty="0"/>
                        <a:t>Faglig påfyll</a:t>
                      </a:r>
                    </a:p>
                  </a:txBody>
                  <a:tcPr/>
                </a:tc>
                <a:tc>
                  <a:txBody>
                    <a:bodyPr/>
                    <a:lstStyle/>
                    <a:p>
                      <a:r>
                        <a:rPr lang="nb-NO" sz="2200" dirty="0"/>
                        <a:t>40 minutter</a:t>
                      </a:r>
                    </a:p>
                  </a:txBody>
                  <a:tcPr/>
                </a:tc>
                <a:extLst>
                  <a:ext uri="{0D108BD9-81ED-4DB2-BD59-A6C34878D82A}">
                    <a16:rowId xmlns:a16="http://schemas.microsoft.com/office/drawing/2014/main" val="1279641652"/>
                  </a:ext>
                </a:extLst>
              </a:tr>
              <a:tr h="370840">
                <a:tc>
                  <a:txBody>
                    <a:bodyPr/>
                    <a:lstStyle/>
                    <a:p>
                      <a:r>
                        <a:rPr lang="nb-NO" sz="2200" dirty="0"/>
                        <a:t>Planlegg</a:t>
                      </a:r>
                      <a:r>
                        <a:rPr lang="nb-NO" sz="2200" baseline="0" dirty="0"/>
                        <a:t> egen undervisning</a:t>
                      </a:r>
                      <a:endParaRPr lang="nb-NO" sz="2200" dirty="0"/>
                    </a:p>
                  </a:txBody>
                  <a:tcPr/>
                </a:tc>
                <a:tc>
                  <a:txBody>
                    <a:bodyPr/>
                    <a:lstStyle/>
                    <a:p>
                      <a:r>
                        <a:rPr lang="nb-NO" sz="2200" dirty="0"/>
                        <a:t>15 minutter</a:t>
                      </a:r>
                    </a:p>
                  </a:txBody>
                  <a:tcPr/>
                </a:tc>
                <a:extLst>
                  <a:ext uri="{0D108BD9-81ED-4DB2-BD59-A6C34878D82A}">
                    <a16:rowId xmlns:a16="http://schemas.microsoft.com/office/drawing/2014/main" val="3910488190"/>
                  </a:ext>
                </a:extLst>
              </a:tr>
              <a:tr h="370840">
                <a:tc>
                  <a:txBody>
                    <a:bodyPr/>
                    <a:lstStyle/>
                    <a:p>
                      <a:r>
                        <a:rPr lang="nb-NO" sz="2200" b="1" dirty="0"/>
                        <a:t>Totalt</a:t>
                      </a:r>
                    </a:p>
                  </a:txBody>
                  <a:tcPr/>
                </a:tc>
                <a:tc>
                  <a:txBody>
                    <a:bodyPr/>
                    <a:lstStyle/>
                    <a:p>
                      <a:r>
                        <a:rPr lang="nb-NO" sz="2200" b="1" dirty="0"/>
                        <a:t>90 minutter</a:t>
                      </a:r>
                    </a:p>
                  </a:txBody>
                  <a:tcPr/>
                </a:tc>
                <a:extLst>
                  <a:ext uri="{0D108BD9-81ED-4DB2-BD59-A6C34878D82A}">
                    <a16:rowId xmlns:a16="http://schemas.microsoft.com/office/drawing/2014/main" val="2089825381"/>
                  </a:ext>
                </a:extLst>
              </a:tr>
            </a:tbl>
          </a:graphicData>
        </a:graphic>
      </p:graphicFrame>
    </p:spTree>
    <p:extLst>
      <p:ext uri="{BB962C8B-B14F-4D97-AF65-F5344CB8AC3E}">
        <p14:creationId xmlns:p14="http://schemas.microsoft.com/office/powerpoint/2010/main" val="1762761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l"/>
            <a:r>
              <a:rPr lang="nb-NO" dirty="0"/>
              <a:t>Del erfaringer fra utprøvinga (20 min)</a:t>
            </a:r>
            <a:endParaRPr lang="nb-NO" dirty="0">
              <a:solidFill>
                <a:srgbClr val="268183"/>
              </a:solidFill>
            </a:endParaRPr>
          </a:p>
        </p:txBody>
      </p:sp>
      <p:sp>
        <p:nvSpPr>
          <p:cNvPr id="3" name="Plassholder for innhold 2"/>
          <p:cNvSpPr>
            <a:spLocks noGrp="1"/>
          </p:cNvSpPr>
          <p:nvPr>
            <p:ph idx="1"/>
          </p:nvPr>
        </p:nvSpPr>
        <p:spPr>
          <a:xfrm>
            <a:off x="895738" y="1510018"/>
            <a:ext cx="7954064" cy="4495927"/>
          </a:xfrm>
        </p:spPr>
        <p:txBody>
          <a:bodyPr>
            <a:normAutofit/>
          </a:bodyPr>
          <a:lstStyle/>
          <a:p>
            <a:pPr marL="0" indent="0">
              <a:lnSpc>
                <a:spcPct val="100000"/>
              </a:lnSpc>
              <a:buNone/>
            </a:pPr>
            <a:r>
              <a:rPr lang="nb-NO" sz="2200" dirty="0"/>
              <a:t>Del erfaringer i grupper:</a:t>
            </a:r>
          </a:p>
          <a:p>
            <a:pPr lvl="1">
              <a:lnSpc>
                <a:spcPct val="100000"/>
              </a:lnSpc>
            </a:pPr>
            <a:r>
              <a:rPr lang="nb-NO" sz="2200" dirty="0"/>
              <a:t>Hvordan synes du det fungerte å bruke aktiviteten om sammenhenger mellom yrker og realfag?</a:t>
            </a:r>
          </a:p>
          <a:p>
            <a:pPr lvl="1">
              <a:lnSpc>
                <a:spcPct val="100000"/>
              </a:lnSpc>
            </a:pPr>
            <a:r>
              <a:rPr lang="nb-NO" sz="2200" dirty="0"/>
              <a:t>Hvordan verdsatte du elevenes innspill? </a:t>
            </a:r>
          </a:p>
          <a:p>
            <a:pPr lvl="1">
              <a:lnSpc>
                <a:spcPct val="100000"/>
              </a:lnSpc>
            </a:pPr>
            <a:r>
              <a:rPr lang="nb-NO" sz="2200" dirty="0"/>
              <a:t>Hvordan kan undervisninga du gjennomførte eventuelt justeres slik at du i større grad gjør bruk av elevenes innspill?</a:t>
            </a:r>
          </a:p>
          <a:p>
            <a:pPr marL="0" indent="0">
              <a:lnSpc>
                <a:spcPct val="100000"/>
              </a:lnSpc>
              <a:buNone/>
            </a:pPr>
            <a:r>
              <a:rPr lang="nb-NO" sz="2200" dirty="0"/>
              <a:t>Noter ned noen tanker dere vil dele med de andre.</a:t>
            </a:r>
          </a:p>
          <a:p>
            <a:pPr marL="0" lvl="0" indent="0">
              <a:lnSpc>
                <a:spcPct val="100000"/>
              </a:lnSpc>
              <a:buNone/>
            </a:pPr>
            <a:endParaRPr lang="nb-NO" sz="2200" dirty="0"/>
          </a:p>
        </p:txBody>
      </p:sp>
    </p:spTree>
    <p:extLst>
      <p:ext uri="{BB962C8B-B14F-4D97-AF65-F5344CB8AC3E}">
        <p14:creationId xmlns:p14="http://schemas.microsoft.com/office/powerpoint/2010/main" val="4273114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l"/>
            <a:r>
              <a:rPr lang="nb-NO" dirty="0"/>
              <a:t>Del i plenum (20 min)</a:t>
            </a:r>
            <a:endParaRPr lang="nb-NO" dirty="0">
              <a:solidFill>
                <a:srgbClr val="268183"/>
              </a:solidFill>
            </a:endParaRPr>
          </a:p>
        </p:txBody>
      </p:sp>
      <p:sp>
        <p:nvSpPr>
          <p:cNvPr id="3" name="Plassholder for innhold 2"/>
          <p:cNvSpPr>
            <a:spLocks noGrp="1"/>
          </p:cNvSpPr>
          <p:nvPr>
            <p:ph idx="1"/>
          </p:nvPr>
        </p:nvSpPr>
        <p:spPr>
          <a:xfrm>
            <a:off x="895738" y="1510018"/>
            <a:ext cx="7954064" cy="4495927"/>
          </a:xfrm>
        </p:spPr>
        <p:txBody>
          <a:bodyPr>
            <a:normAutofit/>
          </a:bodyPr>
          <a:lstStyle/>
          <a:p>
            <a:pPr marL="0" indent="0">
              <a:lnSpc>
                <a:spcPct val="100000"/>
              </a:lnSpc>
              <a:buNone/>
            </a:pPr>
            <a:endParaRPr lang="nb-NO" sz="2200" dirty="0"/>
          </a:p>
          <a:p>
            <a:pPr lvl="1">
              <a:lnSpc>
                <a:spcPct val="100000"/>
              </a:lnSpc>
            </a:pPr>
            <a:r>
              <a:rPr lang="nb-NO" sz="2200" dirty="0"/>
              <a:t>Hvordan synes du det fungerte å bruke aktiviteten om sammenhenger mellom yrker og realfag?</a:t>
            </a:r>
          </a:p>
          <a:p>
            <a:pPr lvl="1">
              <a:lnSpc>
                <a:spcPct val="100000"/>
              </a:lnSpc>
            </a:pPr>
            <a:r>
              <a:rPr lang="nb-NO" sz="2200" dirty="0"/>
              <a:t>Hvordan verdsatte du elevenes innspill? </a:t>
            </a:r>
          </a:p>
          <a:p>
            <a:pPr lvl="1">
              <a:lnSpc>
                <a:spcPct val="100000"/>
              </a:lnSpc>
            </a:pPr>
            <a:r>
              <a:rPr lang="nb-NO" sz="2200" dirty="0"/>
              <a:t>Hvordan kan undervisninga du gjennomførte eventuelt justeres slik at du i større grad gjør bruk av elevenes innspill?</a:t>
            </a:r>
          </a:p>
          <a:p>
            <a:pPr marL="0" lvl="0" indent="0">
              <a:lnSpc>
                <a:spcPct val="100000"/>
              </a:lnSpc>
              <a:buNone/>
            </a:pPr>
            <a:endParaRPr lang="nb-NO" sz="2200" dirty="0"/>
          </a:p>
        </p:txBody>
      </p:sp>
    </p:spTree>
    <p:extLst>
      <p:ext uri="{BB962C8B-B14F-4D97-AF65-F5344CB8AC3E}">
        <p14:creationId xmlns:p14="http://schemas.microsoft.com/office/powerpoint/2010/main" val="3933192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Tenk-par-del (15 min)</a:t>
            </a:r>
            <a:endParaRPr lang="nb-NO" dirty="0">
              <a:solidFill>
                <a:srgbClr val="268183"/>
              </a:solidFill>
            </a:endParaRPr>
          </a:p>
        </p:txBody>
      </p:sp>
      <p:sp>
        <p:nvSpPr>
          <p:cNvPr id="3" name="Plassholder for innhold 2"/>
          <p:cNvSpPr>
            <a:spLocks noGrp="1"/>
          </p:cNvSpPr>
          <p:nvPr>
            <p:ph idx="1"/>
          </p:nvPr>
        </p:nvSpPr>
        <p:spPr>
          <a:xfrm>
            <a:off x="865527" y="1690689"/>
            <a:ext cx="7583244" cy="4180320"/>
          </a:xfrm>
        </p:spPr>
        <p:txBody>
          <a:bodyPr>
            <a:normAutofit/>
          </a:bodyPr>
          <a:lstStyle/>
          <a:p>
            <a:pPr marL="0" indent="0">
              <a:buNone/>
            </a:pPr>
            <a:r>
              <a:rPr lang="nb-NO" sz="2200" dirty="0"/>
              <a:t>Hvordan kan dere verdsette elevenes innspill i fremtidig undervisningspraksis?</a:t>
            </a:r>
            <a:br>
              <a:rPr lang="nb-NO" sz="2200" dirty="0"/>
            </a:br>
            <a:endParaRPr lang="nb-NO" sz="2200" dirty="0"/>
          </a:p>
          <a:p>
            <a:r>
              <a:rPr lang="nb-NO" sz="2200" b="1" dirty="0">
                <a:solidFill>
                  <a:schemeClr val="tx2"/>
                </a:solidFill>
              </a:rPr>
              <a:t>Tenk </a:t>
            </a:r>
            <a:r>
              <a:rPr lang="nb-NO" sz="2200" dirty="0"/>
              <a:t>(2 min)</a:t>
            </a:r>
          </a:p>
          <a:p>
            <a:r>
              <a:rPr lang="nb-NO" sz="2200" dirty="0"/>
              <a:t>Diskuter i </a:t>
            </a:r>
            <a:r>
              <a:rPr lang="nb-NO" sz="2200" b="1" dirty="0">
                <a:solidFill>
                  <a:schemeClr val="tx2"/>
                </a:solidFill>
              </a:rPr>
              <a:t>par</a:t>
            </a:r>
            <a:r>
              <a:rPr lang="nb-NO" sz="2200" dirty="0"/>
              <a:t> (3 min)</a:t>
            </a:r>
          </a:p>
          <a:p>
            <a:r>
              <a:rPr lang="nb-NO" sz="2200" b="1" dirty="0">
                <a:solidFill>
                  <a:schemeClr val="tx2"/>
                </a:solidFill>
              </a:rPr>
              <a:t>Del</a:t>
            </a:r>
            <a:r>
              <a:rPr lang="nb-NO" sz="2200" dirty="0"/>
              <a:t> i plenum (10 min)</a:t>
            </a:r>
          </a:p>
        </p:txBody>
      </p:sp>
    </p:spTree>
    <p:extLst>
      <p:ext uri="{BB962C8B-B14F-4D97-AF65-F5344CB8AC3E}">
        <p14:creationId xmlns:p14="http://schemas.microsoft.com/office/powerpoint/2010/main" val="66214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p:txBody>
          <a:bodyPr>
            <a:normAutofit/>
          </a:bodyPr>
          <a:lstStyle/>
          <a:p>
            <a:r>
              <a:rPr lang="nb-NO" i="1" dirty="0"/>
              <a:t>Science </a:t>
            </a:r>
            <a:r>
              <a:rPr lang="nb-NO" i="1" dirty="0" err="1"/>
              <a:t>capital</a:t>
            </a:r>
            <a:endParaRPr lang="nb-NO" i="1" dirty="0"/>
          </a:p>
        </p:txBody>
      </p:sp>
      <p:sp>
        <p:nvSpPr>
          <p:cNvPr id="2" name="Subtitle 1"/>
          <p:cNvSpPr>
            <a:spLocks noGrp="1"/>
          </p:cNvSpPr>
          <p:nvPr>
            <p:ph type="subTitle" idx="1"/>
          </p:nvPr>
        </p:nvSpPr>
        <p:spPr/>
        <p:txBody>
          <a:bodyPr>
            <a:normAutofit/>
          </a:bodyPr>
          <a:lstStyle/>
          <a:p>
            <a:r>
              <a:rPr lang="nb-NO" sz="1600" dirty="0" err="1">
                <a:hlinkClick r:id="rId3"/>
              </a:rPr>
              <a:t>Enterprising</a:t>
            </a:r>
            <a:r>
              <a:rPr lang="nb-NO" sz="1600" dirty="0">
                <a:hlinkClick r:id="rId3"/>
              </a:rPr>
              <a:t> Science</a:t>
            </a:r>
            <a:r>
              <a:rPr lang="nb-NO" sz="1600" dirty="0"/>
              <a:t> er et britisk forsknings- og utviklingsprosjekt i naturfagdidaktikk. Prosjektet er et samarbeid mellom </a:t>
            </a:r>
            <a:r>
              <a:rPr lang="nb-NO" sz="1600" dirty="0" err="1"/>
              <a:t>University</a:t>
            </a:r>
            <a:r>
              <a:rPr lang="nb-NO" sz="1600" dirty="0"/>
              <a:t> College London (UCL), </a:t>
            </a:r>
            <a:r>
              <a:rPr lang="nb-NO" sz="1600" dirty="0" err="1"/>
              <a:t>King’s</a:t>
            </a:r>
            <a:r>
              <a:rPr lang="nb-NO" sz="1600" dirty="0"/>
              <a:t> College London (KCL) og </a:t>
            </a:r>
            <a:r>
              <a:rPr lang="nb-NO" sz="1600" dirty="0" err="1"/>
              <a:t>the</a:t>
            </a:r>
            <a:r>
              <a:rPr lang="nb-NO" sz="1600" dirty="0"/>
              <a:t> Science Museum, med økonomisk støtte fra BP (2013–2017). Prosjektet bruker begrepet </a:t>
            </a:r>
            <a:r>
              <a:rPr lang="nb-NO" sz="1600" i="1" dirty="0"/>
              <a:t>naturfaglig kapital</a:t>
            </a:r>
            <a:r>
              <a:rPr lang="nb-NO" sz="1600" dirty="0"/>
              <a:t> (</a:t>
            </a:r>
            <a:r>
              <a:rPr lang="nb-NO" sz="1600" i="1" dirty="0"/>
              <a:t>science </a:t>
            </a:r>
            <a:r>
              <a:rPr lang="nb-NO" sz="1600" i="1" dirty="0" err="1"/>
              <a:t>capital</a:t>
            </a:r>
            <a:r>
              <a:rPr lang="nb-NO" sz="1600" dirty="0"/>
              <a:t> – naturfag-relaterte kvalifikasjoner, interesser, kunnskaper, ferdigheter og sosiale kontakter) for å forstå hvordan elever med ulik bakgrunn motiveres i naturfag og hvordan elevenes motivasjon og deltakelse kan styrkes.</a:t>
            </a:r>
          </a:p>
          <a:p>
            <a:r>
              <a:rPr lang="nb-NO" sz="1600" dirty="0"/>
              <a:t>Den originale ressurspakka: </a:t>
            </a:r>
            <a:r>
              <a:rPr lang="nb-NO" sz="1600" dirty="0">
                <a:hlinkClick r:id="rId4"/>
              </a:rPr>
              <a:t>«The science </a:t>
            </a:r>
            <a:r>
              <a:rPr lang="nb-NO" sz="1600" dirty="0" err="1">
                <a:hlinkClick r:id="rId4"/>
              </a:rPr>
              <a:t>capital</a:t>
            </a:r>
            <a:r>
              <a:rPr lang="nb-NO" sz="1600" dirty="0">
                <a:hlinkClick r:id="rId4"/>
              </a:rPr>
              <a:t> </a:t>
            </a:r>
            <a:r>
              <a:rPr lang="nb-NO" sz="1600" dirty="0" err="1">
                <a:hlinkClick r:id="rId4"/>
              </a:rPr>
              <a:t>teaching</a:t>
            </a:r>
            <a:r>
              <a:rPr lang="nb-NO" sz="1600" dirty="0">
                <a:hlinkClick r:id="rId4"/>
              </a:rPr>
              <a:t> </a:t>
            </a:r>
            <a:r>
              <a:rPr lang="nb-NO" sz="1600" dirty="0" err="1">
                <a:hlinkClick r:id="rId4"/>
              </a:rPr>
              <a:t>approach</a:t>
            </a:r>
            <a:r>
              <a:rPr lang="nb-NO" sz="1600" dirty="0">
                <a:hlinkClick r:id="rId4"/>
              </a:rPr>
              <a:t>» og tilhørende filmmateriell.</a:t>
            </a:r>
            <a:endParaRPr lang="nb-NO" sz="1600" dirty="0"/>
          </a:p>
        </p:txBody>
      </p:sp>
      <p:pic>
        <p:nvPicPr>
          <p:cNvPr id="5" name="Picture 4" descr="Logoer til BP, Science Museum Group, King’s College London og University College London"/>
          <p:cNvPicPr>
            <a:picLocks noChangeAspect="1"/>
          </p:cNvPicPr>
          <p:nvPr/>
        </p:nvPicPr>
        <p:blipFill>
          <a:blip r:embed="rId5"/>
          <a:stretch>
            <a:fillRect/>
          </a:stretch>
        </p:blipFill>
        <p:spPr>
          <a:xfrm>
            <a:off x="2287997" y="4409186"/>
            <a:ext cx="4570006" cy="1504134"/>
          </a:xfrm>
          <a:prstGeom prst="rect">
            <a:avLst/>
          </a:prstGeom>
        </p:spPr>
      </p:pic>
    </p:spTree>
    <p:extLst>
      <p:ext uri="{BB962C8B-B14F-4D97-AF65-F5344CB8AC3E}">
        <p14:creationId xmlns:p14="http://schemas.microsoft.com/office/powerpoint/2010/main" val="1711027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p:txBody>
          <a:bodyPr>
            <a:normAutofit/>
          </a:bodyPr>
          <a:lstStyle/>
          <a:p>
            <a:r>
              <a:rPr lang="nb-NO" dirty="0"/>
              <a:t>Kilder</a:t>
            </a:r>
          </a:p>
        </p:txBody>
      </p:sp>
      <p:sp>
        <p:nvSpPr>
          <p:cNvPr id="2" name="Subtitle 1"/>
          <p:cNvSpPr>
            <a:spLocks noGrp="1"/>
          </p:cNvSpPr>
          <p:nvPr>
            <p:ph type="subTitle" idx="1"/>
          </p:nvPr>
        </p:nvSpPr>
        <p:spPr/>
        <p:txBody>
          <a:bodyPr>
            <a:normAutofit/>
          </a:bodyPr>
          <a:lstStyle/>
          <a:p>
            <a:r>
              <a:rPr lang="nb-NO" sz="1800" dirty="0" err="1"/>
              <a:t>Godec</a:t>
            </a:r>
            <a:r>
              <a:rPr lang="nb-NO" sz="1800" dirty="0"/>
              <a:t>, S., King, H. og Archer, L. (2017). The science </a:t>
            </a:r>
            <a:r>
              <a:rPr lang="nb-NO" sz="1800" dirty="0" err="1"/>
              <a:t>capital</a:t>
            </a:r>
            <a:r>
              <a:rPr lang="nb-NO" sz="1800" dirty="0"/>
              <a:t> </a:t>
            </a:r>
            <a:r>
              <a:rPr lang="nb-NO" sz="1800" dirty="0" err="1"/>
              <a:t>teaching</a:t>
            </a:r>
            <a:r>
              <a:rPr lang="nb-NO" sz="1800" dirty="0"/>
              <a:t> </a:t>
            </a:r>
            <a:r>
              <a:rPr lang="nb-NO" sz="1800" dirty="0" err="1"/>
              <a:t>approach</a:t>
            </a:r>
            <a:r>
              <a:rPr lang="nb-NO" sz="1800" dirty="0"/>
              <a:t>: </a:t>
            </a:r>
            <a:r>
              <a:rPr lang="nb-NO" sz="1800" dirty="0" err="1"/>
              <a:t>engaging</a:t>
            </a:r>
            <a:r>
              <a:rPr lang="nb-NO" sz="1800" dirty="0"/>
              <a:t> students </a:t>
            </a:r>
            <a:r>
              <a:rPr lang="nb-NO" sz="1800" dirty="0" err="1"/>
              <a:t>with</a:t>
            </a:r>
            <a:r>
              <a:rPr lang="nb-NO" sz="1800" dirty="0"/>
              <a:t> science, </a:t>
            </a:r>
            <a:r>
              <a:rPr lang="nb-NO" sz="1800" dirty="0" err="1"/>
              <a:t>promoting</a:t>
            </a:r>
            <a:r>
              <a:rPr lang="nb-NO" sz="1800" dirty="0"/>
              <a:t> </a:t>
            </a:r>
            <a:r>
              <a:rPr lang="nb-NO" sz="1800" dirty="0" err="1"/>
              <a:t>social</a:t>
            </a:r>
            <a:r>
              <a:rPr lang="nb-NO" sz="1800" dirty="0"/>
              <a:t> </a:t>
            </a:r>
            <a:r>
              <a:rPr lang="nb-NO" sz="1800" dirty="0" err="1"/>
              <a:t>justice</a:t>
            </a:r>
            <a:r>
              <a:rPr lang="nb-NO" sz="1800" dirty="0"/>
              <a:t>.</a:t>
            </a:r>
          </a:p>
          <a:p>
            <a:endParaRPr lang="en-US" sz="1800" dirty="0"/>
          </a:p>
          <a:p>
            <a:endParaRPr lang="nb-NO" sz="1800" dirty="0"/>
          </a:p>
        </p:txBody>
      </p:sp>
    </p:spTree>
    <p:extLst>
      <p:ext uri="{BB962C8B-B14F-4D97-AF65-F5344CB8AC3E}">
        <p14:creationId xmlns:p14="http://schemas.microsoft.com/office/powerpoint/2010/main" val="2944039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p:txBody>
          <a:bodyPr>
            <a:normAutofit/>
          </a:bodyPr>
          <a:lstStyle/>
          <a:p>
            <a:r>
              <a:rPr lang="nb-NO" dirty="0"/>
              <a:t>Oppsummer forarbeidet i grupper</a:t>
            </a:r>
          </a:p>
        </p:txBody>
      </p:sp>
      <p:sp>
        <p:nvSpPr>
          <p:cNvPr id="5" name="Undertittel 4">
            <a:extLst>
              <a:ext uri="{FF2B5EF4-FFF2-40B4-BE49-F238E27FC236}">
                <a16:creationId xmlns:a16="http://schemas.microsoft.com/office/drawing/2014/main" id="{A883D46C-4712-4EFB-BB3D-1EF2FC8AE20C}"/>
              </a:ext>
            </a:extLst>
          </p:cNvPr>
          <p:cNvSpPr>
            <a:spLocks noGrp="1"/>
          </p:cNvSpPr>
          <p:nvPr>
            <p:ph type="subTitle" idx="1"/>
          </p:nvPr>
        </p:nvSpPr>
        <p:spPr/>
        <p:txBody>
          <a:bodyPr/>
          <a:lstStyle/>
          <a:p>
            <a:r>
              <a:rPr lang="nb-NO" dirty="0"/>
              <a:t>20 minutter</a:t>
            </a:r>
          </a:p>
        </p:txBody>
      </p:sp>
    </p:spTree>
    <p:extLst>
      <p:ext uri="{BB962C8B-B14F-4D97-AF65-F5344CB8AC3E}">
        <p14:creationId xmlns:p14="http://schemas.microsoft.com/office/powerpoint/2010/main" val="2058528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l"/>
            <a:r>
              <a:rPr lang="nb-NO" dirty="0"/>
              <a:t>Med utgangspunkt i filmen (10 min)</a:t>
            </a:r>
            <a:endParaRPr lang="nb-NO" dirty="0">
              <a:solidFill>
                <a:srgbClr val="268183"/>
              </a:solidFill>
            </a:endParaRPr>
          </a:p>
        </p:txBody>
      </p:sp>
      <p:sp>
        <p:nvSpPr>
          <p:cNvPr id="3" name="Plassholder for innhold 2"/>
          <p:cNvSpPr>
            <a:spLocks noGrp="1"/>
          </p:cNvSpPr>
          <p:nvPr>
            <p:ph idx="1"/>
          </p:nvPr>
        </p:nvSpPr>
        <p:spPr/>
        <p:txBody>
          <a:bodyPr>
            <a:normAutofit/>
          </a:bodyPr>
          <a:lstStyle/>
          <a:p>
            <a:pPr marL="0" indent="0">
              <a:buNone/>
            </a:pPr>
            <a:r>
              <a:rPr lang="nb-NO" sz="2200" dirty="0"/>
              <a:t>Arbeid i grupper. Bruk notatene fra forarbeidet.</a:t>
            </a:r>
          </a:p>
          <a:p>
            <a:r>
              <a:rPr lang="nb-NO" sz="2200" dirty="0"/>
              <a:t>Hvordan koblet læreren naturfag og matematikk til ulike yrker?</a:t>
            </a:r>
          </a:p>
          <a:p>
            <a:pPr lvl="0"/>
            <a:r>
              <a:rPr lang="nb-NO" sz="2200" dirty="0"/>
              <a:t>Hvilke teknikker benytter læreren seg av når han gir respons til elevene?</a:t>
            </a:r>
          </a:p>
          <a:p>
            <a:endParaRPr lang="nb-NO" sz="2400" dirty="0"/>
          </a:p>
        </p:txBody>
      </p:sp>
    </p:spTree>
    <p:extLst>
      <p:ext uri="{BB962C8B-B14F-4D97-AF65-F5344CB8AC3E}">
        <p14:creationId xmlns:p14="http://schemas.microsoft.com/office/powerpoint/2010/main" val="2355687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l"/>
            <a:r>
              <a:rPr lang="nb-NO" dirty="0"/>
              <a:t>Del i plenum (10 min)</a:t>
            </a:r>
            <a:endParaRPr lang="nb-NO" dirty="0">
              <a:solidFill>
                <a:srgbClr val="268183"/>
              </a:solidFill>
            </a:endParaRPr>
          </a:p>
        </p:txBody>
      </p:sp>
      <p:sp>
        <p:nvSpPr>
          <p:cNvPr id="3" name="Plassholder for innhold 2"/>
          <p:cNvSpPr>
            <a:spLocks noGrp="1"/>
          </p:cNvSpPr>
          <p:nvPr>
            <p:ph idx="1"/>
          </p:nvPr>
        </p:nvSpPr>
        <p:spPr/>
        <p:txBody>
          <a:bodyPr>
            <a:normAutofit/>
          </a:bodyPr>
          <a:lstStyle/>
          <a:p>
            <a:pPr marL="0" indent="0">
              <a:buNone/>
            </a:pPr>
            <a:r>
              <a:rPr lang="nb-NO" sz="2200" dirty="0"/>
              <a:t>Hver gruppe  deler det de snakket om:</a:t>
            </a:r>
          </a:p>
          <a:p>
            <a:r>
              <a:rPr lang="nb-NO" sz="2200" dirty="0"/>
              <a:t>Hvordan koblet læreren naturfag og matematikk til ulike yrker?</a:t>
            </a:r>
          </a:p>
          <a:p>
            <a:pPr lvl="0"/>
            <a:r>
              <a:rPr lang="nb-NO" sz="2200" dirty="0"/>
              <a:t>Hvilke teknikker benytter læreren seg av når han gir respons til elevene?</a:t>
            </a:r>
          </a:p>
          <a:p>
            <a:endParaRPr lang="nb-NO" sz="2400" dirty="0"/>
          </a:p>
        </p:txBody>
      </p:sp>
    </p:spTree>
    <p:extLst>
      <p:ext uri="{BB962C8B-B14F-4D97-AF65-F5344CB8AC3E}">
        <p14:creationId xmlns:p14="http://schemas.microsoft.com/office/powerpoint/2010/main" val="868288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548866" y="2080470"/>
            <a:ext cx="8046268" cy="1795243"/>
          </a:xfrm>
        </p:spPr>
        <p:txBody>
          <a:bodyPr>
            <a:normAutofit/>
          </a:bodyPr>
          <a:lstStyle/>
          <a:p>
            <a:r>
              <a:rPr lang="nb-NO" dirty="0"/>
              <a:t>Aktivitet: Se sammenhenger mellom yrker og realfag  </a:t>
            </a:r>
          </a:p>
        </p:txBody>
      </p:sp>
      <p:sp>
        <p:nvSpPr>
          <p:cNvPr id="5" name="Undertittel 4">
            <a:extLst>
              <a:ext uri="{FF2B5EF4-FFF2-40B4-BE49-F238E27FC236}">
                <a16:creationId xmlns:a16="http://schemas.microsoft.com/office/drawing/2014/main" id="{A883D46C-4712-4EFB-BB3D-1EF2FC8AE20C}"/>
              </a:ext>
            </a:extLst>
          </p:cNvPr>
          <p:cNvSpPr>
            <a:spLocks noGrp="1"/>
          </p:cNvSpPr>
          <p:nvPr>
            <p:ph type="subTitle" idx="1"/>
          </p:nvPr>
        </p:nvSpPr>
        <p:spPr/>
        <p:txBody>
          <a:bodyPr/>
          <a:lstStyle/>
          <a:p>
            <a:r>
              <a:rPr lang="nb-NO" dirty="0"/>
              <a:t>15 minutter</a:t>
            </a:r>
          </a:p>
        </p:txBody>
      </p:sp>
    </p:spTree>
    <p:extLst>
      <p:ext uri="{BB962C8B-B14F-4D97-AF65-F5344CB8AC3E}">
        <p14:creationId xmlns:p14="http://schemas.microsoft.com/office/powerpoint/2010/main" val="3501272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lvl="0"/>
            <a:r>
              <a:rPr lang="nb-NO" dirty="0"/>
              <a:t>Se sammenhenger mellom yrker og realfag   </a:t>
            </a:r>
          </a:p>
        </p:txBody>
      </p:sp>
      <p:sp>
        <p:nvSpPr>
          <p:cNvPr id="3" name="Plassholder for innhold 2"/>
          <p:cNvSpPr>
            <a:spLocks noGrp="1"/>
          </p:cNvSpPr>
          <p:nvPr>
            <p:ph idx="1"/>
          </p:nvPr>
        </p:nvSpPr>
        <p:spPr/>
        <p:txBody>
          <a:bodyPr>
            <a:normAutofit/>
          </a:bodyPr>
          <a:lstStyle/>
          <a:p>
            <a:pPr marL="0" indent="0">
              <a:lnSpc>
                <a:spcPct val="100000"/>
              </a:lnSpc>
              <a:buNone/>
            </a:pPr>
            <a:r>
              <a:rPr lang="nb-NO" sz="2200" dirty="0"/>
              <a:t>Dere skal nå gjøre to ulike aktiviteter som handler om å se sammenhenger mellom yrker og realfag.</a:t>
            </a:r>
          </a:p>
          <a:p>
            <a:pPr marL="0" indent="0">
              <a:lnSpc>
                <a:spcPct val="100000"/>
              </a:lnSpc>
              <a:buNone/>
            </a:pPr>
            <a:r>
              <a:rPr lang="nb-NO" sz="2200" dirty="0"/>
              <a:t>Det er korte tidsintervaller, pass klokka.</a:t>
            </a:r>
          </a:p>
        </p:txBody>
      </p:sp>
    </p:spTree>
    <p:extLst>
      <p:ext uri="{BB962C8B-B14F-4D97-AF65-F5344CB8AC3E}">
        <p14:creationId xmlns:p14="http://schemas.microsoft.com/office/powerpoint/2010/main" val="1849955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lvl="0"/>
            <a:r>
              <a:rPr lang="nb-NO" sz="3600" dirty="0"/>
              <a:t>Aktivitet 1:</a:t>
            </a:r>
            <a:br>
              <a:rPr lang="nb-NO" sz="3600" dirty="0"/>
            </a:br>
            <a:r>
              <a:rPr lang="nb-NO" sz="3600" dirty="0"/>
              <a:t>Ta utgangspunkt i et yrke</a:t>
            </a:r>
            <a:r>
              <a:rPr lang="nb-NO" dirty="0"/>
              <a:t>  </a:t>
            </a:r>
            <a:endParaRPr lang="en-US" dirty="0"/>
          </a:p>
        </p:txBody>
      </p:sp>
      <p:sp>
        <p:nvSpPr>
          <p:cNvPr id="3" name="Plassholder for innhold 2"/>
          <p:cNvSpPr>
            <a:spLocks noGrp="1"/>
          </p:cNvSpPr>
          <p:nvPr>
            <p:ph idx="1"/>
          </p:nvPr>
        </p:nvSpPr>
        <p:spPr>
          <a:xfrm>
            <a:off x="895738" y="1825625"/>
            <a:ext cx="6305162" cy="1969627"/>
          </a:xfrm>
        </p:spPr>
        <p:txBody>
          <a:bodyPr>
            <a:normAutofit/>
          </a:bodyPr>
          <a:lstStyle/>
          <a:p>
            <a:pPr marL="263525" indent="-263525">
              <a:lnSpc>
                <a:spcPct val="110000"/>
              </a:lnSpc>
              <a:buFont typeface="Arial" panose="020B0604020202020204" pitchFamily="34" charset="0"/>
              <a:buChar char="•"/>
            </a:pPr>
            <a:r>
              <a:rPr lang="nb-NO" sz="2200" b="1" dirty="0"/>
              <a:t>Individuelt</a:t>
            </a:r>
          </a:p>
          <a:p>
            <a:pPr marL="263525" indent="0">
              <a:lnSpc>
                <a:spcPct val="110000"/>
              </a:lnSpc>
              <a:buNone/>
            </a:pPr>
            <a:r>
              <a:rPr lang="nb-NO" sz="2200" dirty="0"/>
              <a:t>Yrke: Frisør </a:t>
            </a:r>
            <a:br>
              <a:rPr lang="nb-NO" sz="2200" dirty="0"/>
            </a:br>
            <a:r>
              <a:rPr lang="nb-NO" sz="2200" dirty="0"/>
              <a:t>Hvilke realfaglige kunnskaper/ferdigheter tror du det er viktig å ha som frisør?</a:t>
            </a:r>
            <a:endParaRPr lang="en-US" sz="2200" dirty="0"/>
          </a:p>
        </p:txBody>
      </p:sp>
      <p:pic>
        <p:nvPicPr>
          <p:cNvPr id="6" name="Picture 2" descr="timeg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545" y="1798459"/>
            <a:ext cx="524373" cy="10620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730696" y="2868643"/>
            <a:ext cx="562975" cy="369332"/>
          </a:xfrm>
          <a:prstGeom prst="rect">
            <a:avLst/>
          </a:prstGeom>
        </p:spPr>
        <p:txBody>
          <a:bodyPr wrap="none">
            <a:spAutoFit/>
          </a:bodyPr>
          <a:lstStyle/>
          <a:p>
            <a:r>
              <a:rPr lang="nb-NO" b="1" dirty="0">
                <a:solidFill>
                  <a:schemeClr val="accent2">
                    <a:lumMod val="50000"/>
                  </a:schemeClr>
                </a:solidFill>
              </a:rPr>
              <a:t>30 s</a:t>
            </a:r>
          </a:p>
        </p:txBody>
      </p:sp>
      <p:sp>
        <p:nvSpPr>
          <p:cNvPr id="4" name="Plassholder for innhold 2">
            <a:extLst>
              <a:ext uri="{FF2B5EF4-FFF2-40B4-BE49-F238E27FC236}">
                <a16:creationId xmlns:a16="http://schemas.microsoft.com/office/drawing/2014/main" id="{4C5C00D4-BE85-713F-22C9-32A5B4CB5E74}"/>
              </a:ext>
            </a:extLst>
          </p:cNvPr>
          <p:cNvSpPr txBox="1">
            <a:spLocks/>
          </p:cNvSpPr>
          <p:nvPr/>
        </p:nvSpPr>
        <p:spPr>
          <a:xfrm>
            <a:off x="895738" y="4006413"/>
            <a:ext cx="6305162" cy="16152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Arial"/>
              <a:buChar char="•"/>
              <a:defRPr sz="2800" b="0" i="0" kern="1200">
                <a:solidFill>
                  <a:schemeClr val="tx1"/>
                </a:solidFill>
                <a:latin typeface="+mn-lt"/>
                <a:ea typeface="Campton Light" charset="0"/>
                <a:cs typeface="Campton Light" charset="0"/>
              </a:defRPr>
            </a:lvl1pPr>
            <a:lvl2pPr marL="685800" indent="-228600" algn="l" defTabSz="914400" rtl="0" eaLnBrk="1" latinLnBrk="0" hangingPunct="1">
              <a:lnSpc>
                <a:spcPct val="90000"/>
              </a:lnSpc>
              <a:spcBef>
                <a:spcPts val="500"/>
              </a:spcBef>
              <a:buClr>
                <a:schemeClr val="accent3"/>
              </a:buClr>
              <a:buFont typeface="Arial"/>
              <a:buChar char="•"/>
              <a:defRPr sz="2400" b="0" i="0" kern="1200">
                <a:solidFill>
                  <a:schemeClr val="tx1"/>
                </a:solidFill>
                <a:latin typeface="+mn-lt"/>
                <a:ea typeface="Campton Light" charset="0"/>
                <a:cs typeface="Campton Light" charset="0"/>
              </a:defRPr>
            </a:lvl2pPr>
            <a:lvl3pPr marL="1143000" indent="-228600" algn="l" defTabSz="914400" rtl="0" eaLnBrk="1" latinLnBrk="0" hangingPunct="1">
              <a:lnSpc>
                <a:spcPct val="90000"/>
              </a:lnSpc>
              <a:spcBef>
                <a:spcPts val="500"/>
              </a:spcBef>
              <a:buClr>
                <a:schemeClr val="accent3"/>
              </a:buClr>
              <a:buFont typeface="Arial"/>
              <a:buChar char="•"/>
              <a:defRPr sz="2000" b="0" i="0" kern="1200">
                <a:solidFill>
                  <a:schemeClr val="tx1"/>
                </a:solidFill>
                <a:latin typeface="+mn-lt"/>
                <a:ea typeface="Campton Light" charset="0"/>
                <a:cs typeface="Campton Light" charset="0"/>
              </a:defRPr>
            </a:lvl3pPr>
            <a:lvl4pPr marL="1600200" indent="-228600" algn="l" defTabSz="914400" rtl="0" eaLnBrk="1" latinLnBrk="0" hangingPunct="1">
              <a:lnSpc>
                <a:spcPct val="90000"/>
              </a:lnSpc>
              <a:spcBef>
                <a:spcPts val="500"/>
              </a:spcBef>
              <a:buClr>
                <a:schemeClr val="accent3"/>
              </a:buClr>
              <a:buFont typeface="Arial"/>
              <a:buChar char="•"/>
              <a:defRPr sz="1800" b="0" i="0" kern="1200">
                <a:solidFill>
                  <a:schemeClr val="tx1"/>
                </a:solidFill>
                <a:latin typeface="+mn-lt"/>
                <a:ea typeface="Campton Light" charset="0"/>
                <a:cs typeface="Campton Light" charset="0"/>
              </a:defRPr>
            </a:lvl4pPr>
            <a:lvl5pPr marL="2057400" indent="-228600" algn="l" defTabSz="914400" rtl="0" eaLnBrk="1" latinLnBrk="0" hangingPunct="1">
              <a:lnSpc>
                <a:spcPct val="90000"/>
              </a:lnSpc>
              <a:spcBef>
                <a:spcPts val="500"/>
              </a:spcBef>
              <a:buClr>
                <a:schemeClr val="accent3"/>
              </a:buClr>
              <a:buFont typeface="Arial"/>
              <a:buChar char="•"/>
              <a:defRPr sz="1800" b="0" i="0" kern="1200">
                <a:solidFill>
                  <a:schemeClr val="tx1"/>
                </a:solidFill>
                <a:latin typeface="+mn-lt"/>
                <a:ea typeface="Campton Light" charset="0"/>
                <a:cs typeface="Campton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63525" indent="-263525">
              <a:buFont typeface="Arial" panose="020B0604020202020204" pitchFamily="34" charset="0"/>
              <a:buChar char="•"/>
            </a:pPr>
            <a:r>
              <a:rPr lang="nb-NO" sz="2200" b="1" dirty="0"/>
              <a:t>Par </a:t>
            </a:r>
          </a:p>
          <a:p>
            <a:pPr marL="263525" indent="0">
              <a:lnSpc>
                <a:spcPct val="100000"/>
              </a:lnSpc>
              <a:buFont typeface="Arial"/>
              <a:buNone/>
            </a:pPr>
            <a:r>
              <a:rPr lang="nb-NO" sz="2200" dirty="0"/>
              <a:t>Fortell hvilke kunnskaper/ferdigheter du tenkte på. Forklar hvorfor.</a:t>
            </a:r>
            <a:br>
              <a:rPr lang="nb-NO" sz="2200" dirty="0"/>
            </a:br>
            <a:r>
              <a:rPr lang="nb-NO" sz="2200" dirty="0"/>
              <a:t>				</a:t>
            </a:r>
          </a:p>
          <a:p>
            <a:pPr marL="0" indent="0">
              <a:buFont typeface="Arial"/>
              <a:buNone/>
            </a:pPr>
            <a:endParaRPr lang="en-US" sz="2200" dirty="0"/>
          </a:p>
        </p:txBody>
      </p:sp>
      <p:pic>
        <p:nvPicPr>
          <p:cNvPr id="7" name="Picture 2" descr="timeg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545" y="4296014"/>
            <a:ext cx="524373" cy="106202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641895" y="5380674"/>
            <a:ext cx="721672" cy="369332"/>
          </a:xfrm>
          <a:prstGeom prst="rect">
            <a:avLst/>
          </a:prstGeom>
        </p:spPr>
        <p:txBody>
          <a:bodyPr wrap="none">
            <a:spAutoFit/>
          </a:bodyPr>
          <a:lstStyle/>
          <a:p>
            <a:r>
              <a:rPr lang="nb-NO" b="1" dirty="0">
                <a:solidFill>
                  <a:schemeClr val="accent2">
                    <a:lumMod val="50000"/>
                  </a:schemeClr>
                </a:solidFill>
              </a:rPr>
              <a:t>2 min</a:t>
            </a:r>
          </a:p>
        </p:txBody>
      </p:sp>
    </p:spTree>
    <p:extLst>
      <p:ext uri="{BB962C8B-B14F-4D97-AF65-F5344CB8AC3E}">
        <p14:creationId xmlns:p14="http://schemas.microsoft.com/office/powerpoint/2010/main" val="11838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theme/theme1.xml><?xml version="1.0" encoding="utf-8"?>
<a:theme xmlns:a="http://schemas.openxmlformats.org/drawingml/2006/main" name="Office-tema">
  <a:themeElements>
    <a:clrScheme name="Realfagsløyper">
      <a:dk1>
        <a:srgbClr val="333333"/>
      </a:dk1>
      <a:lt1>
        <a:srgbClr val="FFFFFF"/>
      </a:lt1>
      <a:dk2>
        <a:srgbClr val="268183"/>
      </a:dk2>
      <a:lt2>
        <a:srgbClr val="E7E6E6"/>
      </a:lt2>
      <a:accent1>
        <a:srgbClr val="037F83"/>
      </a:accent1>
      <a:accent2>
        <a:srgbClr val="18B3B7"/>
      </a:accent2>
      <a:accent3>
        <a:srgbClr val="FDB90C"/>
      </a:accent3>
      <a:accent4>
        <a:srgbClr val="D3EEEE"/>
      </a:accent4>
      <a:accent5>
        <a:srgbClr val="268183"/>
      </a:accent5>
      <a:accent6>
        <a:srgbClr val="E25143"/>
      </a:accent6>
      <a:hlink>
        <a:srgbClr val="037F83"/>
      </a:hlink>
      <a:folHlink>
        <a:srgbClr val="037F83"/>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9" id="{4C339673-3458-D54E-BAD1-9F5EA0A7244E}" vid="{3DC8B92C-5C4A-6D4A-AA28-A98CFDCD97D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21312</TotalTime>
  <Words>1716</Words>
  <Application>Microsoft Office PowerPoint</Application>
  <PresentationFormat>Skjermfremvisning (4:3)</PresentationFormat>
  <Paragraphs>188</Paragraphs>
  <Slides>34</Slides>
  <Notes>31</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34</vt:i4>
      </vt:variant>
    </vt:vector>
  </HeadingPairs>
  <TitlesOfParts>
    <vt:vector size="37" baseType="lpstr">
      <vt:lpstr>Arial</vt:lpstr>
      <vt:lpstr>Calibri</vt:lpstr>
      <vt:lpstr>Office-tema</vt:lpstr>
      <vt:lpstr>Bruk av realfag i ulike yrker B – Samarbeid</vt:lpstr>
      <vt:lpstr>Mål</vt:lpstr>
      <vt:lpstr>Tidsplan for denne økta</vt:lpstr>
      <vt:lpstr>Oppsummer forarbeidet i grupper</vt:lpstr>
      <vt:lpstr>Med utgangspunkt i filmen (10 min)</vt:lpstr>
      <vt:lpstr>Del i plenum (10 min)</vt:lpstr>
      <vt:lpstr>Aktivitet: Se sammenhenger mellom yrker og realfag  </vt:lpstr>
      <vt:lpstr>Se sammenhenger mellom yrker og realfag   </vt:lpstr>
      <vt:lpstr>Aktivitet 1: Ta utgangspunkt i et yrke  </vt:lpstr>
      <vt:lpstr>Aktivitet 2: Ta utgangspunkt i et realfaglig tema   </vt:lpstr>
      <vt:lpstr>Refleksjon i grupper  (5 min)</vt:lpstr>
      <vt:lpstr>Oppsummer i plenum (5 min)</vt:lpstr>
      <vt:lpstr>Faglig påfyll</vt:lpstr>
      <vt:lpstr>I modul 1 ble vi kjent med begrepet naturfaglig kapital</vt:lpstr>
      <vt:lpstr>Undervisning for naturfaglig kapital</vt:lpstr>
      <vt:lpstr>Gjøre naturfag og matematikk  personlig og hverdagsnært</vt:lpstr>
      <vt:lpstr>Bygge bro mellom realfag og ulike yrker</vt:lpstr>
      <vt:lpstr>Hvordan verdsette elevenes innspill i klasserommet?</vt:lpstr>
      <vt:lpstr>Knytt teori og erfaringer til egen praksis (10 min)</vt:lpstr>
      <vt:lpstr>Hvordan synliggjøre at naturfag og matematikk kan brukes til veldig mye? (15 min)</vt:lpstr>
      <vt:lpstr>Oppsummering i plenum (5 min)</vt:lpstr>
      <vt:lpstr>Sekvens 1 – forslag </vt:lpstr>
      <vt:lpstr>Sekvens 2 – forslag </vt:lpstr>
      <vt:lpstr>Sekvens 3 – forslag </vt:lpstr>
      <vt:lpstr>Planlegg egen undervisning </vt:lpstr>
      <vt:lpstr>Planlegg egen undervisning (15 min)</vt:lpstr>
      <vt:lpstr>Bruk av realfag i ulike yrker D – Etterarbeid</vt:lpstr>
      <vt:lpstr>Mål</vt:lpstr>
      <vt:lpstr>Tidsplan for denne økta</vt:lpstr>
      <vt:lpstr>Del erfaringer fra utprøvinga (20 min)</vt:lpstr>
      <vt:lpstr>Del i plenum (20 min)</vt:lpstr>
      <vt:lpstr>Tenk-par-del (15 min)</vt:lpstr>
      <vt:lpstr>Science capital</vt:lpstr>
      <vt:lpstr>Kilder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Realfagsløyper 2017</dc:title>
  <dc:creator>Hilde Osmo Reindal</dc:creator>
  <cp:lastModifiedBy>Øystein Sørborg</cp:lastModifiedBy>
  <cp:revision>335</cp:revision>
  <cp:lastPrinted>2017-08-18T08:10:09Z</cp:lastPrinted>
  <dcterms:created xsi:type="dcterms:W3CDTF">2017-08-11T05:42:55Z</dcterms:created>
  <dcterms:modified xsi:type="dcterms:W3CDTF">2023-01-04T10:41:12Z</dcterms:modified>
</cp:coreProperties>
</file>