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8"/>
  </p:notesMasterIdLst>
  <p:handoutMasterIdLst>
    <p:handoutMasterId r:id="rId39"/>
  </p:handoutMasterIdLst>
  <p:sldIdLst>
    <p:sldId id="314" r:id="rId2"/>
    <p:sldId id="315" r:id="rId3"/>
    <p:sldId id="345" r:id="rId4"/>
    <p:sldId id="331" r:id="rId5"/>
    <p:sldId id="330" r:id="rId6"/>
    <p:sldId id="369" r:id="rId7"/>
    <p:sldId id="371" r:id="rId8"/>
    <p:sldId id="372" r:id="rId9"/>
    <p:sldId id="370" r:id="rId10"/>
    <p:sldId id="376" r:id="rId11"/>
    <p:sldId id="365" r:id="rId12"/>
    <p:sldId id="358" r:id="rId13"/>
    <p:sldId id="359" r:id="rId14"/>
    <p:sldId id="356" r:id="rId15"/>
    <p:sldId id="382" r:id="rId16"/>
    <p:sldId id="385" r:id="rId17"/>
    <p:sldId id="360" r:id="rId18"/>
    <p:sldId id="373" r:id="rId19"/>
    <p:sldId id="375" r:id="rId20"/>
    <p:sldId id="377" r:id="rId21"/>
    <p:sldId id="362" r:id="rId22"/>
    <p:sldId id="383" r:id="rId23"/>
    <p:sldId id="364" r:id="rId24"/>
    <p:sldId id="384" r:id="rId25"/>
    <p:sldId id="366" r:id="rId26"/>
    <p:sldId id="334" r:id="rId27"/>
    <p:sldId id="367" r:id="rId28"/>
    <p:sldId id="349" r:id="rId29"/>
    <p:sldId id="350" r:id="rId30"/>
    <p:sldId id="346" r:id="rId31"/>
    <p:sldId id="347" r:id="rId32"/>
    <p:sldId id="348" r:id="rId33"/>
    <p:sldId id="381" r:id="rId34"/>
    <p:sldId id="380" r:id="rId35"/>
    <p:sldId id="378" r:id="rId36"/>
    <p:sldId id="339" r:id="rId37"/>
  </p:sldIdLst>
  <p:sldSz cx="9144000" cy="6858000" type="screen4x3"/>
  <p:notesSz cx="7099300" cy="10234613"/>
  <p:defaultTextStyle>
    <a:defPPr>
      <a:defRPr lang="nb-N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Berit Reitan" initials="BR" lastIdx="16" clrIdx="0">
    <p:extLst>
      <p:ext uri="{19B8F6BF-5375-455C-9EA6-DF929625EA0E}">
        <p15:presenceInfo xmlns:p15="http://schemas.microsoft.com/office/powerpoint/2012/main" userId="S-1-5-21-1927809936-1189766144-1318725885-426714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25028"/>
    <a:srgbClr val="269AE2"/>
    <a:srgbClr val="59B2E9"/>
    <a:srgbClr val="104F76"/>
    <a:srgbClr val="0B687B"/>
    <a:srgbClr val="115675"/>
    <a:srgbClr val="1D5069"/>
    <a:srgbClr val="1B0E78"/>
    <a:srgbClr val="1C0482"/>
    <a:srgbClr val="1C045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ddels stil 2 - aks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iddels stil 2 - aks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0E3FDE45-AF77-4B5C-9715-49D594BDF05E}" styleName="Lys stil 1 - aks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5940675A-B579-460E-94D1-54222C63F5DA}" styleName="Ingen stil, tabellrutenett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outlineView">
  <p:normalViewPr showOutlineIcons="0">
    <p:restoredLeft sz="34572" autoAdjust="0"/>
    <p:restoredTop sz="86411" autoAdjust="0"/>
  </p:normalViewPr>
  <p:slideViewPr>
    <p:cSldViewPr snapToGrid="0" snapToObjects="1">
      <p:cViewPr varScale="1">
        <p:scale>
          <a:sx n="83" d="100"/>
          <a:sy n="83" d="100"/>
        </p:scale>
        <p:origin x="96" y="3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 varScale="1">
        <p:scale>
          <a:sx n="89" d="100"/>
          <a:sy n="89" d="100"/>
        </p:scale>
        <p:origin x="3732" y="10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076363" cy="511731"/>
          </a:xfrm>
          <a:prstGeom prst="rect">
            <a:avLst/>
          </a:prstGeom>
        </p:spPr>
        <p:txBody>
          <a:bodyPr vert="horz" lIns="94906" tIns="47453" rIns="94906" bIns="47453" rtlCol="0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021295" y="0"/>
            <a:ext cx="3076363" cy="511731"/>
          </a:xfrm>
          <a:prstGeom prst="rect">
            <a:avLst/>
          </a:prstGeom>
        </p:spPr>
        <p:txBody>
          <a:bodyPr vert="horz" lIns="94906" tIns="47453" rIns="94906" bIns="47453" rtlCol="0"/>
          <a:lstStyle>
            <a:lvl1pPr algn="r">
              <a:defRPr sz="1200"/>
            </a:lvl1pPr>
          </a:lstStyle>
          <a:p>
            <a:fld id="{CFC80595-CB9A-4B2B-9F62-515657FF243E}" type="datetimeFigureOut">
              <a:rPr lang="nb-NO" smtClean="0"/>
              <a:t>04.01.2023</a:t>
            </a:fld>
            <a:endParaRPr lang="nb-NO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9721106"/>
            <a:ext cx="3076363" cy="511731"/>
          </a:xfrm>
          <a:prstGeom prst="rect">
            <a:avLst/>
          </a:prstGeom>
        </p:spPr>
        <p:txBody>
          <a:bodyPr vert="horz" lIns="94906" tIns="47453" rIns="94906" bIns="47453" rtlCol="0" anchor="b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021295" y="9721106"/>
            <a:ext cx="3076363" cy="511731"/>
          </a:xfrm>
          <a:prstGeom prst="rect">
            <a:avLst/>
          </a:prstGeom>
        </p:spPr>
        <p:txBody>
          <a:bodyPr vert="horz" lIns="94906" tIns="47453" rIns="94906" bIns="47453" rtlCol="0" anchor="b"/>
          <a:lstStyle>
            <a:lvl1pPr algn="r">
              <a:defRPr sz="1200"/>
            </a:lvl1pPr>
          </a:lstStyle>
          <a:p>
            <a:fld id="{347094F0-FA6A-48DA-95DC-9F0078FF98FD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91865258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076363" cy="513508"/>
          </a:xfrm>
          <a:prstGeom prst="rect">
            <a:avLst/>
          </a:prstGeom>
        </p:spPr>
        <p:txBody>
          <a:bodyPr vert="horz" lIns="94906" tIns="47453" rIns="94906" bIns="47453" rtlCol="0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3" name="Plassholder for dato 2"/>
          <p:cNvSpPr>
            <a:spLocks noGrp="1"/>
          </p:cNvSpPr>
          <p:nvPr>
            <p:ph type="dt" idx="1"/>
          </p:nvPr>
        </p:nvSpPr>
        <p:spPr>
          <a:xfrm>
            <a:off x="4021295" y="0"/>
            <a:ext cx="3076363" cy="513508"/>
          </a:xfrm>
          <a:prstGeom prst="rect">
            <a:avLst/>
          </a:prstGeom>
        </p:spPr>
        <p:txBody>
          <a:bodyPr vert="horz" lIns="94906" tIns="47453" rIns="94906" bIns="47453" rtlCol="0"/>
          <a:lstStyle>
            <a:lvl1pPr algn="r">
              <a:defRPr sz="1200"/>
            </a:lvl1pPr>
          </a:lstStyle>
          <a:p>
            <a:fld id="{634AC687-64E8-6F43-AA98-B5EBDB685D9F}" type="datetimeFigureOut">
              <a:rPr lang="nb-NO" smtClean="0"/>
              <a:t>04.01.2023</a:t>
            </a:fld>
            <a:endParaRPr lang="nb-NO"/>
          </a:p>
        </p:txBody>
      </p:sp>
      <p:sp>
        <p:nvSpPr>
          <p:cNvPr id="4" name="Plassholder for lysbilde 3"/>
          <p:cNvSpPr>
            <a:spLocks noGrp="1" noRot="1" noChangeAspect="1"/>
          </p:cNvSpPr>
          <p:nvPr>
            <p:ph type="sldImg" idx="2"/>
          </p:nvPr>
        </p:nvSpPr>
        <p:spPr>
          <a:xfrm>
            <a:off x="1246188" y="1279525"/>
            <a:ext cx="4606925" cy="34544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4906" tIns="47453" rIns="94906" bIns="47453" rtlCol="0" anchor="ctr"/>
          <a:lstStyle/>
          <a:p>
            <a:endParaRPr lang="nb-NO"/>
          </a:p>
        </p:txBody>
      </p:sp>
      <p:sp>
        <p:nvSpPr>
          <p:cNvPr id="5" name="Plassholder for notater 4"/>
          <p:cNvSpPr>
            <a:spLocks noGrp="1"/>
          </p:cNvSpPr>
          <p:nvPr>
            <p:ph type="body" sz="quarter" idx="3"/>
          </p:nvPr>
        </p:nvSpPr>
        <p:spPr>
          <a:xfrm>
            <a:off x="709930" y="4925407"/>
            <a:ext cx="5679440" cy="4029879"/>
          </a:xfrm>
          <a:prstGeom prst="rect">
            <a:avLst/>
          </a:prstGeom>
        </p:spPr>
        <p:txBody>
          <a:bodyPr vert="horz" lIns="94906" tIns="47453" rIns="94906" bIns="47453" rtlCol="0"/>
          <a:lstStyle/>
          <a:p>
            <a:pPr lvl="0"/>
            <a:r>
              <a:rPr lang="nb-NO" dirty="0"/>
              <a:t>Klikk for å redigere tekststiler i malen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4"/>
          </p:nvPr>
        </p:nvSpPr>
        <p:spPr>
          <a:xfrm>
            <a:off x="1" y="9721107"/>
            <a:ext cx="3076363" cy="513507"/>
          </a:xfrm>
          <a:prstGeom prst="rect">
            <a:avLst/>
          </a:prstGeom>
        </p:spPr>
        <p:txBody>
          <a:bodyPr vert="horz" lIns="94906" tIns="47453" rIns="94906" bIns="47453" rtlCol="0" anchor="b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5"/>
          </p:nvPr>
        </p:nvSpPr>
        <p:spPr>
          <a:xfrm>
            <a:off x="4021295" y="9721107"/>
            <a:ext cx="3076363" cy="513507"/>
          </a:xfrm>
          <a:prstGeom prst="rect">
            <a:avLst/>
          </a:prstGeom>
        </p:spPr>
        <p:txBody>
          <a:bodyPr vert="horz" lIns="94906" tIns="47453" rIns="94906" bIns="47453" rtlCol="0" anchor="b"/>
          <a:lstStyle>
            <a:lvl1pPr algn="r">
              <a:defRPr sz="1200"/>
            </a:lvl1pPr>
          </a:lstStyle>
          <a:p>
            <a:fld id="{498C61E4-D67C-2040-A9B3-42B060A8C95A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146480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246188" y="1279525"/>
            <a:ext cx="4606925" cy="34544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40B446-CE51-48E7-90CF-AF70D2D60226}" type="slidenum">
              <a:rPr lang="nb-NO" smtClean="0"/>
              <a:t>1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3149594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Shape 117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8" name="Shape 118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buNone/>
            </a:pPr>
            <a:endParaRPr lang="no-NO" dirty="0"/>
          </a:p>
        </p:txBody>
      </p:sp>
      <p:sp>
        <p:nvSpPr>
          <p:cNvPr id="119" name="Shape 119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wrap="square" lIns="91425" tIns="45700" rIns="91425" bIns="45700" anchor="b" anchorCtr="0">
            <a:noAutofit/>
          </a:bodyPr>
          <a:lstStyle/>
          <a:p>
            <a:pPr marL="0" lvl="0" indent="0">
              <a:spcBef>
                <a:spcPts val="0"/>
              </a:spcBef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no-NO"/>
              <a:t>10</a:t>
            </a:fld>
            <a:endParaRPr lang="no-NO"/>
          </a:p>
        </p:txBody>
      </p:sp>
    </p:spTree>
    <p:extLst>
      <p:ext uri="{BB962C8B-B14F-4D97-AF65-F5344CB8AC3E}">
        <p14:creationId xmlns:p14="http://schemas.microsoft.com/office/powerpoint/2010/main" val="57092124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Shape 13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4" name="Shape 134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buNone/>
            </a:pPr>
            <a:r>
              <a:rPr lang="nb-NO" sz="4400" dirty="0"/>
              <a:t>Dette kan for eksempel være tilbakemeldinger som utfordrer elever eller lærlinger på hvilken strategi de bruker når de står fast i arbeidet med en oppgave. Det kan også være tilbakemeldinger som handler om hvordan de søker etter informasjon og tar i bruk tilbakemeldinger for å finne ut av hvor de er i sin læringsprosess, hvor de skal og hva de må gjøre for å komme videre.</a:t>
            </a:r>
          </a:p>
          <a:p>
            <a:pPr marL="0" lvl="0" indent="0" rtl="0">
              <a:spcBef>
                <a:spcPts val="0"/>
              </a:spcBef>
              <a:buNone/>
            </a:pPr>
            <a:endParaRPr lang="nb-NO" sz="4400" dirty="0"/>
          </a:p>
          <a:p>
            <a:pPr marL="0" lvl="0" indent="0" rtl="0">
              <a:spcBef>
                <a:spcPts val="0"/>
              </a:spcBef>
              <a:buNone/>
            </a:pPr>
            <a:r>
              <a:rPr lang="nb-NO" sz="4400" dirty="0"/>
              <a:t>Disse tilbakemeldingene har overføringsverdi til andre oppgaver elevene og lærlingene skal løse. https://www.udir.no/laring-og-trivsel/vurdering/underveisvurdering/tilbakemeldinger/</a:t>
            </a:r>
          </a:p>
          <a:p>
            <a:pPr marL="0" lvl="0" indent="0" rtl="0">
              <a:spcBef>
                <a:spcPts val="0"/>
              </a:spcBef>
              <a:buNone/>
            </a:pPr>
            <a:endParaRPr lang="nb-NO" sz="4400" dirty="0"/>
          </a:p>
        </p:txBody>
      </p:sp>
      <p:sp>
        <p:nvSpPr>
          <p:cNvPr id="135" name="Shape 135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wrap="square" lIns="91425" tIns="45700" rIns="91425" bIns="45700" anchor="b" anchorCtr="0">
            <a:noAutofit/>
          </a:bodyPr>
          <a:lstStyle/>
          <a:p>
            <a:pPr marL="0" lvl="0" indent="0" rtl="0">
              <a:spcBef>
                <a:spcPts val="0"/>
              </a:spcBef>
              <a:buNone/>
            </a:pPr>
            <a:fld id="{00000000-1234-1234-1234-123412341234}" type="slidenum">
              <a:rPr lang="no-NO"/>
              <a:t>12</a:t>
            </a:fld>
            <a:endParaRPr lang="no-NO"/>
          </a:p>
        </p:txBody>
      </p:sp>
    </p:spTree>
    <p:extLst>
      <p:ext uri="{BB962C8B-B14F-4D97-AF65-F5344CB8AC3E}">
        <p14:creationId xmlns:p14="http://schemas.microsoft.com/office/powerpoint/2010/main" val="197264105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Shape 141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2" name="Shape 142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buNone/>
            </a:pPr>
            <a:endParaRPr/>
          </a:p>
        </p:txBody>
      </p:sp>
      <p:sp>
        <p:nvSpPr>
          <p:cNvPr id="143" name="Shape 143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wrap="square" lIns="91425" tIns="45700" rIns="91425" bIns="45700" anchor="b" anchorCtr="0">
            <a:noAutofit/>
          </a:bodyPr>
          <a:lstStyle/>
          <a:p>
            <a:pPr marL="0" lvl="0" indent="0" rtl="0">
              <a:spcBef>
                <a:spcPts val="0"/>
              </a:spcBef>
              <a:buNone/>
            </a:pPr>
            <a:fld id="{00000000-1234-1234-1234-123412341234}" type="slidenum">
              <a:rPr lang="no-NO"/>
              <a:t>13</a:t>
            </a:fld>
            <a:endParaRPr lang="no-NO"/>
          </a:p>
        </p:txBody>
      </p:sp>
    </p:spTree>
    <p:extLst>
      <p:ext uri="{BB962C8B-B14F-4D97-AF65-F5344CB8AC3E}">
        <p14:creationId xmlns:p14="http://schemas.microsoft.com/office/powerpoint/2010/main" val="247647031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Shape 157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b-NO" sz="1600" b="0" baseline="0" dirty="0"/>
              <a:t>https://www.naturfag.no/forsok/vis.html?tid=1792609</a:t>
            </a:r>
          </a:p>
        </p:txBody>
      </p:sp>
      <p:sp>
        <p:nvSpPr>
          <p:cNvPr id="158" name="Shape 158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23966682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aldar for lysbilet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aldar for notat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sz="2800" b="0" i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Plasser fire bilder i hvert sitt hjørne av rommet som viser jord og måne, solsystemet, Melkeveien og universet. På en prosjektor viser du ulike bilder - av for eksempel fly, måne, Saturn, sola (se vedlegg).</a:t>
            </a:r>
          </a:p>
          <a:p>
            <a:r>
              <a:rPr lang="nb-NO" sz="2800" b="0" i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La elevene tenke gjennom hvilket hjørne bildet hører hjemme i - For eksempel vil sola høre hjemme i solsystemet (selv om den jo også selvfølgelig er en del av Melkeveien og universet).</a:t>
            </a:r>
          </a:p>
          <a:p>
            <a:r>
              <a:rPr lang="nb-NO" sz="2800" b="0" i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Elevene skal så gå til det hjørnet som de mener er det mest riktige. De kan gjerne diskutere med hverandre underveis. La elevene begrunne hvorfor de valgte å gå til akkurat dette hjørnet.  </a:t>
            </a:r>
          </a:p>
          <a:p>
            <a:endParaRPr lang="nb-NO" sz="28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Plasshaldar for lysbilet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8C61E4-D67C-2040-A9B3-42B060A8C95A}" type="slidenum">
              <a:rPr lang="nb-NO" smtClean="0"/>
              <a:t>17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13388741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aldar for lysbilet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aldar for notat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sz="4400" dirty="0"/>
          </a:p>
        </p:txBody>
      </p:sp>
      <p:sp>
        <p:nvSpPr>
          <p:cNvPr id="4" name="Plasshaldar for lysbilet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8C61E4-D67C-2040-A9B3-42B060A8C95A}" type="slidenum">
              <a:rPr lang="nb-NO" smtClean="0"/>
              <a:t>18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11879967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aldar for lysbilet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aldar for notat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aldar for lysbilet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8C61E4-D67C-2040-A9B3-42B060A8C95A}" type="slidenum">
              <a:rPr lang="nb-NO" smtClean="0"/>
              <a:t>21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80794219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Shape 157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nb-NO" b="0" dirty="0"/>
          </a:p>
        </p:txBody>
      </p:sp>
      <p:sp>
        <p:nvSpPr>
          <p:cNvPr id="158" name="Shape 158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24839937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aldar for lysbilet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aldar for notat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dirty="0"/>
              <a:t>Grubletegning</a:t>
            </a:r>
          </a:p>
          <a:p>
            <a:r>
              <a:rPr lang="nb-NO" baseline="0" dirty="0"/>
              <a:t>Begrepskort (naturfag.no)</a:t>
            </a:r>
          </a:p>
          <a:p>
            <a:r>
              <a:rPr lang="nb-NO" baseline="0" dirty="0" err="1"/>
              <a:t>Menti</a:t>
            </a:r>
            <a:endParaRPr lang="nb-NO" baseline="0" dirty="0"/>
          </a:p>
        </p:txBody>
      </p:sp>
      <p:sp>
        <p:nvSpPr>
          <p:cNvPr id="4" name="Plasshaldar for lysbilet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8C61E4-D67C-2040-A9B3-42B060A8C95A}" type="slidenum">
              <a:rPr lang="nb-NO" smtClean="0"/>
              <a:t>25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96689420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Shape 157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/>
            <a:endParaRPr lang="nb-NO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158" name="Shape 158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71529215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>
          <a:xfrm>
            <a:off x="1246188" y="1279525"/>
            <a:ext cx="4606925" cy="3454400"/>
          </a:xfrm>
        </p:spPr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40B446-CE51-48E7-90CF-AF70D2D60226}" type="slidenum">
              <a:rPr lang="nb-NO" smtClean="0"/>
              <a:t>2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91309676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246188" y="1279525"/>
            <a:ext cx="4606925" cy="34544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40B446-CE51-48E7-90CF-AF70D2D60226}" type="slidenum">
              <a:rPr lang="nb-NO" smtClean="0"/>
              <a:t>28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20447553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>
          <a:xfrm>
            <a:off x="1246188" y="1279525"/>
            <a:ext cx="4606925" cy="3454400"/>
          </a:xfrm>
        </p:spPr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40B446-CE51-48E7-90CF-AF70D2D60226}" type="slidenum">
              <a:rPr lang="nb-NO" smtClean="0"/>
              <a:t>29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774749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>
          <a:xfrm>
            <a:off x="1246188" y="1279525"/>
            <a:ext cx="4606925" cy="3454400"/>
          </a:xfrm>
        </p:spPr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40B446-CE51-48E7-90CF-AF70D2D60226}" type="slidenum">
              <a:rPr lang="nb-NO" smtClean="0"/>
              <a:t>30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126014960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Shape 157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/>
            <a:endParaRPr lang="nb-NO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158" name="Shape 158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488081746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>
          <a:xfrm>
            <a:off x="1168400" y="1238250"/>
            <a:ext cx="4457700" cy="3343275"/>
          </a:xfrm>
        </p:spPr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40B446-CE51-48E7-90CF-AF70D2D60226}" type="slidenum">
              <a:rPr lang="nb-NO" smtClean="0"/>
              <a:t>35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497867366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Shape 157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/>
            <a:endParaRPr lang="nb-NO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158" name="Shape 158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97969060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>
          <a:xfrm>
            <a:off x="1246188" y="1279525"/>
            <a:ext cx="4606925" cy="3454400"/>
          </a:xfrm>
        </p:spPr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40B446-CE51-48E7-90CF-AF70D2D60226}" type="slidenum">
              <a:rPr lang="nb-NO" smtClean="0"/>
              <a:t>3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57942085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Shape 157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nb-NO" b="0" dirty="0"/>
          </a:p>
        </p:txBody>
      </p:sp>
      <p:sp>
        <p:nvSpPr>
          <p:cNvPr id="158" name="Shape 158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72741692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>
          <a:xfrm>
            <a:off x="1246188" y="1279525"/>
            <a:ext cx="4606925" cy="3454400"/>
          </a:xfrm>
        </p:spPr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40B446-CE51-48E7-90CF-AF70D2D60226}" type="slidenum">
              <a:rPr lang="nb-NO" smtClean="0"/>
              <a:t>5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32179193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>
          <a:xfrm>
            <a:off x="1246188" y="1279525"/>
            <a:ext cx="4606925" cy="3454400"/>
          </a:xfrm>
        </p:spPr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40B446-CE51-48E7-90CF-AF70D2D60226}" type="slidenum">
              <a:rPr lang="nb-NO" smtClean="0"/>
              <a:t>6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33069143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Shape 117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8" name="Shape 118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buNone/>
            </a:pPr>
            <a:r>
              <a:rPr lang="nb-NO" sz="1200" dirty="0">
                <a:latin typeface="+mn-lt"/>
              </a:rPr>
              <a:t>I denne modulen skal vi se på de de to siste prinsippene for </a:t>
            </a:r>
            <a:r>
              <a:rPr lang="nb-NO" sz="1200" baseline="0" dirty="0">
                <a:latin typeface="+mn-lt"/>
              </a:rPr>
              <a:t>læringsfremmende</a:t>
            </a:r>
            <a:r>
              <a:rPr lang="nb-NO" sz="1200" dirty="0">
                <a:latin typeface="+mn-lt"/>
              </a:rPr>
              <a:t> underveisvurdering</a:t>
            </a:r>
            <a:endParaRPr lang="no-NO" sz="1200" dirty="0">
              <a:latin typeface="+mn-lt"/>
            </a:endParaRPr>
          </a:p>
        </p:txBody>
      </p:sp>
      <p:sp>
        <p:nvSpPr>
          <p:cNvPr id="119" name="Shape 119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wrap="square" lIns="91425" tIns="45700" rIns="91425" bIns="45700" anchor="b" anchorCtr="0">
            <a:noAutofit/>
          </a:bodyPr>
          <a:lstStyle/>
          <a:p>
            <a:pPr marL="0" lvl="0" indent="0">
              <a:spcBef>
                <a:spcPts val="0"/>
              </a:spcBef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no-NO"/>
              <a:t>7</a:t>
            </a:fld>
            <a:endParaRPr lang="no-NO"/>
          </a:p>
        </p:txBody>
      </p:sp>
    </p:spTree>
    <p:extLst>
      <p:ext uri="{BB962C8B-B14F-4D97-AF65-F5344CB8AC3E}">
        <p14:creationId xmlns:p14="http://schemas.microsoft.com/office/powerpoint/2010/main" val="221229057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Shape 117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8" name="Shape 118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buNone/>
            </a:pPr>
            <a:endParaRPr lang="no-NO" dirty="0"/>
          </a:p>
        </p:txBody>
      </p:sp>
      <p:sp>
        <p:nvSpPr>
          <p:cNvPr id="119" name="Shape 119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wrap="square" lIns="91425" tIns="45700" rIns="91425" bIns="45700" anchor="b" anchorCtr="0">
            <a:noAutofit/>
          </a:bodyPr>
          <a:lstStyle/>
          <a:p>
            <a:pPr marL="0" lvl="0" indent="0">
              <a:spcBef>
                <a:spcPts val="0"/>
              </a:spcBef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no-NO"/>
              <a:t>8</a:t>
            </a:fld>
            <a:endParaRPr lang="no-NO"/>
          </a:p>
        </p:txBody>
      </p:sp>
    </p:spTree>
    <p:extLst>
      <p:ext uri="{BB962C8B-B14F-4D97-AF65-F5344CB8AC3E}">
        <p14:creationId xmlns:p14="http://schemas.microsoft.com/office/powerpoint/2010/main" val="145025053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Shape 157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nb-NO" b="0" dirty="0"/>
          </a:p>
        </p:txBody>
      </p:sp>
      <p:sp>
        <p:nvSpPr>
          <p:cNvPr id="158" name="Shape 158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53855869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microsoft.com/office/2007/relationships/hdphoto" Target="../media/hdphoto2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4.png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.png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microsoft.com/office/2007/relationships/hdphoto" Target="../media/hdphoto2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4.png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rside">
    <p:bg>
      <p:bgPr>
        <a:solidFill>
          <a:srgbClr val="F5F5F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 hasCustomPrompt="1"/>
          </p:nvPr>
        </p:nvSpPr>
        <p:spPr>
          <a:xfrm>
            <a:off x="671180" y="2409914"/>
            <a:ext cx="7801641" cy="1674976"/>
          </a:xfrm>
        </p:spPr>
        <p:txBody>
          <a:bodyPr anchor="t">
            <a:normAutofit/>
          </a:bodyPr>
          <a:lstStyle>
            <a:lvl1pPr algn="ctr">
              <a:defRPr sz="5400" b="0" i="0">
                <a:solidFill>
                  <a:schemeClr val="tx2"/>
                </a:solidFill>
                <a:latin typeface="+mn-lt"/>
                <a:ea typeface="Campton Book" charset="0"/>
                <a:cs typeface="Campton Book" charset="0"/>
              </a:defRPr>
            </a:lvl1pPr>
          </a:lstStyle>
          <a:p>
            <a:r>
              <a:rPr lang="nb-NO" dirty="0"/>
              <a:t>Modultittel</a:t>
            </a:r>
          </a:p>
        </p:txBody>
      </p:sp>
      <p:sp>
        <p:nvSpPr>
          <p:cNvPr id="3" name="Undertittel 2"/>
          <p:cNvSpPr>
            <a:spLocks noGrp="1"/>
          </p:cNvSpPr>
          <p:nvPr>
            <p:ph type="subTitle" idx="1" hasCustomPrompt="1"/>
          </p:nvPr>
        </p:nvSpPr>
        <p:spPr>
          <a:xfrm>
            <a:off x="1960749" y="1912281"/>
            <a:ext cx="5280434" cy="442989"/>
          </a:xfrm>
        </p:spPr>
        <p:txBody>
          <a:bodyPr/>
          <a:lstStyle>
            <a:lvl1pPr marL="0" indent="0" algn="ctr">
              <a:buNone/>
              <a:defRPr sz="2400">
                <a:solidFill>
                  <a:srgbClr val="268183"/>
                </a:solidFill>
                <a:latin typeface="+mn-lt"/>
                <a:ea typeface="Campton Book" charset="0"/>
                <a:cs typeface="Campton Book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 dirty="0"/>
              <a:t>Modul </a:t>
            </a:r>
            <a:r>
              <a:rPr lang="nb-NO" dirty="0" err="1"/>
              <a:t>X</a:t>
            </a:r>
            <a:endParaRPr lang="nb-NO" dirty="0"/>
          </a:p>
        </p:txBody>
      </p:sp>
      <p:pic>
        <p:nvPicPr>
          <p:cNvPr id="9" name="Bild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4552950" y="3529411"/>
            <a:ext cx="38100" cy="1447800"/>
          </a:xfrm>
          <a:prstGeom prst="rect">
            <a:avLst/>
          </a:prstGeom>
        </p:spPr>
      </p:pic>
      <p:grpSp>
        <p:nvGrpSpPr>
          <p:cNvPr id="4" name="Gruppe 3"/>
          <p:cNvGrpSpPr/>
          <p:nvPr userDrawn="1"/>
        </p:nvGrpSpPr>
        <p:grpSpPr>
          <a:xfrm>
            <a:off x="620590" y="5614909"/>
            <a:ext cx="7902815" cy="647295"/>
            <a:chOff x="1697880" y="5614909"/>
            <a:chExt cx="5885486" cy="647295"/>
          </a:xfrm>
        </p:grpSpPr>
        <p:pic>
          <p:nvPicPr>
            <p:cNvPr id="8" name="Bilde 7"/>
            <p:cNvPicPr>
              <a:picLocks noChangeAspect="1"/>
            </p:cNvPicPr>
            <p:nvPr userDrawn="1"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784620" y="5614909"/>
              <a:ext cx="1589682" cy="647295"/>
            </a:xfrm>
            <a:prstGeom prst="rect">
              <a:avLst/>
            </a:prstGeom>
          </p:spPr>
        </p:pic>
        <p:pic>
          <p:nvPicPr>
            <p:cNvPr id="10" name="Bilde 9"/>
            <p:cNvPicPr>
              <a:picLocks noChangeAspect="1"/>
            </p:cNvPicPr>
            <p:nvPr userDrawn="1"/>
          </p:nvPicPr>
          <p:blipFill>
            <a:blip r:embed="rId4" cstate="screen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colorTemperature colorTemp="6200"/>
                      </a14:imgEffect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697880" y="5739615"/>
              <a:ext cx="1282244" cy="442989"/>
            </a:xfrm>
            <a:prstGeom prst="rect">
              <a:avLst/>
            </a:prstGeom>
          </p:spPr>
        </p:pic>
        <p:pic>
          <p:nvPicPr>
            <p:cNvPr id="11" name="Bilde 10"/>
            <p:cNvPicPr>
              <a:picLocks noChangeAspect="1"/>
            </p:cNvPicPr>
            <p:nvPr userDrawn="1"/>
          </p:nvPicPr>
          <p:blipFill>
            <a:blip r:embed="rId6" cstate="screen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colorTemperature colorTemp="6200"/>
                      </a14:imgEffect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178795" y="5806202"/>
              <a:ext cx="1404571" cy="30981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211424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e 4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5738" y="6206222"/>
            <a:ext cx="1417063" cy="4305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60717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Referanser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 hasCustomPrompt="1"/>
          </p:nvPr>
        </p:nvSpPr>
        <p:spPr>
          <a:xfrm>
            <a:off x="548866" y="1262559"/>
            <a:ext cx="8046268" cy="630662"/>
          </a:xfrm>
        </p:spPr>
        <p:txBody>
          <a:bodyPr>
            <a:normAutofit/>
          </a:bodyPr>
          <a:lstStyle>
            <a:lvl1pPr algn="ctr">
              <a:defRPr sz="3600" b="0" i="0">
                <a:solidFill>
                  <a:schemeClr val="accent1"/>
                </a:solidFill>
                <a:latin typeface="+mn-lt"/>
                <a:ea typeface="Campton Medium" charset="0"/>
                <a:cs typeface="Campton Medium" charset="0"/>
              </a:defRPr>
            </a:lvl1pPr>
          </a:lstStyle>
          <a:p>
            <a:r>
              <a:rPr lang="nb-NO" dirty="0"/>
              <a:t>Referanser</a:t>
            </a:r>
          </a:p>
        </p:txBody>
      </p:sp>
      <p:sp>
        <p:nvSpPr>
          <p:cNvPr id="9" name="Undertittel 2"/>
          <p:cNvSpPr>
            <a:spLocks noGrp="1"/>
          </p:cNvSpPr>
          <p:nvPr>
            <p:ph type="subTitle" idx="1"/>
          </p:nvPr>
        </p:nvSpPr>
        <p:spPr>
          <a:xfrm>
            <a:off x="1143000" y="2255045"/>
            <a:ext cx="6858000" cy="3392144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latin typeface="+mn-lt"/>
                <a:ea typeface="Campton Book" charset="0"/>
                <a:cs typeface="Campton Book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 dirty="0"/>
              <a:t>Klikk for å redigere undertittelstil i malen</a:t>
            </a:r>
          </a:p>
        </p:txBody>
      </p:sp>
      <p:pic>
        <p:nvPicPr>
          <p:cNvPr id="10" name="Bilde 9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38601" y="213143"/>
            <a:ext cx="1066799" cy="901756"/>
          </a:xfrm>
          <a:prstGeom prst="rect">
            <a:avLst/>
          </a:prstGeom>
        </p:spPr>
      </p:pic>
      <p:pic>
        <p:nvPicPr>
          <p:cNvPr id="6" name="Bilde 5">
            <a:extLst>
              <a:ext uri="{FF2B5EF4-FFF2-40B4-BE49-F238E27FC236}">
                <a16:creationId xmlns:a16="http://schemas.microsoft.com/office/drawing/2014/main" id="{24065D29-AA58-4CA2-8598-56C22A2E391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04717" y="6065422"/>
            <a:ext cx="2134567" cy="647295"/>
          </a:xfrm>
          <a:prstGeom prst="rect">
            <a:avLst/>
          </a:prstGeom>
        </p:spPr>
      </p:pic>
      <p:pic>
        <p:nvPicPr>
          <p:cNvPr id="7" name="Bilde 6">
            <a:extLst>
              <a:ext uri="{FF2B5EF4-FFF2-40B4-BE49-F238E27FC236}">
                <a16:creationId xmlns:a16="http://schemas.microsoft.com/office/drawing/2014/main" id="{9EB4C474-1A11-4899-A68B-FDD789436D54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4552950" y="1350233"/>
            <a:ext cx="38100" cy="1447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67154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vslutning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677636" y="2304637"/>
            <a:ext cx="7886700" cy="1325563"/>
          </a:xfrm>
        </p:spPr>
        <p:txBody>
          <a:bodyPr>
            <a:normAutofit/>
          </a:bodyPr>
          <a:lstStyle>
            <a:lvl1pPr algn="ctr">
              <a:defRPr sz="4800" b="0">
                <a:solidFill>
                  <a:srgbClr val="268183"/>
                </a:solidFill>
              </a:defRPr>
            </a:lvl1pPr>
          </a:lstStyle>
          <a:p>
            <a:r>
              <a:rPr lang="nb-NO" dirty="0"/>
              <a:t>Klikk for å redigere tittelstil</a:t>
            </a:r>
          </a:p>
        </p:txBody>
      </p:sp>
      <p:pic>
        <p:nvPicPr>
          <p:cNvPr id="7" name="Bild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4595586" y="3447481"/>
            <a:ext cx="50800" cy="1085850"/>
          </a:xfrm>
          <a:prstGeom prst="rect">
            <a:avLst/>
          </a:prstGeom>
        </p:spPr>
      </p:pic>
      <p:grpSp>
        <p:nvGrpSpPr>
          <p:cNvPr id="11" name="Gruppe 10"/>
          <p:cNvGrpSpPr/>
          <p:nvPr userDrawn="1"/>
        </p:nvGrpSpPr>
        <p:grpSpPr>
          <a:xfrm>
            <a:off x="620590" y="5614909"/>
            <a:ext cx="7902821" cy="647295"/>
            <a:chOff x="1697878" y="5614909"/>
            <a:chExt cx="5885487" cy="647295"/>
          </a:xfrm>
        </p:grpSpPr>
        <p:pic>
          <p:nvPicPr>
            <p:cNvPr id="12" name="Bilde 11"/>
            <p:cNvPicPr>
              <a:picLocks noChangeAspect="1"/>
            </p:cNvPicPr>
            <p:nvPr userDrawn="1"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784617" y="5614909"/>
              <a:ext cx="1589681" cy="647295"/>
            </a:xfrm>
            <a:prstGeom prst="rect">
              <a:avLst/>
            </a:prstGeom>
          </p:spPr>
        </p:pic>
        <p:pic>
          <p:nvPicPr>
            <p:cNvPr id="13" name="Bilde 12"/>
            <p:cNvPicPr>
              <a:picLocks noChangeAspect="1"/>
            </p:cNvPicPr>
            <p:nvPr userDrawn="1"/>
          </p:nvPicPr>
          <p:blipFill>
            <a:blip r:embed="rId4" cstate="screen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colorTemperature colorTemp="6200"/>
                      </a14:imgEffect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697878" y="5739615"/>
              <a:ext cx="1282244" cy="442989"/>
            </a:xfrm>
            <a:prstGeom prst="rect">
              <a:avLst/>
            </a:prstGeom>
          </p:spPr>
        </p:pic>
        <p:pic>
          <p:nvPicPr>
            <p:cNvPr id="14" name="Bilde 13"/>
            <p:cNvPicPr>
              <a:picLocks noChangeAspect="1"/>
            </p:cNvPicPr>
            <p:nvPr userDrawn="1"/>
          </p:nvPicPr>
          <p:blipFill>
            <a:blip r:embed="rId6" cstate="screen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colorTemperature colorTemp="6200"/>
                      </a14:imgEffect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178794" y="5806202"/>
              <a:ext cx="1404571" cy="30981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58816650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pittelforside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548866" y="2552978"/>
            <a:ext cx="8046268" cy="901756"/>
          </a:xfrm>
        </p:spPr>
        <p:txBody>
          <a:bodyPr/>
          <a:lstStyle>
            <a:lvl1pPr algn="ctr">
              <a:defRPr b="0" i="0">
                <a:solidFill>
                  <a:schemeClr val="accent1"/>
                </a:solidFill>
                <a:latin typeface="+mn-lt"/>
                <a:ea typeface="Campton Medium" charset="0"/>
                <a:cs typeface="Campton Medium" charset="0"/>
              </a:defRPr>
            </a:lvl1pPr>
          </a:lstStyle>
          <a:p>
            <a:r>
              <a:rPr lang="nb-NO" dirty="0"/>
              <a:t>Klikk for å redigere tittelstil</a:t>
            </a:r>
          </a:p>
        </p:txBody>
      </p:sp>
      <p:sp>
        <p:nvSpPr>
          <p:cNvPr id="9" name="Undertittel 2"/>
          <p:cNvSpPr>
            <a:spLocks noGrp="1"/>
          </p:cNvSpPr>
          <p:nvPr>
            <p:ph type="subTitle" idx="1"/>
          </p:nvPr>
        </p:nvSpPr>
        <p:spPr>
          <a:xfrm>
            <a:off x="1143000" y="3991427"/>
            <a:ext cx="6858000" cy="1655762"/>
          </a:xfrm>
        </p:spPr>
        <p:txBody>
          <a:bodyPr/>
          <a:lstStyle>
            <a:lvl1pPr marL="0" indent="0" algn="ctr">
              <a:buNone/>
              <a:defRPr sz="2400">
                <a:latin typeface="+mn-lt"/>
                <a:ea typeface="Campton Book" charset="0"/>
                <a:cs typeface="Campton Book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 dirty="0"/>
              <a:t>Klikk for å redigere undertittelstil i malen</a:t>
            </a:r>
          </a:p>
        </p:txBody>
      </p:sp>
      <p:pic>
        <p:nvPicPr>
          <p:cNvPr id="10" name="Bilde 9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38601" y="1375372"/>
            <a:ext cx="1066799" cy="901756"/>
          </a:xfrm>
          <a:prstGeom prst="rect">
            <a:avLst/>
          </a:prstGeom>
        </p:spPr>
      </p:pic>
      <p:pic>
        <p:nvPicPr>
          <p:cNvPr id="6" name="Bilde 5">
            <a:extLst>
              <a:ext uri="{FF2B5EF4-FFF2-40B4-BE49-F238E27FC236}">
                <a16:creationId xmlns:a16="http://schemas.microsoft.com/office/drawing/2014/main" id="{24065D29-AA58-4CA2-8598-56C22A2E391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04717" y="5851776"/>
            <a:ext cx="2134567" cy="647295"/>
          </a:xfrm>
          <a:prstGeom prst="rect">
            <a:avLst/>
          </a:prstGeom>
        </p:spPr>
      </p:pic>
      <p:pic>
        <p:nvPicPr>
          <p:cNvPr id="7" name="Bilde 6">
            <a:extLst>
              <a:ext uri="{FF2B5EF4-FFF2-40B4-BE49-F238E27FC236}">
                <a16:creationId xmlns:a16="http://schemas.microsoft.com/office/drawing/2014/main" id="{9EB4C474-1A11-4899-A68B-FDD789436D54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4552950" y="2897023"/>
            <a:ext cx="38100" cy="1447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9921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 og innhold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895739" y="365126"/>
            <a:ext cx="7583243" cy="1325563"/>
          </a:xfrm>
        </p:spPr>
        <p:txBody>
          <a:bodyPr>
            <a:normAutofit/>
          </a:bodyPr>
          <a:lstStyle>
            <a:lvl1pPr>
              <a:defRPr sz="3600" b="0" i="0">
                <a:solidFill>
                  <a:srgbClr val="268183"/>
                </a:solidFill>
                <a:latin typeface="+mn-lt"/>
                <a:ea typeface="Campton Book" charset="0"/>
                <a:cs typeface="Campton Book" charset="0"/>
              </a:defRPr>
            </a:lvl1pPr>
          </a:lstStyle>
          <a:p>
            <a:r>
              <a:rPr lang="nb-NO" dirty="0"/>
              <a:t>Klikk for å redigere tittelstil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895738" y="1825625"/>
            <a:ext cx="7583244" cy="4180320"/>
          </a:xfrm>
        </p:spPr>
        <p:txBody>
          <a:bodyPr>
            <a:normAutofit/>
          </a:bodyPr>
          <a:lstStyle>
            <a:lvl1pPr>
              <a:buClr>
                <a:schemeClr val="accent3"/>
              </a:buClr>
              <a:defRPr sz="2800" b="0" i="0">
                <a:latin typeface="+mn-lt"/>
                <a:ea typeface="Campton Light" charset="0"/>
                <a:cs typeface="Campton Light" charset="0"/>
              </a:defRPr>
            </a:lvl1pPr>
            <a:lvl2pPr>
              <a:buClr>
                <a:schemeClr val="accent3"/>
              </a:buClr>
              <a:defRPr sz="2400" b="0" i="0">
                <a:latin typeface="+mn-lt"/>
                <a:ea typeface="Campton Light" charset="0"/>
                <a:cs typeface="Campton Light" charset="0"/>
              </a:defRPr>
            </a:lvl2pPr>
            <a:lvl3pPr>
              <a:buClr>
                <a:schemeClr val="accent3"/>
              </a:buClr>
              <a:defRPr sz="2000" b="0" i="0">
                <a:latin typeface="+mn-lt"/>
                <a:ea typeface="Campton Light" charset="0"/>
                <a:cs typeface="Campton Light" charset="0"/>
              </a:defRPr>
            </a:lvl3pPr>
            <a:lvl4pPr>
              <a:buClr>
                <a:schemeClr val="accent3"/>
              </a:buClr>
              <a:defRPr sz="1800" b="0" i="0">
                <a:latin typeface="+mn-lt"/>
                <a:ea typeface="Campton Light" charset="0"/>
                <a:cs typeface="Campton Light" charset="0"/>
              </a:defRPr>
            </a:lvl4pPr>
            <a:lvl5pPr>
              <a:buClr>
                <a:schemeClr val="accent3"/>
              </a:buClr>
              <a:defRPr sz="1800" b="0" i="0">
                <a:latin typeface="+mn-lt"/>
                <a:ea typeface="Campton Light" charset="0"/>
                <a:cs typeface="Campton Light" charset="0"/>
              </a:defRPr>
            </a:lvl5pPr>
          </a:lstStyle>
          <a:p>
            <a:pPr lvl="0"/>
            <a:r>
              <a:rPr lang="nb-NO" dirty="0"/>
              <a:t>Klikk for å redigere tekststiler i malen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</a:p>
        </p:txBody>
      </p:sp>
      <p:pic>
        <p:nvPicPr>
          <p:cNvPr id="7" name="Bild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2125" y="0"/>
            <a:ext cx="38100" cy="1447800"/>
          </a:xfrm>
          <a:prstGeom prst="rect">
            <a:avLst/>
          </a:prstGeom>
        </p:spPr>
      </p:pic>
      <p:pic>
        <p:nvPicPr>
          <p:cNvPr id="8" name="Bilde 7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5738" y="6206222"/>
            <a:ext cx="1417063" cy="4305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9287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896400" y="365126"/>
            <a:ext cx="7582582" cy="1325563"/>
          </a:xfrm>
        </p:spPr>
        <p:txBody>
          <a:bodyPr>
            <a:normAutofit/>
          </a:bodyPr>
          <a:lstStyle>
            <a:lvl1pPr>
              <a:defRPr sz="3600">
                <a:solidFill>
                  <a:srgbClr val="268183"/>
                </a:solidFill>
                <a:latin typeface="+mn-lt"/>
                <a:ea typeface="Campton Book" charset="0"/>
                <a:cs typeface="Campton Book" charset="0"/>
              </a:defRPr>
            </a:lvl1pPr>
          </a:lstStyle>
          <a:p>
            <a:r>
              <a:rPr lang="nb-NO" dirty="0"/>
              <a:t>Klikk for å redigere tittelstil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>
          <a:xfrm>
            <a:off x="896399" y="1825626"/>
            <a:ext cx="3726000" cy="4117975"/>
          </a:xfrm>
        </p:spPr>
        <p:txBody>
          <a:bodyPr>
            <a:normAutofit/>
          </a:bodyPr>
          <a:lstStyle>
            <a:lvl1pPr>
              <a:buClr>
                <a:schemeClr val="accent3"/>
              </a:buClr>
              <a:defRPr sz="2400" b="0" i="0">
                <a:latin typeface="+mn-lt"/>
                <a:ea typeface="Campton Light" charset="0"/>
                <a:cs typeface="Campton Light" charset="0"/>
              </a:defRPr>
            </a:lvl1pPr>
            <a:lvl2pPr>
              <a:buClr>
                <a:schemeClr val="accent3"/>
              </a:buClr>
              <a:defRPr sz="2000" b="0" i="0">
                <a:latin typeface="+mn-lt"/>
                <a:ea typeface="Campton Light" charset="0"/>
                <a:cs typeface="Campton Light" charset="0"/>
              </a:defRPr>
            </a:lvl2pPr>
            <a:lvl3pPr>
              <a:buClr>
                <a:schemeClr val="accent3"/>
              </a:buClr>
              <a:defRPr sz="1800" b="0" i="0">
                <a:latin typeface="+mn-lt"/>
                <a:ea typeface="Campton Light" charset="0"/>
                <a:cs typeface="Campton Light" charset="0"/>
              </a:defRPr>
            </a:lvl3pPr>
            <a:lvl4pPr>
              <a:buClr>
                <a:schemeClr val="accent3"/>
              </a:buClr>
              <a:defRPr sz="1600" b="0" i="0">
                <a:latin typeface="+mn-lt"/>
                <a:ea typeface="Campton Light" charset="0"/>
                <a:cs typeface="Campton Light" charset="0"/>
              </a:defRPr>
            </a:lvl4pPr>
            <a:lvl5pPr>
              <a:buClr>
                <a:schemeClr val="accent3"/>
              </a:buClr>
              <a:defRPr sz="1600" b="0" i="0">
                <a:latin typeface="+mn-lt"/>
                <a:ea typeface="Campton Light" charset="0"/>
                <a:cs typeface="Campton Light" charset="0"/>
              </a:defRPr>
            </a:lvl5pPr>
          </a:lstStyle>
          <a:p>
            <a:pPr lvl="0"/>
            <a:r>
              <a:rPr lang="nb-NO" dirty="0"/>
              <a:t>Klikk for å redigere tekststiler i malen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4818003" y="1826014"/>
            <a:ext cx="3660979" cy="4117586"/>
          </a:xfrm>
        </p:spPr>
        <p:txBody>
          <a:bodyPr>
            <a:normAutofit/>
          </a:bodyPr>
          <a:lstStyle>
            <a:lvl1pPr>
              <a:buClr>
                <a:schemeClr val="accent3"/>
              </a:buClr>
              <a:defRPr sz="2400" b="0" i="0">
                <a:latin typeface="+mn-lt"/>
                <a:ea typeface="Campton Light" charset="0"/>
                <a:cs typeface="Campton Light" charset="0"/>
              </a:defRPr>
            </a:lvl1pPr>
            <a:lvl2pPr>
              <a:buClr>
                <a:schemeClr val="accent3"/>
              </a:buClr>
              <a:defRPr sz="2000" b="0" i="0">
                <a:latin typeface="+mn-lt"/>
                <a:ea typeface="Campton Light" charset="0"/>
                <a:cs typeface="Campton Light" charset="0"/>
              </a:defRPr>
            </a:lvl2pPr>
            <a:lvl3pPr>
              <a:buClr>
                <a:schemeClr val="accent3"/>
              </a:buClr>
              <a:defRPr sz="1800" b="0" i="0">
                <a:latin typeface="+mn-lt"/>
                <a:ea typeface="Campton Light" charset="0"/>
                <a:cs typeface="Campton Light" charset="0"/>
              </a:defRPr>
            </a:lvl3pPr>
            <a:lvl4pPr>
              <a:buClr>
                <a:schemeClr val="accent3"/>
              </a:buClr>
              <a:defRPr sz="1600" b="0" i="0">
                <a:latin typeface="+mn-lt"/>
                <a:ea typeface="Campton Light" charset="0"/>
                <a:cs typeface="Campton Light" charset="0"/>
              </a:defRPr>
            </a:lvl4pPr>
            <a:lvl5pPr>
              <a:buClr>
                <a:schemeClr val="accent3"/>
              </a:buClr>
              <a:defRPr sz="1600" b="0" i="0">
                <a:latin typeface="+mn-lt"/>
                <a:ea typeface="Campton Light" charset="0"/>
                <a:cs typeface="Campton Light" charset="0"/>
              </a:defRPr>
            </a:lvl5pPr>
          </a:lstStyle>
          <a:p>
            <a:pPr lvl="0"/>
            <a:r>
              <a:rPr lang="nb-NO" dirty="0"/>
              <a:t>Klikk for å redigere tekststiler i malen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</a:p>
        </p:txBody>
      </p:sp>
      <p:pic>
        <p:nvPicPr>
          <p:cNvPr id="8" name="Bild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2128" y="0"/>
            <a:ext cx="38100" cy="1447800"/>
          </a:xfrm>
          <a:prstGeom prst="rect">
            <a:avLst/>
          </a:prstGeom>
        </p:spPr>
      </p:pic>
      <p:pic>
        <p:nvPicPr>
          <p:cNvPr id="9" name="Bilde 8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5738" y="6206222"/>
            <a:ext cx="1417063" cy="4305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7418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nhold med bilde høy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896400" y="457200"/>
            <a:ext cx="2949178" cy="1600200"/>
          </a:xfrm>
        </p:spPr>
        <p:txBody>
          <a:bodyPr anchor="ctr"/>
          <a:lstStyle>
            <a:lvl1pPr>
              <a:defRPr sz="3200">
                <a:solidFill>
                  <a:srgbClr val="268183"/>
                </a:solidFill>
              </a:defRPr>
            </a:lvl1pPr>
          </a:lstStyle>
          <a:p>
            <a:r>
              <a:rPr lang="nb-NO" dirty="0"/>
              <a:t>Klikk for å redigere tittelstil</a:t>
            </a:r>
          </a:p>
        </p:txBody>
      </p:sp>
      <p:sp>
        <p:nvSpPr>
          <p:cNvPr id="3" name="Plassholder for bilde 2"/>
          <p:cNvSpPr>
            <a:spLocks noGrp="1"/>
          </p:cNvSpPr>
          <p:nvPr>
            <p:ph type="pic" idx="1"/>
          </p:nvPr>
        </p:nvSpPr>
        <p:spPr>
          <a:xfrm>
            <a:off x="3967842" y="681136"/>
            <a:ext cx="4511140" cy="517991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b-NO" dirty="0"/>
              <a:t>Dra bildet til plassholderen eller klikk ikonet for å legge til</a:t>
            </a:r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 hasCustomPrompt="1"/>
          </p:nvPr>
        </p:nvSpPr>
        <p:spPr>
          <a:xfrm>
            <a:off x="896400" y="2239348"/>
            <a:ext cx="2949178" cy="3621703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800" baseline="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b-NO" dirty="0"/>
              <a:t>Klikk for å redigere tekststiler i malen </a:t>
            </a:r>
            <a:r>
              <a:rPr lang="nb-NO" dirty="0" err="1"/>
              <a:t>eesfnhef</a:t>
            </a:r>
            <a:r>
              <a:rPr lang="nb-NO" dirty="0"/>
              <a:t> </a:t>
            </a:r>
            <a:r>
              <a:rPr lang="nb-NO" dirty="0" err="1"/>
              <a:t>efe</a:t>
            </a:r>
            <a:r>
              <a:rPr lang="nb-NO" dirty="0"/>
              <a:t> </a:t>
            </a:r>
            <a:r>
              <a:rPr lang="nb-NO" dirty="0" err="1"/>
              <a:t>ege</a:t>
            </a:r>
            <a:r>
              <a:rPr lang="nb-NO" dirty="0"/>
              <a:t> </a:t>
            </a:r>
            <a:r>
              <a:rPr lang="nb-NO" dirty="0" err="1"/>
              <a:t>eg</a:t>
            </a:r>
            <a:r>
              <a:rPr lang="nb-NO" dirty="0"/>
              <a:t> </a:t>
            </a:r>
            <a:r>
              <a:rPr lang="nb-NO" dirty="0" err="1"/>
              <a:t>rwrøl</a:t>
            </a:r>
            <a:r>
              <a:rPr lang="nb-NO" dirty="0"/>
              <a:t>, </a:t>
            </a:r>
            <a:r>
              <a:rPr lang="nb-NO" dirty="0" err="1"/>
              <a:t>etoeg</a:t>
            </a:r>
            <a:r>
              <a:rPr lang="nb-NO" dirty="0"/>
              <a:t>, </a:t>
            </a:r>
            <a:r>
              <a:rPr lang="nb-NO" dirty="0" err="1"/>
              <a:t>e,eg</a:t>
            </a:r>
            <a:r>
              <a:rPr lang="nb-NO" dirty="0"/>
              <a:t> </a:t>
            </a:r>
            <a:r>
              <a:rPr lang="nb-NO" dirty="0" err="1"/>
              <a:t>rgorgo</a:t>
            </a:r>
            <a:r>
              <a:rPr lang="nb-NO" dirty="0"/>
              <a:t> </a:t>
            </a:r>
            <a:r>
              <a:rPr lang="nb-NO" dirty="0" err="1"/>
              <a:t>rog</a:t>
            </a:r>
            <a:endParaRPr lang="nb-NO" dirty="0"/>
          </a:p>
        </p:txBody>
      </p:sp>
      <p:pic>
        <p:nvPicPr>
          <p:cNvPr id="10" name="Bild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1100" y="0"/>
            <a:ext cx="38100" cy="1447800"/>
          </a:xfrm>
          <a:prstGeom prst="rect">
            <a:avLst/>
          </a:prstGeom>
        </p:spPr>
      </p:pic>
      <p:pic>
        <p:nvPicPr>
          <p:cNvPr id="9" name="Bilde 8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5738" y="6206222"/>
            <a:ext cx="1417063" cy="4305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36939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nhold med bilde vens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5455227" y="457200"/>
            <a:ext cx="302375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b-NO" dirty="0"/>
              <a:t>Klikk for å redigere tittelstil</a:t>
            </a:r>
          </a:p>
        </p:txBody>
      </p:sp>
      <p:sp>
        <p:nvSpPr>
          <p:cNvPr id="3" name="Plassholder for bilde 2"/>
          <p:cNvSpPr>
            <a:spLocks noGrp="1"/>
          </p:cNvSpPr>
          <p:nvPr>
            <p:ph type="pic" idx="1"/>
          </p:nvPr>
        </p:nvSpPr>
        <p:spPr>
          <a:xfrm>
            <a:off x="888476" y="680989"/>
            <a:ext cx="4418681" cy="517991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b-NO" dirty="0"/>
              <a:t>Dra bildet til plassholderen eller klikk ikonet for å legge til</a:t>
            </a:r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5455227" y="2239201"/>
            <a:ext cx="3023756" cy="3621703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b-NO" dirty="0"/>
              <a:t>Klikk for å redigere tekststiler i malen</a:t>
            </a:r>
          </a:p>
        </p:txBody>
      </p:sp>
      <p:pic>
        <p:nvPicPr>
          <p:cNvPr id="10" name="Bild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1100" y="0"/>
            <a:ext cx="38100" cy="1447800"/>
          </a:xfrm>
          <a:prstGeom prst="rect">
            <a:avLst/>
          </a:prstGeom>
        </p:spPr>
      </p:pic>
      <p:pic>
        <p:nvPicPr>
          <p:cNvPr id="9" name="Bilde 8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5738" y="6206222"/>
            <a:ext cx="1417063" cy="430553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 og tabe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896400" y="365126"/>
            <a:ext cx="7582582" cy="1325563"/>
          </a:xfrm>
        </p:spPr>
        <p:txBody>
          <a:bodyPr>
            <a:normAutofit/>
          </a:bodyPr>
          <a:lstStyle>
            <a:lvl1pPr>
              <a:defRPr sz="3600">
                <a:solidFill>
                  <a:srgbClr val="268183"/>
                </a:solidFill>
              </a:defRPr>
            </a:lvl1pPr>
          </a:lstStyle>
          <a:p>
            <a:r>
              <a:rPr lang="nb-NO" dirty="0"/>
              <a:t>Klikk for å redigere tittelstil</a:t>
            </a:r>
          </a:p>
        </p:txBody>
      </p:sp>
      <p:sp>
        <p:nvSpPr>
          <p:cNvPr id="7" name="Plassholder for tabell 6"/>
          <p:cNvSpPr>
            <a:spLocks noGrp="1"/>
          </p:cNvSpPr>
          <p:nvPr>
            <p:ph type="tbl" sz="quarter" idx="13"/>
          </p:nvPr>
        </p:nvSpPr>
        <p:spPr>
          <a:xfrm>
            <a:off x="896400" y="1854200"/>
            <a:ext cx="7582582" cy="3767138"/>
          </a:xfrm>
        </p:spPr>
        <p:txBody>
          <a:bodyPr>
            <a:normAutofit/>
          </a:bodyPr>
          <a:lstStyle>
            <a:lvl1pPr>
              <a:defRPr sz="2200"/>
            </a:lvl1pPr>
          </a:lstStyle>
          <a:p>
            <a:r>
              <a:rPr lang="nb-NO" dirty="0"/>
              <a:t>Klikk ikonet for å legge til en tabell</a:t>
            </a:r>
          </a:p>
        </p:txBody>
      </p:sp>
      <p:pic>
        <p:nvPicPr>
          <p:cNvPr id="9" name="Bild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1100" y="0"/>
            <a:ext cx="38100" cy="1447800"/>
          </a:xfrm>
          <a:prstGeom prst="rect">
            <a:avLst/>
          </a:prstGeom>
        </p:spPr>
      </p:pic>
      <p:pic>
        <p:nvPicPr>
          <p:cNvPr id="8" name="Bilde 7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5738" y="6206222"/>
            <a:ext cx="1417063" cy="4305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38065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 og diagr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896400" y="365126"/>
            <a:ext cx="7582582" cy="1325563"/>
          </a:xfrm>
        </p:spPr>
        <p:txBody>
          <a:bodyPr/>
          <a:lstStyle>
            <a:lvl1pPr>
              <a:defRPr sz="3600">
                <a:solidFill>
                  <a:srgbClr val="268183"/>
                </a:solidFill>
              </a:defRPr>
            </a:lvl1pPr>
          </a:lstStyle>
          <a:p>
            <a:r>
              <a:rPr lang="nb-NO" dirty="0"/>
              <a:t>Klikk for å redigere tittelstil</a:t>
            </a:r>
          </a:p>
        </p:txBody>
      </p:sp>
      <p:pic>
        <p:nvPicPr>
          <p:cNvPr id="9" name="Bild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1100" y="0"/>
            <a:ext cx="38100" cy="1447800"/>
          </a:xfrm>
          <a:prstGeom prst="rect">
            <a:avLst/>
          </a:prstGeom>
        </p:spPr>
      </p:pic>
      <p:sp>
        <p:nvSpPr>
          <p:cNvPr id="8" name="Plassholder for diagram 7"/>
          <p:cNvSpPr>
            <a:spLocks noGrp="1"/>
          </p:cNvSpPr>
          <p:nvPr>
            <p:ph type="chart" sz="quarter" idx="13"/>
          </p:nvPr>
        </p:nvSpPr>
        <p:spPr>
          <a:xfrm>
            <a:off x="5020469" y="2000250"/>
            <a:ext cx="3458513" cy="3867149"/>
          </a:xfrm>
        </p:spPr>
        <p:txBody>
          <a:bodyPr/>
          <a:lstStyle/>
          <a:p>
            <a:r>
              <a:rPr lang="nb-NO" dirty="0"/>
              <a:t>Klikk ikonet for å legge til et diagram</a:t>
            </a:r>
          </a:p>
        </p:txBody>
      </p:sp>
      <p:sp>
        <p:nvSpPr>
          <p:cNvPr id="11" name="Plassholder for innhold 10"/>
          <p:cNvSpPr>
            <a:spLocks noGrp="1"/>
          </p:cNvSpPr>
          <p:nvPr>
            <p:ph sz="quarter" idx="14"/>
          </p:nvPr>
        </p:nvSpPr>
        <p:spPr>
          <a:xfrm>
            <a:off x="896400" y="1994960"/>
            <a:ext cx="3904200" cy="3872441"/>
          </a:xfrm>
        </p:spPr>
        <p:txBody>
          <a:bodyPr/>
          <a:lstStyle/>
          <a:p>
            <a:pPr lvl="0"/>
            <a:r>
              <a:rPr lang="nb-NO" dirty="0"/>
              <a:t>Klikk for å redigere tekststiler i malen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</a:p>
        </p:txBody>
      </p:sp>
      <p:pic>
        <p:nvPicPr>
          <p:cNvPr id="10" name="Bilde 9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5738" y="6206222"/>
            <a:ext cx="1417063" cy="430553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896400" y="365126"/>
            <a:ext cx="7582582" cy="1325563"/>
          </a:xfrm>
        </p:spPr>
        <p:txBody>
          <a:bodyPr>
            <a:normAutofit/>
          </a:bodyPr>
          <a:lstStyle>
            <a:lvl1pPr>
              <a:defRPr sz="3600">
                <a:solidFill>
                  <a:srgbClr val="268183"/>
                </a:solidFill>
              </a:defRPr>
            </a:lvl1pPr>
          </a:lstStyle>
          <a:p>
            <a:r>
              <a:rPr lang="nb-NO" dirty="0"/>
              <a:t>Klikk for å redigere tittelstil</a:t>
            </a:r>
          </a:p>
        </p:txBody>
      </p:sp>
      <p:pic>
        <p:nvPicPr>
          <p:cNvPr id="6" name="Bild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1100" y="0"/>
            <a:ext cx="38100" cy="1447800"/>
          </a:xfrm>
          <a:prstGeom prst="rect">
            <a:avLst/>
          </a:prstGeom>
        </p:spPr>
      </p:pic>
      <p:pic>
        <p:nvPicPr>
          <p:cNvPr id="7" name="Bilde 6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5738" y="6206222"/>
            <a:ext cx="1417063" cy="4305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74771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ittel 1"/>
          <p:cNvSpPr>
            <a:spLocks noGrp="1"/>
          </p:cNvSpPr>
          <p:nvPr>
            <p:ph type="title"/>
          </p:nvPr>
        </p:nvSpPr>
        <p:spPr>
          <a:xfrm>
            <a:off x="896400" y="365126"/>
            <a:ext cx="761895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b-NO" dirty="0"/>
              <a:t>Klikk for å redigere tittelstil</a:t>
            </a:r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896400" y="1825625"/>
            <a:ext cx="761895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 dirty="0"/>
              <a:t>Klikk for å redigere tekststiler i malen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</a:p>
        </p:txBody>
      </p:sp>
    </p:spTree>
    <p:extLst>
      <p:ext uri="{BB962C8B-B14F-4D97-AF65-F5344CB8AC3E}">
        <p14:creationId xmlns:p14="http://schemas.microsoft.com/office/powerpoint/2010/main" val="7588520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50" r:id="rId3"/>
    <p:sldLayoutId id="2147483652" r:id="rId4"/>
    <p:sldLayoutId id="2147483657" r:id="rId5"/>
    <p:sldLayoutId id="2147483662" r:id="rId6"/>
    <p:sldLayoutId id="2147483658" r:id="rId7"/>
    <p:sldLayoutId id="2147483663" r:id="rId8"/>
    <p:sldLayoutId id="2147483654" r:id="rId9"/>
    <p:sldLayoutId id="2147483655" r:id="rId10"/>
    <p:sldLayoutId id="2147483677" r:id="rId11"/>
    <p:sldLayoutId id="2147483661" r:id="rId12"/>
  </p:sldLayoutIdLst>
  <p:hf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rgbClr val="268183"/>
          </a:solidFill>
          <a:latin typeface="+mn-lt"/>
          <a:ea typeface="Campton Book" charset="0"/>
          <a:cs typeface="Campton Book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chemeClr val="accent3"/>
        </a:buClr>
        <a:buFont typeface="Arial"/>
        <a:buChar char="•"/>
        <a:defRPr sz="2800" kern="1200">
          <a:solidFill>
            <a:schemeClr val="tx1"/>
          </a:solidFill>
          <a:latin typeface="+mn-lt"/>
          <a:ea typeface="Campton Book" charset="0"/>
          <a:cs typeface="Campton Book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3"/>
        </a:buClr>
        <a:buFont typeface="Arial"/>
        <a:buChar char="•"/>
        <a:defRPr sz="2400" kern="1200">
          <a:solidFill>
            <a:schemeClr val="tx1"/>
          </a:solidFill>
          <a:latin typeface="+mn-lt"/>
          <a:ea typeface="Campton Book" charset="0"/>
          <a:cs typeface="Campton Book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3"/>
        </a:buClr>
        <a:buFont typeface="Arial"/>
        <a:buChar char="•"/>
        <a:defRPr sz="2000" kern="1200">
          <a:solidFill>
            <a:schemeClr val="tx1"/>
          </a:solidFill>
          <a:latin typeface="+mn-lt"/>
          <a:ea typeface="Campton Book" charset="0"/>
          <a:cs typeface="Campton Book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3"/>
        </a:buClr>
        <a:buFont typeface="Arial"/>
        <a:buChar char="•"/>
        <a:defRPr sz="1800" kern="1200">
          <a:solidFill>
            <a:schemeClr val="tx1"/>
          </a:solidFill>
          <a:latin typeface="+mn-lt"/>
          <a:ea typeface="Campton Book" charset="0"/>
          <a:cs typeface="Campton Book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3"/>
        </a:buClr>
        <a:buFont typeface="Arial"/>
        <a:buChar char="•"/>
        <a:defRPr sz="1800" kern="1200">
          <a:solidFill>
            <a:schemeClr val="tx1"/>
          </a:solidFill>
          <a:latin typeface="+mn-lt"/>
          <a:ea typeface="Campton Book" charset="0"/>
          <a:cs typeface="Campton Book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udir.no/laring-og-trivsel/vurdering/om-vurdering/underveisvurdering/" TargetMode="Externa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6.pn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3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udir.no/laring-og-trivsel/vurdering/om-vurdering/underveisvurdering" TargetMode="External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1.xml"/><Relationship Id="rId5" Type="http://schemas.openxmlformats.org/officeDocument/2006/relationships/hyperlink" Target="https://www.udir.no/laring-og-trivsel/vurdering/underveisvurdering/tilbakemeldinger/" TargetMode="External"/><Relationship Id="rId4" Type="http://schemas.openxmlformats.org/officeDocument/2006/relationships/hyperlink" Target="https://www.udir.no/laring-og-trivsel/vurdering/underveisvurdering/involvering/" TargetMode="Externa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671179" y="1718730"/>
            <a:ext cx="7801641" cy="1674976"/>
          </a:xfrm>
        </p:spPr>
        <p:txBody>
          <a:bodyPr>
            <a:normAutofit fontScale="90000"/>
          </a:bodyPr>
          <a:lstStyle/>
          <a:p>
            <a:pPr>
              <a:lnSpc>
                <a:spcPct val="120000"/>
              </a:lnSpc>
            </a:pPr>
            <a:r>
              <a:rPr lang="nb-NO" dirty="0">
                <a:solidFill>
                  <a:srgbClr val="268183"/>
                </a:solidFill>
              </a:rPr>
              <a:t>Tilbakemeldinger som fremmer læring</a:t>
            </a:r>
            <a:br>
              <a:rPr lang="nb-NO" dirty="0">
                <a:solidFill>
                  <a:srgbClr val="268183"/>
                </a:solidFill>
              </a:rPr>
            </a:br>
            <a:r>
              <a:rPr lang="nb-NO" sz="3200" dirty="0">
                <a:solidFill>
                  <a:srgbClr val="268183"/>
                </a:solidFill>
              </a:rPr>
              <a:t>B – Samarbeid</a:t>
            </a:r>
            <a:endParaRPr lang="nb-NO" dirty="0">
              <a:solidFill>
                <a:srgbClr val="26818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395196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Shape 121"/>
          <p:cNvSpPr txBox="1">
            <a:spLocks noGrp="1"/>
          </p:cNvSpPr>
          <p:nvPr>
            <p:ph type="title"/>
          </p:nvPr>
        </p:nvSpPr>
        <p:spPr>
          <a:xfrm>
            <a:off x="895739" y="1131094"/>
            <a:ext cx="7583175" cy="994275"/>
          </a:xfrm>
          <a:prstGeom prst="rect">
            <a:avLst/>
          </a:prstGeom>
        </p:spPr>
        <p:txBody>
          <a:bodyPr vert="horz" wrap="square" lIns="68569" tIns="68569" rIns="68569" bIns="68569" rtlCol="0" anchor="ctr" anchorCtr="0">
            <a:noAutofit/>
          </a:bodyPr>
          <a:lstStyle/>
          <a:p>
            <a:pPr>
              <a:spcBef>
                <a:spcPts val="0"/>
              </a:spcBef>
            </a:pPr>
            <a:r>
              <a:rPr lang="no-NO" dirty="0"/>
              <a:t>Fire prinsipper for læringsfremmende underveisvurdering</a:t>
            </a:r>
          </a:p>
        </p:txBody>
      </p:sp>
      <p:sp>
        <p:nvSpPr>
          <p:cNvPr id="122" name="Shape 122"/>
          <p:cNvSpPr txBox="1">
            <a:spLocks noGrp="1"/>
          </p:cNvSpPr>
          <p:nvPr>
            <p:ph type="body" idx="1"/>
          </p:nvPr>
        </p:nvSpPr>
        <p:spPr>
          <a:xfrm>
            <a:off x="895738" y="2226468"/>
            <a:ext cx="7583175" cy="3455003"/>
          </a:xfrm>
          <a:prstGeom prst="rect">
            <a:avLst/>
          </a:prstGeom>
        </p:spPr>
        <p:txBody>
          <a:bodyPr vert="horz" wrap="square" lIns="68569" tIns="68569" rIns="68569" bIns="68569" rtlCol="0" anchor="t" anchorCtr="0">
            <a:noAutofit/>
          </a:bodyPr>
          <a:lstStyle/>
          <a:p>
            <a:pPr marL="495300" indent="-457200">
              <a:lnSpc>
                <a:spcPct val="100000"/>
              </a:lnSpc>
              <a:spcBef>
                <a:spcPts val="0"/>
              </a:spcBef>
              <a:buSzPts val="2800"/>
              <a:buFont typeface="+mj-lt"/>
              <a:buAutoNum type="arabicPeriod"/>
            </a:pPr>
            <a:r>
              <a:rPr lang="no-NO" sz="2200" dirty="0"/>
              <a:t>Elevene skal forstå hva de skal lære og hva som er forventet av dem.</a:t>
            </a:r>
            <a:endParaRPr lang="nb-NO" sz="2200" dirty="0"/>
          </a:p>
          <a:p>
            <a:pPr marL="495300" indent="-457200">
              <a:lnSpc>
                <a:spcPct val="100000"/>
              </a:lnSpc>
              <a:spcBef>
                <a:spcPts val="0"/>
              </a:spcBef>
              <a:buSzPts val="2800"/>
              <a:buFont typeface="+mj-lt"/>
              <a:buAutoNum type="arabicPeriod"/>
            </a:pPr>
            <a:r>
              <a:rPr lang="no-NO" sz="2200" dirty="0"/>
              <a:t>Elevene skal være involvert i eget læringsarbeid ved blant annet å vurdere eget arbeid og utvikling.</a:t>
            </a:r>
            <a:endParaRPr lang="nb-NO" sz="2200" dirty="0"/>
          </a:p>
          <a:p>
            <a:pPr marL="495300" indent="-457200">
              <a:lnSpc>
                <a:spcPct val="100000"/>
              </a:lnSpc>
              <a:spcBef>
                <a:spcPts val="0"/>
              </a:spcBef>
              <a:buSzPts val="2800"/>
              <a:buFont typeface="+mj-lt"/>
              <a:buAutoNum type="arabicPeriod"/>
            </a:pPr>
            <a:r>
              <a:rPr lang="nb-NO" sz="2200" dirty="0"/>
              <a:t>Elevene skal få tilbakemeldinger som forteller dem om kvaliteten på arbeidet eller prestasjonen.</a:t>
            </a:r>
          </a:p>
          <a:p>
            <a:pPr marL="495300" indent="-457200">
              <a:lnSpc>
                <a:spcPct val="100000"/>
              </a:lnSpc>
              <a:spcBef>
                <a:spcPts val="0"/>
              </a:spcBef>
              <a:buSzPts val="2800"/>
              <a:buFont typeface="+mj-lt"/>
              <a:buAutoNum type="arabicPeriod"/>
            </a:pPr>
            <a:r>
              <a:rPr lang="nb-NO" sz="2200" dirty="0"/>
              <a:t>Elevene skal få råd om hvordan de kan forbedre seg.</a:t>
            </a:r>
            <a:endParaRPr lang="no-NO" sz="2200" dirty="0"/>
          </a:p>
        </p:txBody>
      </p:sp>
      <p:sp>
        <p:nvSpPr>
          <p:cNvPr id="2" name="Avrunda rektangel 1" descr="Rektangel som omslutter de to siste prinsippene."/>
          <p:cNvSpPr/>
          <p:nvPr/>
        </p:nvSpPr>
        <p:spPr>
          <a:xfrm>
            <a:off x="724917" y="3617368"/>
            <a:ext cx="7583175" cy="1179828"/>
          </a:xfrm>
          <a:prstGeom prst="round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5" name="Biletforklaring forma som ein ellipse 4" descr="Snakkeboble som peker mot prinsipp 3"/>
          <p:cNvSpPr/>
          <p:nvPr/>
        </p:nvSpPr>
        <p:spPr>
          <a:xfrm>
            <a:off x="6422834" y="2703231"/>
            <a:ext cx="2721166" cy="772160"/>
          </a:xfrm>
          <a:prstGeom prst="wedgeEllipseCallout">
            <a:avLst>
              <a:gd name="adj1" fmla="val -37876"/>
              <a:gd name="adj2" fmla="val 73486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2200" dirty="0"/>
              <a:t>Tilbakemelding</a:t>
            </a:r>
          </a:p>
        </p:txBody>
      </p:sp>
      <p:sp>
        <p:nvSpPr>
          <p:cNvPr id="6" name="Biletforklaring forma som ein ellipse 5" descr="Snakkeboble som peker mot prinsipp 4"/>
          <p:cNvSpPr/>
          <p:nvPr/>
        </p:nvSpPr>
        <p:spPr>
          <a:xfrm>
            <a:off x="5971147" y="4898294"/>
            <a:ext cx="3114139" cy="772160"/>
          </a:xfrm>
          <a:prstGeom prst="wedgeEllipseCallout">
            <a:avLst>
              <a:gd name="adj1" fmla="val -32193"/>
              <a:gd name="adj2" fmla="val -7863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2200" dirty="0" err="1"/>
              <a:t>Framovermelding</a:t>
            </a:r>
            <a:endParaRPr lang="nb-NO" sz="2200" dirty="0"/>
          </a:p>
        </p:txBody>
      </p:sp>
    </p:spTree>
    <p:extLst>
      <p:ext uri="{BB962C8B-B14F-4D97-AF65-F5344CB8AC3E}">
        <p14:creationId xmlns:p14="http://schemas.microsoft.com/office/powerpoint/2010/main" val="19454857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  <p:bldP spid="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b-NO" dirty="0"/>
              <a:t>Hva er felles for effektive framover- og tilbakemeldinger?</a:t>
            </a:r>
          </a:p>
        </p:txBody>
      </p:sp>
      <p:sp>
        <p:nvSpPr>
          <p:cNvPr id="3" name="Plasshaldar for innhal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spcBef>
                <a:spcPts val="0"/>
              </a:spcBef>
              <a:spcAft>
                <a:spcPts val="1200"/>
              </a:spcAft>
              <a:buSzPts val="2800"/>
            </a:pPr>
            <a:r>
              <a:rPr lang="nb-NO" sz="2200" dirty="0"/>
              <a:t>Et godt læringsmiljø er ei forutsetning for at tilbakemeldingene skal bli effektive.</a:t>
            </a:r>
          </a:p>
          <a:p>
            <a:pPr>
              <a:spcBef>
                <a:spcPts val="0"/>
              </a:spcBef>
              <a:spcAft>
                <a:spcPts val="1200"/>
              </a:spcAft>
              <a:buSzPts val="2800"/>
            </a:pPr>
            <a:r>
              <a:rPr lang="nb-NO" sz="2200" dirty="0"/>
              <a:t>Elever som får skriftlige eller muntlige kommentarer har størst mulighet for å utvikle sin kompetanse i fag.</a:t>
            </a:r>
          </a:p>
          <a:p>
            <a:pPr>
              <a:spcBef>
                <a:spcPts val="0"/>
              </a:spcBef>
              <a:spcAft>
                <a:spcPts val="1200"/>
              </a:spcAft>
              <a:buSzPts val="2800"/>
            </a:pPr>
            <a:r>
              <a:rPr lang="nb-NO" sz="2200" dirty="0"/>
              <a:t>Unngå sammenligning med andre.</a:t>
            </a:r>
          </a:p>
          <a:p>
            <a:pPr>
              <a:spcBef>
                <a:spcPts val="0"/>
              </a:spcBef>
              <a:spcAft>
                <a:spcPts val="1200"/>
              </a:spcAft>
              <a:buSzPts val="2800"/>
            </a:pPr>
            <a:r>
              <a:rPr lang="nb-NO" sz="2200" dirty="0"/>
              <a:t>Tilbakemeldingene må være troverdige og sanne.</a:t>
            </a:r>
          </a:p>
          <a:p>
            <a:pPr marL="0" indent="0" algn="r">
              <a:spcAft>
                <a:spcPts val="1200"/>
              </a:spcAft>
              <a:buNone/>
            </a:pPr>
            <a:r>
              <a:rPr lang="nb-NO" sz="1500" dirty="0"/>
              <a:t>Black &amp; William (2009),</a:t>
            </a:r>
          </a:p>
          <a:p>
            <a:pPr marL="0" indent="0" algn="r">
              <a:spcAft>
                <a:spcPts val="1200"/>
              </a:spcAft>
              <a:buNone/>
            </a:pPr>
            <a:r>
              <a:rPr lang="nb-NO" sz="1500" dirty="0">
                <a:hlinkClick r:id="rId2"/>
              </a:rPr>
              <a:t>https://www.udir.no/laring-og-trivsel/vurdering/om-vurdering/underveisvurdering/</a:t>
            </a:r>
            <a:r>
              <a:rPr lang="nb-NO" sz="15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80591649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Shape 137"/>
          <p:cNvSpPr txBox="1">
            <a:spLocks noGrp="1"/>
          </p:cNvSpPr>
          <p:nvPr>
            <p:ph type="title"/>
          </p:nvPr>
        </p:nvSpPr>
        <p:spPr>
          <a:xfrm>
            <a:off x="895744" y="268224"/>
            <a:ext cx="7760576" cy="1759486"/>
          </a:xfrm>
          <a:prstGeom prst="rect">
            <a:avLst/>
          </a:prstGeom>
        </p:spPr>
        <p:txBody>
          <a:bodyPr vert="horz" wrap="square" lIns="68569" tIns="68569" rIns="68569" bIns="68569" rtlCol="0" anchor="ctr" anchorCtr="0">
            <a:noAutofit/>
          </a:bodyPr>
          <a:lstStyle/>
          <a:p>
            <a:pPr>
              <a:spcBef>
                <a:spcPts val="0"/>
              </a:spcBef>
            </a:pPr>
            <a:r>
              <a:rPr lang="nb-NO" dirty="0"/>
              <a:t>Effektive tilbakemeldinger</a:t>
            </a:r>
            <a:endParaRPr lang="no-NO" dirty="0"/>
          </a:p>
        </p:txBody>
      </p:sp>
      <p:sp>
        <p:nvSpPr>
          <p:cNvPr id="138" name="Shape 138"/>
          <p:cNvSpPr txBox="1">
            <a:spLocks noGrp="1"/>
          </p:cNvSpPr>
          <p:nvPr>
            <p:ph type="body" idx="1"/>
          </p:nvPr>
        </p:nvSpPr>
        <p:spPr>
          <a:xfrm>
            <a:off x="895744" y="2044648"/>
            <a:ext cx="4998280" cy="3502131"/>
          </a:xfrm>
          <a:prstGeom prst="rect">
            <a:avLst/>
          </a:prstGeom>
        </p:spPr>
        <p:txBody>
          <a:bodyPr vert="horz" wrap="square" lIns="68569" tIns="68569" rIns="68569" bIns="68569" rtlCol="0" anchor="t" anchorCtr="0">
            <a:noAutofit/>
          </a:bodyPr>
          <a:lstStyle/>
          <a:p>
            <a:pPr marL="342900" indent="-304800">
              <a:spcBef>
                <a:spcPts val="0"/>
              </a:spcBef>
              <a:spcAft>
                <a:spcPts val="3600"/>
              </a:spcAft>
              <a:buSzPts val="2800"/>
            </a:pPr>
            <a:r>
              <a:rPr lang="nb-NO" sz="2200" dirty="0"/>
              <a:t>Har </a:t>
            </a:r>
            <a:r>
              <a:rPr lang="no-NO" sz="2200" dirty="0"/>
              <a:t>faglig og relevant innhold.</a:t>
            </a:r>
          </a:p>
          <a:p>
            <a:pPr marL="342900" indent="-304800">
              <a:spcBef>
                <a:spcPts val="0"/>
              </a:spcBef>
              <a:spcAft>
                <a:spcPts val="3600"/>
              </a:spcAft>
              <a:buSzPts val="2800"/>
            </a:pPr>
            <a:r>
              <a:rPr lang="nb-NO" sz="2200" dirty="0"/>
              <a:t>Gir også t</a:t>
            </a:r>
            <a:r>
              <a:rPr lang="no-NO" sz="2200" dirty="0"/>
              <a:t>ilbakemelding på læringsprosessen.</a:t>
            </a:r>
            <a:r>
              <a:rPr lang="nb-NO" sz="2200" dirty="0"/>
              <a:t> </a:t>
            </a:r>
            <a:endParaRPr lang="no-NO" sz="2200" dirty="0"/>
          </a:p>
          <a:p>
            <a:pPr marL="342900" indent="-304800">
              <a:spcBef>
                <a:spcPts val="0"/>
              </a:spcBef>
              <a:spcAft>
                <a:spcPts val="3600"/>
              </a:spcAft>
              <a:buSzPts val="2800"/>
            </a:pPr>
            <a:r>
              <a:rPr lang="nb-NO" sz="2200" dirty="0"/>
              <a:t>Læreren må tilpasse tilbakemeldingene som blir gitt, ut fra tidspunktet de blir gitt på.</a:t>
            </a:r>
            <a:endParaRPr lang="no-NO" sz="2200" dirty="0"/>
          </a:p>
        </p:txBody>
      </p:sp>
      <p:sp>
        <p:nvSpPr>
          <p:cNvPr id="2" name="Biletforklaring forma som ein ellipse 1" descr="Snakkeboble som peker mot punkt 1 (Har faglig og relevant innhold)"/>
          <p:cNvSpPr/>
          <p:nvPr/>
        </p:nvSpPr>
        <p:spPr>
          <a:xfrm>
            <a:off x="5574535" y="1071925"/>
            <a:ext cx="2757497" cy="1171896"/>
          </a:xfrm>
          <a:prstGeom prst="wedgeEllipseCallout">
            <a:avLst>
              <a:gd name="adj1" fmla="val -69565"/>
              <a:gd name="adj2" fmla="val 47338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nb-NO" sz="2000" dirty="0"/>
              <a:t>Tar utgangspunkt i mål for oppgaven og kriterier. </a:t>
            </a:r>
          </a:p>
        </p:txBody>
      </p:sp>
      <p:sp>
        <p:nvSpPr>
          <p:cNvPr id="5" name="Biletforklaring forma som ein ellipse 4" descr="Snakkeboble som peker mot punkt 2 (Gir også tilbakemelding på læringsprosessen.)"/>
          <p:cNvSpPr/>
          <p:nvPr/>
        </p:nvSpPr>
        <p:spPr>
          <a:xfrm>
            <a:off x="5340244" y="2260759"/>
            <a:ext cx="3316077" cy="1664790"/>
          </a:xfrm>
          <a:prstGeom prst="wedgeEllipseCallout">
            <a:avLst>
              <a:gd name="adj1" fmla="val -66468"/>
              <a:gd name="adj2" fmla="val 3846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nb-NO" sz="2000" dirty="0"/>
              <a:t>Hvor er eleven i læringsprosessen, og hva bør hun/han gjøre for å komme videre. </a:t>
            </a:r>
          </a:p>
        </p:txBody>
      </p:sp>
      <p:sp>
        <p:nvSpPr>
          <p:cNvPr id="6" name="Biletforklaring forma som ein ellipse 5" descr="Snakkeboble som peker mot punkt 3 (Læreren må tilpasse tilbakemeldingene som blir gitt, ut fra tidspunktet de blir gitt på.)"/>
          <p:cNvSpPr/>
          <p:nvPr/>
        </p:nvSpPr>
        <p:spPr>
          <a:xfrm>
            <a:off x="371785" y="5078777"/>
            <a:ext cx="4310384" cy="1695817"/>
          </a:xfrm>
          <a:prstGeom prst="wedgeEllipseCallout">
            <a:avLst>
              <a:gd name="adj1" fmla="val 15824"/>
              <a:gd name="adj2" fmla="val -7209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nb-NO" sz="2000" dirty="0"/>
              <a:t>Mest effektivt når avstanden mellom prosessen og tilbakemeldinga er kort, men …</a:t>
            </a:r>
          </a:p>
        </p:txBody>
      </p:sp>
      <p:sp>
        <p:nvSpPr>
          <p:cNvPr id="7" name="Biletforklaring forma som ein ellipse 6" descr="Snakkeboble som peker mot punkt 3 (Læreren må tilpasse tilbakemeldingene som blir gitt, ut fra tidspunktet de blir gitt på.)"/>
          <p:cNvSpPr/>
          <p:nvPr/>
        </p:nvSpPr>
        <p:spPr>
          <a:xfrm>
            <a:off x="5129009" y="5078776"/>
            <a:ext cx="3527312" cy="1695817"/>
          </a:xfrm>
          <a:prstGeom prst="wedgeEllipseCallout">
            <a:avLst>
              <a:gd name="adj1" fmla="val -47243"/>
              <a:gd name="adj2" fmla="val -67022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nb-NO" sz="2000" dirty="0"/>
              <a:t>elevene må ha fått tilstrekkelig tid til å arbeide med oppgaven.</a:t>
            </a:r>
          </a:p>
        </p:txBody>
      </p:sp>
    </p:spTree>
    <p:extLst>
      <p:ext uri="{BB962C8B-B14F-4D97-AF65-F5344CB8AC3E}">
        <p14:creationId xmlns:p14="http://schemas.microsoft.com/office/powerpoint/2010/main" val="13711277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  <p:bldP spid="6" grpId="0" animBg="1"/>
      <p:bldP spid="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Shape 145"/>
          <p:cNvSpPr txBox="1">
            <a:spLocks noGrp="1"/>
          </p:cNvSpPr>
          <p:nvPr>
            <p:ph type="title"/>
          </p:nvPr>
        </p:nvSpPr>
        <p:spPr>
          <a:xfrm>
            <a:off x="812337" y="294733"/>
            <a:ext cx="7583175" cy="994275"/>
          </a:xfrm>
          <a:prstGeom prst="rect">
            <a:avLst/>
          </a:prstGeom>
        </p:spPr>
        <p:txBody>
          <a:bodyPr vert="horz" wrap="square" lIns="68569" tIns="68569" rIns="68569" bIns="68569" rtlCol="0" anchor="ctr" anchorCtr="0">
            <a:noAutofit/>
          </a:bodyPr>
          <a:lstStyle/>
          <a:p>
            <a:pPr>
              <a:spcBef>
                <a:spcPts val="0"/>
              </a:spcBef>
            </a:pPr>
            <a:r>
              <a:rPr lang="nb-NO" dirty="0"/>
              <a:t>Effektive framovermeldinger</a:t>
            </a:r>
            <a:endParaRPr lang="no-NO" dirty="0"/>
          </a:p>
        </p:txBody>
      </p:sp>
      <p:sp>
        <p:nvSpPr>
          <p:cNvPr id="146" name="Shape 146"/>
          <p:cNvSpPr txBox="1">
            <a:spLocks noGrp="1"/>
          </p:cNvSpPr>
          <p:nvPr>
            <p:ph type="body" idx="1"/>
          </p:nvPr>
        </p:nvSpPr>
        <p:spPr>
          <a:xfrm>
            <a:off x="895744" y="2210857"/>
            <a:ext cx="4271167" cy="3041100"/>
          </a:xfrm>
          <a:prstGeom prst="rect">
            <a:avLst/>
          </a:prstGeom>
        </p:spPr>
        <p:txBody>
          <a:bodyPr vert="horz" wrap="square" lIns="68569" tIns="68569" rIns="68569" bIns="68569" rtlCol="0" anchor="t" anchorCtr="0">
            <a:noAutofit/>
          </a:bodyPr>
          <a:lstStyle/>
          <a:p>
            <a:pPr marL="342900" indent="-304800">
              <a:spcBef>
                <a:spcPts val="0"/>
              </a:spcBef>
              <a:spcAft>
                <a:spcPts val="2400"/>
              </a:spcAft>
              <a:buSzPts val="2800"/>
            </a:pPr>
            <a:r>
              <a:rPr lang="nb-NO" sz="2200" dirty="0"/>
              <a:t>Tar u</a:t>
            </a:r>
            <a:r>
              <a:rPr lang="no-NO" sz="2200" dirty="0"/>
              <a:t>tgangspunkt i </a:t>
            </a:r>
            <a:r>
              <a:rPr lang="nb-NO" sz="2200" dirty="0"/>
              <a:t>elevens </a:t>
            </a:r>
            <a:r>
              <a:rPr lang="no-NO" sz="2200" dirty="0"/>
              <a:t>prestasjon, mestring og forståelse.</a:t>
            </a:r>
          </a:p>
          <a:p>
            <a:pPr marL="342900" indent="-304800">
              <a:spcBef>
                <a:spcPts val="0"/>
              </a:spcBef>
              <a:spcAft>
                <a:spcPts val="2400"/>
              </a:spcAft>
              <a:buSzPts val="2800"/>
            </a:pPr>
            <a:r>
              <a:rPr lang="nb-NO" sz="2200" dirty="0"/>
              <a:t>Gi elevene r</a:t>
            </a:r>
            <a:r>
              <a:rPr lang="no-NO" sz="2200" dirty="0"/>
              <a:t>åd om veien videre</a:t>
            </a:r>
            <a:r>
              <a:rPr lang="nb-NO" sz="2200" dirty="0"/>
              <a:t>.</a:t>
            </a:r>
          </a:p>
          <a:p>
            <a:pPr marL="342900" indent="-304800">
              <a:spcBef>
                <a:spcPts val="0"/>
              </a:spcBef>
              <a:spcAft>
                <a:spcPts val="2400"/>
              </a:spcAft>
              <a:buSzPts val="2800"/>
            </a:pPr>
            <a:r>
              <a:rPr lang="nb-NO" sz="2200" dirty="0"/>
              <a:t>Bør føre</a:t>
            </a:r>
            <a:r>
              <a:rPr lang="no-NO" sz="2200" dirty="0"/>
              <a:t> til refleksjon</a:t>
            </a:r>
            <a:r>
              <a:rPr lang="nb-NO" sz="2200" dirty="0"/>
              <a:t> og utvikling.</a:t>
            </a:r>
            <a:endParaRPr lang="no-NO" sz="2200" dirty="0"/>
          </a:p>
        </p:txBody>
      </p:sp>
      <p:sp>
        <p:nvSpPr>
          <p:cNvPr id="6" name="Biletforklaring forma som ein ellipse 5" descr="Snakkeboble som peker mot punkt 1 (Tar utgangspunkt i elevens prestasjon, mestring og forståelse.)"/>
          <p:cNvSpPr/>
          <p:nvPr/>
        </p:nvSpPr>
        <p:spPr>
          <a:xfrm>
            <a:off x="4951850" y="1441348"/>
            <a:ext cx="3922005" cy="1290835"/>
          </a:xfrm>
          <a:prstGeom prst="wedgeEllipseCallout">
            <a:avLst>
              <a:gd name="adj1" fmla="val -59018"/>
              <a:gd name="adj2" fmla="val 4176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0" rIns="36000" bIns="0" rtlCol="0" anchor="ctr"/>
          <a:lstStyle/>
          <a:p>
            <a:pPr algn="ctr"/>
            <a:r>
              <a:rPr lang="nb-NO" sz="2000" dirty="0"/>
              <a:t>Hva har eleven oppnådd, avklare eventuelle misoppfatninger</a:t>
            </a:r>
          </a:p>
        </p:txBody>
      </p:sp>
      <p:sp>
        <p:nvSpPr>
          <p:cNvPr id="7" name="Biletforklaring forma som ein ellipse 6" descr="Snakkeboble som peker mot punkt 2 (Gi elevene råd om veien videre.)"/>
          <p:cNvSpPr/>
          <p:nvPr/>
        </p:nvSpPr>
        <p:spPr>
          <a:xfrm>
            <a:off x="5537724" y="3279287"/>
            <a:ext cx="2965317" cy="904240"/>
          </a:xfrm>
          <a:prstGeom prst="wedgeEllipseCallout">
            <a:avLst>
              <a:gd name="adj1" fmla="val -65386"/>
              <a:gd name="adj2" fmla="val -888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0" rIns="36000" bIns="0" rtlCol="0" anchor="ctr"/>
          <a:lstStyle/>
          <a:p>
            <a:pPr algn="ctr"/>
            <a:r>
              <a:rPr lang="nb-NO" sz="2000" dirty="0"/>
              <a:t>Valg av strategier, tidsbruk, m.m. </a:t>
            </a:r>
          </a:p>
        </p:txBody>
      </p:sp>
      <p:sp>
        <p:nvSpPr>
          <p:cNvPr id="8" name="Biletforklaring forma som ein ellipse 7" descr="Snakkeboble som peker mot punkt 3 (Bør føre til refleksjon og utvikling.)"/>
          <p:cNvSpPr/>
          <p:nvPr/>
        </p:nvSpPr>
        <p:spPr>
          <a:xfrm>
            <a:off x="4603925" y="4945687"/>
            <a:ext cx="3537540" cy="1518189"/>
          </a:xfrm>
          <a:prstGeom prst="wedgeEllipseCallout">
            <a:avLst>
              <a:gd name="adj1" fmla="val -60295"/>
              <a:gd name="adj2" fmla="val -71339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0" rIns="36000" bIns="0" rtlCol="0" anchor="ctr"/>
          <a:lstStyle/>
          <a:p>
            <a:pPr algn="ctr"/>
            <a:r>
              <a:rPr lang="nb-NO" sz="2000" dirty="0"/>
              <a:t>Støtte til bevisstgjøring og utvikling av  læringsstrategier og faglig forståelse</a:t>
            </a:r>
          </a:p>
        </p:txBody>
      </p:sp>
    </p:spTree>
    <p:extLst>
      <p:ext uri="{BB962C8B-B14F-4D97-AF65-F5344CB8AC3E}">
        <p14:creationId xmlns:p14="http://schemas.microsoft.com/office/powerpoint/2010/main" val="13841301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Shape 160"/>
          <p:cNvSpPr txBox="1"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b-NO" dirty="0"/>
              <a:t>Elevaktivitet</a:t>
            </a:r>
          </a:p>
        </p:txBody>
      </p:sp>
      <p:sp>
        <p:nvSpPr>
          <p:cNvPr id="5" name="Undertittel 4">
            <a:extLst>
              <a:ext uri="{FF2B5EF4-FFF2-40B4-BE49-F238E27FC236}">
                <a16:creationId xmlns:a16="http://schemas.microsoft.com/office/drawing/2014/main" id="{A883D46C-4712-4EFB-BB3D-1EF2FC8AE20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nb-NO" dirty="0"/>
              <a:t>30 minutter</a:t>
            </a:r>
          </a:p>
        </p:txBody>
      </p:sp>
    </p:spTree>
    <p:extLst>
      <p:ext uri="{BB962C8B-B14F-4D97-AF65-F5344CB8AC3E}">
        <p14:creationId xmlns:p14="http://schemas.microsoft.com/office/powerpoint/2010/main" val="306609258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Hva hører til hvor? </a:t>
            </a:r>
          </a:p>
        </p:txBody>
      </p:sp>
      <p:sp>
        <p:nvSpPr>
          <p:cNvPr id="3" name="Plasshaldar for innha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b-NO" sz="2200" dirty="0"/>
              <a:t>Dere skal nå gjøre en elevaktivitet der målet er å lage gode begrunnelser for faglige valg. </a:t>
            </a:r>
          </a:p>
          <a:p>
            <a:r>
              <a:rPr lang="nb-NO" sz="2200" dirty="0"/>
              <a:t>Denne oppgaven har ikke et fasitsvar, det er begrunnelsene for valgene som er viktig. </a:t>
            </a:r>
          </a:p>
        </p:txBody>
      </p:sp>
    </p:spTree>
    <p:extLst>
      <p:ext uri="{BB962C8B-B14F-4D97-AF65-F5344CB8AC3E}">
        <p14:creationId xmlns:p14="http://schemas.microsoft.com/office/powerpoint/2010/main" val="352745623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Hva hører til hvor? (5 min)</a:t>
            </a:r>
          </a:p>
        </p:txBody>
      </p:sp>
      <p:sp>
        <p:nvSpPr>
          <p:cNvPr id="3" name="Plasshaldar for innha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b-NO" sz="2200" dirty="0"/>
              <a:t>Jobb i par.</a:t>
            </a:r>
          </a:p>
          <a:p>
            <a:r>
              <a:rPr lang="nb-NO" sz="2200" dirty="0"/>
              <a:t>Det henger nå et temabilde i hvert hjørne av klasserommet. Ta en rask runde og se på de. </a:t>
            </a:r>
          </a:p>
        </p:txBody>
      </p:sp>
      <p:pic>
        <p:nvPicPr>
          <p:cNvPr id="8" name="Bilete 7" descr="Fire temabilder: 1. Jorda og månen. 2. Solsystemet. 3. Melkeveien. 4. Universet.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38452" y="3404212"/>
            <a:ext cx="4946302" cy="31180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910902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Hva hører til hvor? (20 min)</a:t>
            </a:r>
          </a:p>
        </p:txBody>
      </p:sp>
      <p:sp>
        <p:nvSpPr>
          <p:cNvPr id="5" name="Plasshaldar for innhald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b-NO" sz="2200" dirty="0"/>
              <a:t>Dere vil nå få se tre ulike bilder.</a:t>
            </a:r>
          </a:p>
          <a:p>
            <a:r>
              <a:rPr lang="nb-NO" sz="2200" dirty="0"/>
              <a:t>For hvert bilde: Diskuter hvilket temabilde dette hører sammen med, og gå dit temabildet henger. Her er det ingen fasit.</a:t>
            </a:r>
          </a:p>
          <a:p>
            <a:r>
              <a:rPr lang="nb-NO" sz="2200" dirty="0"/>
              <a:t>Hver gruppe begrunner hvorfor de valgte å gå til akkurat dette temabildet.</a:t>
            </a:r>
          </a:p>
        </p:txBody>
      </p:sp>
    </p:spTree>
    <p:extLst>
      <p:ext uri="{BB962C8B-B14F-4D97-AF65-F5344CB8AC3E}">
        <p14:creationId xmlns:p14="http://schemas.microsoft.com/office/powerpoint/2010/main" val="148216029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lasshaldar for innhald 4" descr="Bilde av sola som gløder i gul og oransje.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068758" y="3476"/>
            <a:ext cx="6879488" cy="6781907"/>
          </a:xfrm>
          <a:prstGeom prst="rect">
            <a:avLst/>
          </a:prstGeom>
        </p:spPr>
      </p:pic>
      <p:sp>
        <p:nvSpPr>
          <p:cNvPr id="5" name="Avrunda rektangel 4"/>
          <p:cNvSpPr>
            <a:spLocks noGrp="1"/>
          </p:cNvSpPr>
          <p:nvPr>
            <p:ph type="title" idx="4294967295"/>
          </p:nvPr>
        </p:nvSpPr>
        <p:spPr>
          <a:xfrm>
            <a:off x="6832879" y="783771"/>
            <a:ext cx="1527350" cy="974691"/>
          </a:xfrm>
          <a:prstGeom prst="roundRect">
            <a:avLst/>
          </a:prstGeom>
          <a:solidFill>
            <a:srgbClr val="E25028"/>
          </a:solidFill>
          <a:ln w="12700" cap="flat" cmpd="sng" algn="ctr">
            <a:solidFill>
              <a:srgbClr val="1C045E"/>
            </a:solidFill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2400" b="1" i="0" u="none" strike="noStrike" kern="1200" cap="none" spc="0" normalizeH="0" baseline="0" noProof="0" dirty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SOLA</a:t>
            </a:r>
          </a:p>
        </p:txBody>
      </p:sp>
      <p:sp>
        <p:nvSpPr>
          <p:cNvPr id="6" name="Biletforklaring forma som eit avrunda rektangel 5"/>
          <p:cNvSpPr/>
          <p:nvPr/>
        </p:nvSpPr>
        <p:spPr>
          <a:xfrm>
            <a:off x="6632155" y="2381459"/>
            <a:ext cx="2310878" cy="1507253"/>
          </a:xfrm>
          <a:prstGeom prst="wedgeRoundRectCallout">
            <a:avLst>
              <a:gd name="adj1" fmla="val 43050"/>
              <a:gd name="adj2" fmla="val 73464"/>
              <a:gd name="adj3" fmla="val 16667"/>
            </a:avLst>
          </a:prstGeom>
          <a:solidFill>
            <a:srgbClr val="E2502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2200" dirty="0"/>
              <a:t>Hvilket temabilde hører dette bildet til?</a:t>
            </a:r>
          </a:p>
        </p:txBody>
      </p:sp>
    </p:spTree>
    <p:extLst>
      <p:ext uri="{BB962C8B-B14F-4D97-AF65-F5344CB8AC3E}">
        <p14:creationId xmlns:p14="http://schemas.microsoft.com/office/powerpoint/2010/main" val="228144053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ete 3" descr="Illustrasjon av stjernehimmelen der stjernene i Orion er gjort store.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91756" y="-1625"/>
            <a:ext cx="5382284" cy="6827527"/>
          </a:xfrm>
          <a:prstGeom prst="rect">
            <a:avLst/>
          </a:prstGeom>
        </p:spPr>
      </p:pic>
      <p:sp>
        <p:nvSpPr>
          <p:cNvPr id="5" name="Avrunda rektangel 4"/>
          <p:cNvSpPr>
            <a:spLocks noGrp="1"/>
          </p:cNvSpPr>
          <p:nvPr>
            <p:ph type="title" idx="4294967295"/>
          </p:nvPr>
        </p:nvSpPr>
        <p:spPr>
          <a:xfrm>
            <a:off x="6832879" y="783771"/>
            <a:ext cx="1527350" cy="974691"/>
          </a:xfrm>
          <a:prstGeom prst="roundRect">
            <a:avLst/>
          </a:prstGeom>
          <a:solidFill>
            <a:srgbClr val="1B0E78"/>
          </a:solidFill>
          <a:ln w="12700" cap="flat" cmpd="sng" algn="ctr">
            <a:solidFill>
              <a:srgbClr val="1C045E"/>
            </a:solidFill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2400" b="1" i="0" u="none" strike="noStrike" kern="1200" cap="none" spc="0" normalizeH="0" baseline="0" noProof="0" dirty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ORION</a:t>
            </a:r>
          </a:p>
        </p:txBody>
      </p:sp>
      <p:sp>
        <p:nvSpPr>
          <p:cNvPr id="6" name="Biletforklaring forma som eit avrunda rektangel 5"/>
          <p:cNvSpPr/>
          <p:nvPr/>
        </p:nvSpPr>
        <p:spPr>
          <a:xfrm>
            <a:off x="6698255" y="2381459"/>
            <a:ext cx="2244777" cy="1507253"/>
          </a:xfrm>
          <a:prstGeom prst="wedgeRoundRectCallout">
            <a:avLst>
              <a:gd name="adj1" fmla="val 46404"/>
              <a:gd name="adj2" fmla="val 76388"/>
              <a:gd name="adj3" fmla="val 16667"/>
            </a:avLst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2200" dirty="0"/>
              <a:t>Hvilket temabilde hører dette bildet til?</a:t>
            </a:r>
          </a:p>
        </p:txBody>
      </p:sp>
    </p:spTree>
    <p:extLst>
      <p:ext uri="{BB962C8B-B14F-4D97-AF65-F5344CB8AC3E}">
        <p14:creationId xmlns:p14="http://schemas.microsoft.com/office/powerpoint/2010/main" val="14718654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nb-NO" dirty="0">
                <a:solidFill>
                  <a:srgbClr val="268183"/>
                </a:solidFill>
              </a:rPr>
              <a:t>Målet med denne modulen er å …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nb-NO" sz="2200" dirty="0"/>
              <a:t>bevisstgjøre deltakerne på viktigheten av gode tilbakemeldinger</a:t>
            </a:r>
          </a:p>
          <a:p>
            <a:r>
              <a:rPr lang="nb-NO" sz="2200" dirty="0"/>
              <a:t>kunne gi tilbakemeldinger som fremmer læring hos elevene</a:t>
            </a:r>
          </a:p>
        </p:txBody>
      </p:sp>
      <p:grpSp>
        <p:nvGrpSpPr>
          <p:cNvPr id="5" name="Group 4" descr="Fire prinsipper for læringsfremmende underveisvurdering:&#10;1. Elevene skal forstå hva de skal lære og hva som er forventet av dem.&#10;2. Elevene skal være involvert i eget læringsarbeid ved blant annet å vurdere eget arbeid og utvikling.&#10;3. Elevene skal få tilbakemeldinger som forteller dem om kvaliteten på arbeidet eller prestasjonen.&#10;4. Elevene skal få råd om hvordan de kan forbedre seg."/>
          <p:cNvGrpSpPr/>
          <p:nvPr/>
        </p:nvGrpSpPr>
        <p:grpSpPr>
          <a:xfrm>
            <a:off x="2869773" y="3668617"/>
            <a:ext cx="5939717" cy="2965049"/>
            <a:chOff x="3702425" y="4106036"/>
            <a:chExt cx="4776558" cy="2384411"/>
          </a:xfrm>
        </p:grpSpPr>
        <p:pic>
          <p:nvPicPr>
            <p:cNvPr id="4" name="Bilete 3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890681" y="4106036"/>
              <a:ext cx="4459661" cy="2319976"/>
            </a:xfrm>
            <a:prstGeom prst="rect">
              <a:avLst/>
            </a:prstGeom>
            <a:ln w="19050">
              <a:solidFill>
                <a:schemeClr val="tx2">
                  <a:lumMod val="75000"/>
                </a:schemeClr>
              </a:solidFill>
            </a:ln>
          </p:spPr>
        </p:pic>
        <p:sp>
          <p:nvSpPr>
            <p:cNvPr id="9" name="Avrunda rektangel 8" descr="Rektangel som omslutter de to siste prinsippene."/>
            <p:cNvSpPr/>
            <p:nvPr/>
          </p:nvSpPr>
          <p:spPr>
            <a:xfrm>
              <a:off x="3702425" y="5549153"/>
              <a:ext cx="4776558" cy="941294"/>
            </a:xfrm>
            <a:prstGeom prst="roundRect">
              <a:avLst/>
            </a:prstGeom>
            <a:noFill/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</p:grpSp>
    </p:spTree>
    <p:extLst>
      <p:ext uri="{BB962C8B-B14F-4D97-AF65-F5344CB8AC3E}">
        <p14:creationId xmlns:p14="http://schemas.microsoft.com/office/powerpoint/2010/main" val="149210252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lasshaldar for innhald 3" descr="Nordlys i grønntoner over siluett av skog.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365126"/>
            <a:ext cx="9154001" cy="6097587"/>
          </a:xfrm>
        </p:spPr>
      </p:pic>
      <p:sp>
        <p:nvSpPr>
          <p:cNvPr id="6" name="Biletforklaring forma som eit avrunda rektangel 5"/>
          <p:cNvSpPr>
            <a:spLocks noGrp="1"/>
          </p:cNvSpPr>
          <p:nvPr>
            <p:ph type="title" idx="4294967295"/>
          </p:nvPr>
        </p:nvSpPr>
        <p:spPr>
          <a:xfrm>
            <a:off x="7557247" y="751013"/>
            <a:ext cx="1403715" cy="817812"/>
          </a:xfrm>
          <a:prstGeom prst="wedgeRoundRectCallout">
            <a:avLst>
              <a:gd name="adj1" fmla="val -48741"/>
              <a:gd name="adj2" fmla="val -22552"/>
              <a:gd name="adj3" fmla="val 16667"/>
            </a:avLst>
          </a:prstGeom>
          <a:solidFill>
            <a:srgbClr val="002060"/>
          </a:solidFill>
          <a:ln w="12700" cap="flat" cmpd="sng" algn="ctr">
            <a:solidFill>
              <a:schemeClr val="accent1">
                <a:lumMod val="20000"/>
                <a:lumOff val="80000"/>
              </a:schemeClr>
            </a:solidFill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800" b="0" i="0" u="none" strike="noStrike" kern="1200" cap="none" spc="0" normalizeH="0" baseline="0" noProof="0" dirty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NORDLYS</a:t>
            </a:r>
          </a:p>
        </p:txBody>
      </p:sp>
      <p:sp>
        <p:nvSpPr>
          <p:cNvPr id="5" name="Biletforklaring forma som eit avrunda rektangel 4"/>
          <p:cNvSpPr/>
          <p:nvPr/>
        </p:nvSpPr>
        <p:spPr>
          <a:xfrm>
            <a:off x="6810898" y="4201833"/>
            <a:ext cx="1959429" cy="1507253"/>
          </a:xfrm>
          <a:prstGeom prst="wedgeRoundRectCallout">
            <a:avLst>
              <a:gd name="adj1" fmla="val 53891"/>
              <a:gd name="adj2" fmla="val 82106"/>
              <a:gd name="adj3" fmla="val 16667"/>
            </a:avLst>
          </a:prstGeom>
          <a:solidFill>
            <a:srgbClr val="002060"/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2200" dirty="0"/>
              <a:t>Hvilket temabilde hører dette bildet til?</a:t>
            </a:r>
          </a:p>
        </p:txBody>
      </p:sp>
    </p:spTree>
    <p:extLst>
      <p:ext uri="{BB962C8B-B14F-4D97-AF65-F5344CB8AC3E}">
        <p14:creationId xmlns:p14="http://schemas.microsoft.com/office/powerpoint/2010/main" val="325888652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b-NO" dirty="0"/>
              <a:t>Exit-lapp (5 min)</a:t>
            </a:r>
          </a:p>
        </p:txBody>
      </p:sp>
      <p:sp>
        <p:nvSpPr>
          <p:cNvPr id="3" name="Plasshaldar for innha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b-NO" sz="2200" dirty="0"/>
              <a:t>Gå tilbake til plassen din.</a:t>
            </a:r>
          </a:p>
          <a:p>
            <a:r>
              <a:rPr lang="nb-NO" sz="2200" dirty="0"/>
              <a:t>Vurder i hvilken grad du greide å lage gode begrunnelser for dine faglige valg. Skriv det ned på </a:t>
            </a:r>
            <a:r>
              <a:rPr lang="nb-NO" sz="2200" dirty="0" err="1"/>
              <a:t>post-it</a:t>
            </a:r>
            <a:r>
              <a:rPr lang="nb-NO" sz="2200" dirty="0"/>
              <a:t> lapp og legg lappen til side.</a:t>
            </a:r>
            <a:endParaRPr lang="nb-NO" dirty="0"/>
          </a:p>
        </p:txBody>
      </p:sp>
      <p:sp>
        <p:nvSpPr>
          <p:cNvPr id="4" name="Rektangel 3">
            <a:extLst>
              <a:ext uri="{FF2B5EF4-FFF2-40B4-BE49-F238E27FC236}">
                <a16:creationId xmlns:a16="http://schemas.microsoft.com/office/drawing/2014/main" id="{EC8D22E4-17F1-4CF7-AC3A-BF3F087A468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6751902" y="946971"/>
            <a:ext cx="987217" cy="813398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412350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Shape 160"/>
          <p:cNvSpPr txBox="1"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b-NO" dirty="0"/>
              <a:t>Gruppeoppgave</a:t>
            </a:r>
          </a:p>
        </p:txBody>
      </p:sp>
      <p:sp>
        <p:nvSpPr>
          <p:cNvPr id="5" name="Undertittel 4">
            <a:extLst>
              <a:ext uri="{FF2B5EF4-FFF2-40B4-BE49-F238E27FC236}">
                <a16:creationId xmlns:a16="http://schemas.microsoft.com/office/drawing/2014/main" id="{A883D46C-4712-4EFB-BB3D-1EF2FC8AE20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nb-NO" dirty="0"/>
              <a:t>20 minutter</a:t>
            </a:r>
          </a:p>
        </p:txBody>
      </p:sp>
    </p:spTree>
    <p:extLst>
      <p:ext uri="{BB962C8B-B14F-4D97-AF65-F5344CB8AC3E}">
        <p14:creationId xmlns:p14="http://schemas.microsoft.com/office/powerpoint/2010/main" val="7874050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tel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Gruppeoppgave (10 min)</a:t>
            </a:r>
          </a:p>
        </p:txBody>
      </p:sp>
      <p:sp>
        <p:nvSpPr>
          <p:cNvPr id="3" name="Plasshaldar for innhal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nb-NO" sz="2200" dirty="0"/>
              <a:t>Exit-lapp brukes ofte slik at elevene leverer den til læreren etter endt aktivitet, slik at læreren får innblikk i elevenes læring og læringsprosess. </a:t>
            </a:r>
          </a:p>
          <a:p>
            <a:r>
              <a:rPr lang="nb-NO" sz="2200" dirty="0"/>
              <a:t>Se på exit-lappene til alle i gruppa.</a:t>
            </a:r>
          </a:p>
          <a:p>
            <a:r>
              <a:rPr lang="nb-NO" sz="2200" dirty="0"/>
              <a:t>Diskuter hvordan bruk av exit-lapp kan danne grunnlag for tilbake- eller </a:t>
            </a:r>
            <a:r>
              <a:rPr lang="nb-NO" sz="2200" dirty="0" err="1"/>
              <a:t>framovermelding</a:t>
            </a:r>
            <a:r>
              <a:rPr lang="nb-NO" sz="2200" dirty="0"/>
              <a:t>.</a:t>
            </a:r>
          </a:p>
        </p:txBody>
      </p:sp>
      <p:pic>
        <p:nvPicPr>
          <p:cNvPr id="4" name="Bilete 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7978" y="4125985"/>
            <a:ext cx="2653665" cy="1672797"/>
          </a:xfrm>
          <a:prstGeom prst="rect">
            <a:avLst/>
          </a:prstGeom>
        </p:spPr>
      </p:pic>
      <p:pic>
        <p:nvPicPr>
          <p:cNvPr id="5" name="Plasshaldar for innhald 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17924" y="4582480"/>
            <a:ext cx="858634" cy="846455"/>
          </a:xfrm>
          <a:prstGeom prst="rect">
            <a:avLst/>
          </a:prstGeom>
        </p:spPr>
      </p:pic>
      <p:pic>
        <p:nvPicPr>
          <p:cNvPr id="6" name="Bilete 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73244" y="4582480"/>
            <a:ext cx="1058246" cy="712512"/>
          </a:xfrm>
          <a:prstGeom prst="rect">
            <a:avLst/>
          </a:prstGeom>
        </p:spPr>
      </p:pic>
      <p:pic>
        <p:nvPicPr>
          <p:cNvPr id="7" name="Bilete 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67120" y="4581383"/>
            <a:ext cx="992124" cy="847552"/>
          </a:xfrm>
          <a:prstGeom prst="rect">
            <a:avLst/>
          </a:prstGeom>
        </p:spPr>
      </p:pic>
      <p:sp>
        <p:nvSpPr>
          <p:cNvPr id="9" name="Rektangel 8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6751902" y="946971"/>
            <a:ext cx="987217" cy="813398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374634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tel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Del i plenum (10 min)</a:t>
            </a:r>
          </a:p>
        </p:txBody>
      </p:sp>
      <p:sp>
        <p:nvSpPr>
          <p:cNvPr id="3" name="Plasshaldar for innhal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nb-NO" sz="2200" dirty="0"/>
              <a:t>Hver gruppe forklarer hvordan bruk av exit-lapp kan danne grunnlag for tilbake- eller </a:t>
            </a:r>
            <a:r>
              <a:rPr lang="nb-NO" sz="2200" dirty="0" err="1"/>
              <a:t>framovermelding</a:t>
            </a:r>
            <a:r>
              <a:rPr lang="nb-NO" sz="2200" dirty="0"/>
              <a:t>.</a:t>
            </a:r>
          </a:p>
        </p:txBody>
      </p:sp>
      <p:pic>
        <p:nvPicPr>
          <p:cNvPr id="4" name="Bilete 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7978" y="3901868"/>
            <a:ext cx="2653665" cy="1672797"/>
          </a:xfrm>
          <a:prstGeom prst="rect">
            <a:avLst/>
          </a:prstGeom>
        </p:spPr>
      </p:pic>
      <p:pic>
        <p:nvPicPr>
          <p:cNvPr id="5" name="Plasshaldar for innhald 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17924" y="4448537"/>
            <a:ext cx="858634" cy="846455"/>
          </a:xfrm>
          <a:prstGeom prst="rect">
            <a:avLst/>
          </a:prstGeom>
        </p:spPr>
      </p:pic>
      <p:pic>
        <p:nvPicPr>
          <p:cNvPr id="6" name="Bilete 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73244" y="4582480"/>
            <a:ext cx="1058246" cy="712512"/>
          </a:xfrm>
          <a:prstGeom prst="rect">
            <a:avLst/>
          </a:prstGeom>
        </p:spPr>
      </p:pic>
      <p:pic>
        <p:nvPicPr>
          <p:cNvPr id="7" name="Bilete 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67120" y="4448537"/>
            <a:ext cx="992124" cy="847552"/>
          </a:xfrm>
          <a:prstGeom prst="rect">
            <a:avLst/>
          </a:prstGeom>
        </p:spPr>
      </p:pic>
      <p:sp>
        <p:nvSpPr>
          <p:cNvPr id="9" name="Rektangel 8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6490447" y="2698376"/>
            <a:ext cx="987217" cy="813398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309730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b-NO" sz="3000" dirty="0"/>
              <a:t>Andre eksempler på aktiviteter som kan danne grunnlag for framover- og tilbakemeldinger</a:t>
            </a:r>
          </a:p>
        </p:txBody>
      </p:sp>
      <p:graphicFrame>
        <p:nvGraphicFramePr>
          <p:cNvPr id="8" name="Tabell 7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59393071"/>
              </p:ext>
            </p:extLst>
          </p:nvPr>
        </p:nvGraphicFramePr>
        <p:xfrm>
          <a:off x="895739" y="1953260"/>
          <a:ext cx="4438261" cy="19202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330270">
                  <a:extLst>
                    <a:ext uri="{9D8B030D-6E8A-4147-A177-3AD203B41FA5}">
                      <a16:colId xmlns:a16="http://schemas.microsoft.com/office/drawing/2014/main" val="3083629374"/>
                    </a:ext>
                  </a:extLst>
                </a:gridCol>
                <a:gridCol w="3107991">
                  <a:extLst>
                    <a:ext uri="{9D8B030D-6E8A-4147-A177-3AD203B41FA5}">
                      <a16:colId xmlns:a16="http://schemas.microsoft.com/office/drawing/2014/main" val="878271327"/>
                    </a:ext>
                  </a:extLst>
                </a:gridCol>
              </a:tblGrid>
              <a:tr h="595207">
                <a:tc>
                  <a:txBody>
                    <a:bodyPr/>
                    <a:lstStyle/>
                    <a:p>
                      <a:endParaRPr lang="nb-NO" dirty="0"/>
                    </a:p>
                    <a:p>
                      <a:endParaRPr lang="nb-N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b-NO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05263847"/>
                  </a:ext>
                </a:extLst>
              </a:tr>
              <a:tr h="595207">
                <a:tc>
                  <a:txBody>
                    <a:bodyPr/>
                    <a:lstStyle/>
                    <a:p>
                      <a:endParaRPr lang="nb-NO" dirty="0"/>
                    </a:p>
                    <a:p>
                      <a:endParaRPr lang="nb-N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b-NO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96681933"/>
                  </a:ext>
                </a:extLst>
              </a:tr>
              <a:tr h="595207">
                <a:tc>
                  <a:txBody>
                    <a:bodyPr/>
                    <a:lstStyle/>
                    <a:p>
                      <a:endParaRPr lang="nb-NO" dirty="0"/>
                    </a:p>
                    <a:p>
                      <a:endParaRPr lang="nb-N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b-NO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20652480"/>
                  </a:ext>
                </a:extLst>
              </a:tr>
            </a:tbl>
          </a:graphicData>
        </a:graphic>
      </p:graphicFrame>
      <p:sp>
        <p:nvSpPr>
          <p:cNvPr id="9" name="Stjerne med 6 taggar 8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402080" y="2052320"/>
            <a:ext cx="457200" cy="497840"/>
          </a:xfrm>
          <a:prstGeom prst="star6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0" name="Stjerne med 6 taggar 9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310640" y="2682240"/>
            <a:ext cx="548640" cy="538480"/>
          </a:xfrm>
          <a:prstGeom prst="star6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1" name="Biletforklaring forma som ei sky 10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158240" y="3302000"/>
            <a:ext cx="701040" cy="436880"/>
          </a:xfrm>
          <a:prstGeom prst="cloudCallout">
            <a:avLst>
              <a:gd name="adj1" fmla="val 59839"/>
              <a:gd name="adj2" fmla="val 25146"/>
            </a:avLst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2" name="Ellipse 11"/>
          <p:cNvSpPr/>
          <p:nvPr/>
        </p:nvSpPr>
        <p:spPr>
          <a:xfrm>
            <a:off x="3891281" y="1607820"/>
            <a:ext cx="2387600" cy="690880"/>
          </a:xfrm>
          <a:prstGeom prst="ellipse">
            <a:avLst/>
          </a:prstGeom>
          <a:solidFill>
            <a:schemeClr val="accent3">
              <a:lumMod val="75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2000" dirty="0"/>
              <a:t>To stjerner og et ønske</a:t>
            </a:r>
          </a:p>
        </p:txBody>
      </p:sp>
      <p:pic>
        <p:nvPicPr>
          <p:cNvPr id="3" name="Bilete 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5135" y="2682240"/>
            <a:ext cx="3398865" cy="2549149"/>
          </a:xfrm>
          <a:prstGeom prst="rect">
            <a:avLst/>
          </a:prstGeom>
        </p:spPr>
      </p:pic>
      <p:sp>
        <p:nvSpPr>
          <p:cNvPr id="13" name="Ellipse 12"/>
          <p:cNvSpPr/>
          <p:nvPr/>
        </p:nvSpPr>
        <p:spPr>
          <a:xfrm>
            <a:off x="6345265" y="2561884"/>
            <a:ext cx="2387600" cy="690880"/>
          </a:xfrm>
          <a:prstGeom prst="ellipse">
            <a:avLst/>
          </a:prstGeom>
          <a:solidFill>
            <a:schemeClr val="accent3">
              <a:lumMod val="75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2000" dirty="0"/>
              <a:t>Tankekart</a:t>
            </a:r>
          </a:p>
        </p:txBody>
      </p:sp>
      <p:graphicFrame>
        <p:nvGraphicFramePr>
          <p:cNvPr id="5" name="Tabell 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96261549"/>
              </p:ext>
            </p:extLst>
          </p:nvPr>
        </p:nvGraphicFramePr>
        <p:xfrm>
          <a:off x="182881" y="4747845"/>
          <a:ext cx="5268351" cy="1005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56117">
                  <a:extLst>
                    <a:ext uri="{9D8B030D-6E8A-4147-A177-3AD203B41FA5}">
                      <a16:colId xmlns:a16="http://schemas.microsoft.com/office/drawing/2014/main" val="4185722382"/>
                    </a:ext>
                  </a:extLst>
                </a:gridCol>
                <a:gridCol w="1756117">
                  <a:extLst>
                    <a:ext uri="{9D8B030D-6E8A-4147-A177-3AD203B41FA5}">
                      <a16:colId xmlns:a16="http://schemas.microsoft.com/office/drawing/2014/main" val="4208612201"/>
                    </a:ext>
                  </a:extLst>
                </a:gridCol>
                <a:gridCol w="1756117">
                  <a:extLst>
                    <a:ext uri="{9D8B030D-6E8A-4147-A177-3AD203B41FA5}">
                      <a16:colId xmlns:a16="http://schemas.microsoft.com/office/drawing/2014/main" val="2146464326"/>
                    </a:ext>
                  </a:extLst>
                </a:gridCol>
              </a:tblGrid>
              <a:tr h="300372">
                <a:tc>
                  <a:txBody>
                    <a:bodyPr/>
                    <a:lstStyle/>
                    <a:p>
                      <a:pPr algn="ctr"/>
                      <a:r>
                        <a:rPr lang="nb-NO" dirty="0">
                          <a:solidFill>
                            <a:schemeClr val="tx1"/>
                          </a:solidFill>
                        </a:rPr>
                        <a:t>V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dirty="0">
                          <a:solidFill>
                            <a:schemeClr val="tx1"/>
                          </a:solidFill>
                        </a:rPr>
                        <a:t>Ø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dirty="0">
                          <a:solidFill>
                            <a:schemeClr val="tx1"/>
                          </a:solidFill>
                        </a:rPr>
                        <a:t>L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78171499"/>
                  </a:ext>
                </a:extLst>
              </a:tr>
              <a:tr h="518451">
                <a:tc>
                  <a:txBody>
                    <a:bodyPr/>
                    <a:lstStyle/>
                    <a:p>
                      <a:r>
                        <a:rPr lang="nb-NO" dirty="0">
                          <a:solidFill>
                            <a:schemeClr val="tx1"/>
                          </a:solidFill>
                        </a:rPr>
                        <a:t>Hva vet jeg?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nb-NO" dirty="0">
                          <a:solidFill>
                            <a:schemeClr val="tx1"/>
                          </a:solidFill>
                        </a:rPr>
                        <a:t>Hva ønsker jeg å lære?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nb-NO" dirty="0">
                          <a:solidFill>
                            <a:schemeClr val="tx1"/>
                          </a:solidFill>
                        </a:rPr>
                        <a:t>Hva har jeg lært?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40371270"/>
                  </a:ext>
                </a:extLst>
              </a:tr>
            </a:tbl>
          </a:graphicData>
        </a:graphic>
      </p:graphicFrame>
      <p:sp>
        <p:nvSpPr>
          <p:cNvPr id="17" name="Ellipse 16"/>
          <p:cNvSpPr/>
          <p:nvPr/>
        </p:nvSpPr>
        <p:spPr>
          <a:xfrm rot="21113317">
            <a:off x="90586" y="4239127"/>
            <a:ext cx="2387600" cy="470562"/>
          </a:xfrm>
          <a:prstGeom prst="ellipse">
            <a:avLst/>
          </a:prstGeom>
          <a:solidFill>
            <a:schemeClr val="accent3">
              <a:lumMod val="75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2000" dirty="0"/>
              <a:t>VØL-skjema</a:t>
            </a:r>
          </a:p>
        </p:txBody>
      </p:sp>
    </p:spTree>
    <p:extLst>
      <p:ext uri="{BB962C8B-B14F-4D97-AF65-F5344CB8AC3E}">
        <p14:creationId xmlns:p14="http://schemas.microsoft.com/office/powerpoint/2010/main" val="42712532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2" grpId="0" animBg="1"/>
      <p:bldP spid="17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Shape 160"/>
          <p:cNvSpPr txBox="1"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b-NO" dirty="0"/>
              <a:t>Planlegg egen undervisning </a:t>
            </a:r>
          </a:p>
        </p:txBody>
      </p:sp>
      <p:sp>
        <p:nvSpPr>
          <p:cNvPr id="5" name="Undertittel 4">
            <a:extLst>
              <a:ext uri="{FF2B5EF4-FFF2-40B4-BE49-F238E27FC236}">
                <a16:creationId xmlns:a16="http://schemas.microsoft.com/office/drawing/2014/main" id="{A883D46C-4712-4EFB-BB3D-1EF2FC8AE20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nb-NO" dirty="0"/>
              <a:t>30 minutter</a:t>
            </a:r>
          </a:p>
        </p:txBody>
      </p:sp>
    </p:spTree>
    <p:extLst>
      <p:ext uri="{BB962C8B-B14F-4D97-AF65-F5344CB8AC3E}">
        <p14:creationId xmlns:p14="http://schemas.microsoft.com/office/powerpoint/2010/main" val="51183359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Planlegg undervisning</a:t>
            </a:r>
          </a:p>
        </p:txBody>
      </p:sp>
      <p:sp>
        <p:nvSpPr>
          <p:cNvPr id="3" name="Plasshaldar for innha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nb-NO" sz="2200" dirty="0"/>
              <a:t>Tilpass aktiviteten </a:t>
            </a:r>
            <a:r>
              <a:rPr lang="nb-NO" sz="2200" i="1" dirty="0"/>
              <a:t>Hva hører til hvor? </a:t>
            </a:r>
            <a:r>
              <a:rPr lang="nb-NO" sz="2200" dirty="0"/>
              <a:t>til egne elever og eget fag og planlegg tilbakemelding og/eller </a:t>
            </a:r>
            <a:r>
              <a:rPr lang="nb-NO" sz="2200" dirty="0" err="1"/>
              <a:t>framovermelding</a:t>
            </a:r>
            <a:r>
              <a:rPr lang="nb-NO" sz="2200" dirty="0"/>
              <a:t> etter aktiviteten. Bruk gjerne et av de foreslåtte verktøyene i modulen. </a:t>
            </a:r>
          </a:p>
        </p:txBody>
      </p:sp>
      <p:pic>
        <p:nvPicPr>
          <p:cNvPr id="4" name="Bilete 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8752" y="3600750"/>
            <a:ext cx="3428247" cy="2161072"/>
          </a:xfrm>
          <a:prstGeom prst="rect">
            <a:avLst/>
          </a:prstGeom>
        </p:spPr>
      </p:pic>
      <p:sp>
        <p:nvSpPr>
          <p:cNvPr id="7" name="Rektangel 6"/>
          <p:cNvSpPr/>
          <p:nvPr/>
        </p:nvSpPr>
        <p:spPr>
          <a:xfrm>
            <a:off x="3956999" y="3600750"/>
            <a:ext cx="4980813" cy="24622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23850" indent="-285750">
              <a:lnSpc>
                <a:spcPct val="100000"/>
              </a:lnSpc>
              <a:spcBef>
                <a:spcPts val="0"/>
              </a:spcBef>
              <a:buClr>
                <a:schemeClr val="accent3">
                  <a:lumMod val="60000"/>
                  <a:lumOff val="40000"/>
                </a:schemeClr>
              </a:buClr>
              <a:buSzPts val="2800"/>
              <a:buFont typeface="Arial" panose="020B0604020202020204" pitchFamily="34" charset="0"/>
              <a:buChar char="•"/>
            </a:pPr>
            <a:r>
              <a:rPr lang="nb-NO" sz="2200" dirty="0"/>
              <a:t>Hvordan skal du gi elevene tilbakemeldinger som forteller dem om kvaliteten på arbeidet eller prestasjonen?</a:t>
            </a:r>
          </a:p>
          <a:p>
            <a:pPr marL="323850" indent="-285750">
              <a:lnSpc>
                <a:spcPct val="100000"/>
              </a:lnSpc>
              <a:spcBef>
                <a:spcPts val="0"/>
              </a:spcBef>
              <a:buClr>
                <a:schemeClr val="accent3">
                  <a:lumMod val="60000"/>
                  <a:lumOff val="40000"/>
                </a:schemeClr>
              </a:buClr>
              <a:buSzPts val="2800"/>
              <a:buFont typeface="Arial" panose="020B0604020202020204" pitchFamily="34" charset="0"/>
              <a:buChar char="•"/>
            </a:pPr>
            <a:r>
              <a:rPr lang="nb-NO" sz="2200" dirty="0"/>
              <a:t>Hvordan skal du gi elevene råd om hvordan de kan forbedre seg?</a:t>
            </a:r>
            <a:endParaRPr lang="no-NO" sz="22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nb-NO" sz="2200" dirty="0"/>
          </a:p>
        </p:txBody>
      </p:sp>
    </p:spTree>
    <p:extLst>
      <p:ext uri="{BB962C8B-B14F-4D97-AF65-F5344CB8AC3E}">
        <p14:creationId xmlns:p14="http://schemas.microsoft.com/office/powerpoint/2010/main" val="429335652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671179" y="1718730"/>
            <a:ext cx="7801641" cy="1674976"/>
          </a:xfrm>
        </p:spPr>
        <p:txBody>
          <a:bodyPr>
            <a:normAutofit fontScale="90000"/>
          </a:bodyPr>
          <a:lstStyle/>
          <a:p>
            <a:pPr>
              <a:lnSpc>
                <a:spcPct val="120000"/>
              </a:lnSpc>
            </a:pPr>
            <a:r>
              <a:rPr lang="nb-NO" dirty="0">
                <a:solidFill>
                  <a:srgbClr val="268183"/>
                </a:solidFill>
              </a:rPr>
              <a:t>Tilbakemeldinger som fremmer læring</a:t>
            </a:r>
            <a:br>
              <a:rPr lang="nb-NO" dirty="0">
                <a:solidFill>
                  <a:srgbClr val="268183"/>
                </a:solidFill>
              </a:rPr>
            </a:br>
            <a:r>
              <a:rPr lang="nb-NO" sz="3200" dirty="0">
                <a:solidFill>
                  <a:srgbClr val="268183"/>
                </a:solidFill>
              </a:rPr>
              <a:t>D – Etterarbeid</a:t>
            </a:r>
            <a:endParaRPr lang="nb-NO" dirty="0">
              <a:solidFill>
                <a:srgbClr val="26818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589326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nb-NO" dirty="0">
                <a:solidFill>
                  <a:srgbClr val="268183"/>
                </a:solidFill>
              </a:rPr>
              <a:t>Målet med denne modulen er å…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spcAft>
                <a:spcPts val="1200"/>
              </a:spcAft>
            </a:pPr>
            <a:r>
              <a:rPr lang="nb-NO" sz="2200" dirty="0"/>
              <a:t>bevisstgjøre deltakerne på viktigheten av gode tilbakemeldinger</a:t>
            </a:r>
          </a:p>
          <a:p>
            <a:r>
              <a:rPr lang="nb-NO" sz="2200" dirty="0"/>
              <a:t>kunne gi tilbakemeldinger som fremmer læring hos elevene</a:t>
            </a:r>
          </a:p>
        </p:txBody>
      </p:sp>
      <p:pic>
        <p:nvPicPr>
          <p:cNvPr id="4" name="Bilete 3" descr="Fire prinsipper for læringsfremmende underveisvurdering:&#10;1. Elevene skal forstå hva de skal lære og hva som er forventet av dem.&#10;2. Elevene skal være involvert i eget læringsarbeid ved blant annet å vurdere eget arbeid og utvikling.&#10;3. Elevene skal få tilbakemeldinger som forteller dem om kvaliteten på arbeidet eller prestasjonen.&#10;4. Elevene skal få råd om hvordan de kan forbedre seg.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94121" y="3992952"/>
            <a:ext cx="4459661" cy="2319976"/>
          </a:xfrm>
          <a:prstGeom prst="rect">
            <a:avLst/>
          </a:prstGeom>
          <a:ln w="19050">
            <a:solidFill>
              <a:schemeClr val="tx2">
                <a:lumMod val="75000"/>
              </a:schemeClr>
            </a:solidFill>
          </a:ln>
        </p:spPr>
      </p:pic>
      <p:sp>
        <p:nvSpPr>
          <p:cNvPr id="5" name="Avrunda rektangel 4" descr="Rektangel rundt de to siste prinsippene"/>
          <p:cNvSpPr/>
          <p:nvPr/>
        </p:nvSpPr>
        <p:spPr>
          <a:xfrm>
            <a:off x="3641723" y="5475848"/>
            <a:ext cx="4704842" cy="722220"/>
          </a:xfrm>
          <a:prstGeom prst="round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6723501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nb-NO" dirty="0">
                <a:solidFill>
                  <a:srgbClr val="268183"/>
                </a:solidFill>
              </a:rPr>
              <a:t>Tidsplan for denne økta</a:t>
            </a: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03314805"/>
              </p:ext>
            </p:extLst>
          </p:nvPr>
        </p:nvGraphicFramePr>
        <p:xfrm>
          <a:off x="895350" y="1825625"/>
          <a:ext cx="7583488" cy="3200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011674">
                  <a:extLst>
                    <a:ext uri="{9D8B030D-6E8A-4147-A177-3AD203B41FA5}">
                      <a16:colId xmlns:a16="http://schemas.microsoft.com/office/drawing/2014/main" val="3943618325"/>
                    </a:ext>
                  </a:extLst>
                </a:gridCol>
                <a:gridCol w="2571814">
                  <a:extLst>
                    <a:ext uri="{9D8B030D-6E8A-4147-A177-3AD203B41FA5}">
                      <a16:colId xmlns:a16="http://schemas.microsoft.com/office/drawing/2014/main" val="23117207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nb-NO" sz="2400" dirty="0"/>
                        <a:t>Aktivitet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sz="2400" dirty="0"/>
                        <a:t>Tid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2885781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b-NO" sz="2400" dirty="0"/>
                        <a:t>Gruppearbeid</a:t>
                      </a:r>
                      <a:r>
                        <a:rPr lang="nb-NO" sz="2400" baseline="0" dirty="0"/>
                        <a:t> knyttet til forarbeid</a:t>
                      </a:r>
                      <a:endParaRPr lang="nb-NO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b-NO" sz="2400" dirty="0"/>
                        <a:t>20 min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9534758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b-NO" sz="2400" dirty="0"/>
                        <a:t>Elevaktivitet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sz="2400" dirty="0"/>
                        <a:t>30</a:t>
                      </a:r>
                      <a:r>
                        <a:rPr lang="nb-NO" sz="2400" baseline="0" dirty="0"/>
                        <a:t> </a:t>
                      </a:r>
                      <a:r>
                        <a:rPr lang="nb-NO" sz="2400" dirty="0"/>
                        <a:t>min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7907997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b-NO" sz="2400" dirty="0"/>
                        <a:t>Faglig påfyll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sz="2400" dirty="0"/>
                        <a:t>10 min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8388951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b-NO" sz="2400" dirty="0"/>
                        <a:t>Gruppeoppgave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sz="2400" dirty="0"/>
                        <a:t>20 min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6751409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b-NO" sz="2400" dirty="0"/>
                        <a:t>Planlegge</a:t>
                      </a:r>
                      <a:r>
                        <a:rPr lang="nb-NO" sz="2400" baseline="0" dirty="0"/>
                        <a:t> undervisning</a:t>
                      </a:r>
                      <a:endParaRPr lang="nb-NO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sz="2400" dirty="0"/>
                        <a:t>10 min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7964165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b-NO" sz="2400" b="1" dirty="0"/>
                        <a:t>Til sammen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sz="2400" b="1" dirty="0"/>
                        <a:t>90 min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9803865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37330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nb-NO" dirty="0">
                <a:solidFill>
                  <a:srgbClr val="268183"/>
                </a:solidFill>
              </a:rPr>
              <a:t>Tidsplan for denne økta</a:t>
            </a: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75389385"/>
              </p:ext>
            </p:extLst>
          </p:nvPr>
        </p:nvGraphicFramePr>
        <p:xfrm>
          <a:off x="895350" y="1825625"/>
          <a:ext cx="7583488" cy="2286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011674">
                  <a:extLst>
                    <a:ext uri="{9D8B030D-6E8A-4147-A177-3AD203B41FA5}">
                      <a16:colId xmlns:a16="http://schemas.microsoft.com/office/drawing/2014/main" val="3943618325"/>
                    </a:ext>
                  </a:extLst>
                </a:gridCol>
                <a:gridCol w="2571814">
                  <a:extLst>
                    <a:ext uri="{9D8B030D-6E8A-4147-A177-3AD203B41FA5}">
                      <a16:colId xmlns:a16="http://schemas.microsoft.com/office/drawing/2014/main" val="23117207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nb-NO" sz="2400" dirty="0"/>
                        <a:t>Aktivitet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sz="2400" dirty="0"/>
                        <a:t>Tid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2885781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b-NO" sz="2400" dirty="0"/>
                        <a:t>Erfaringsdeling i grupper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sz="2400" dirty="0"/>
                        <a:t>25 min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9534758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b-NO" sz="2400" dirty="0"/>
                        <a:t>Erfaringsdeling</a:t>
                      </a:r>
                      <a:r>
                        <a:rPr lang="nb-NO" sz="2400" baseline="0" dirty="0"/>
                        <a:t> i plenum</a:t>
                      </a:r>
                      <a:endParaRPr lang="nb-NO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sz="2400" dirty="0"/>
                        <a:t>20 min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7907997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b-NO" sz="2400" dirty="0"/>
                        <a:t>Tenk-par-del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sz="2400" dirty="0"/>
                        <a:t>15 min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1921776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b-NO" sz="2400" b="1" dirty="0"/>
                        <a:t>Til sammen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sz="2400" b="1" dirty="0"/>
                        <a:t>60 min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7393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5845991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Shape 160"/>
          <p:cNvSpPr txBox="1"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b-NO" dirty="0"/>
              <a:t>Erfaringsdeling</a:t>
            </a:r>
          </a:p>
        </p:txBody>
      </p:sp>
      <p:sp>
        <p:nvSpPr>
          <p:cNvPr id="5" name="Undertittel 4">
            <a:extLst>
              <a:ext uri="{FF2B5EF4-FFF2-40B4-BE49-F238E27FC236}">
                <a16:creationId xmlns:a16="http://schemas.microsoft.com/office/drawing/2014/main" id="{A883D46C-4712-4EFB-BB3D-1EF2FC8AE20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nb-NO" dirty="0"/>
              <a:t>60 minutter</a:t>
            </a:r>
          </a:p>
        </p:txBody>
      </p:sp>
    </p:spTree>
    <p:extLst>
      <p:ext uri="{BB962C8B-B14F-4D97-AF65-F5344CB8AC3E}">
        <p14:creationId xmlns:p14="http://schemas.microsoft.com/office/powerpoint/2010/main" val="368981441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Del i grupper (10 min)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895739" y="1683981"/>
            <a:ext cx="7583244" cy="418032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nb-NO" sz="2200" dirty="0"/>
              <a:t>Del erfaringer fra utprøvinga.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nb-NO" sz="2200" dirty="0"/>
              <a:t>Hvilket tema valgte du å bruke i hjørnebildeaktiviteten?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nb-NO" sz="2200" dirty="0"/>
              <a:t>Hvilken strategi benyttet du til å samle inn informasjon om elevenes læring?</a:t>
            </a:r>
          </a:p>
        </p:txBody>
      </p:sp>
      <p:pic>
        <p:nvPicPr>
          <p:cNvPr id="5" name="Bilete 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60260" y="4419634"/>
            <a:ext cx="4249269" cy="2178669"/>
          </a:xfrm>
          <a:prstGeom prst="rect">
            <a:avLst/>
          </a:prstGeom>
        </p:spPr>
      </p:pic>
      <p:pic>
        <p:nvPicPr>
          <p:cNvPr id="6" name="Bilete 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7529" y="4539037"/>
            <a:ext cx="3377879" cy="2129321"/>
          </a:xfrm>
          <a:prstGeom prst="rect">
            <a:avLst/>
          </a:prstGeom>
        </p:spPr>
      </p:pic>
      <p:pic>
        <p:nvPicPr>
          <p:cNvPr id="7" name="Bilete 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6847" y="4139296"/>
            <a:ext cx="2675684" cy="3997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4931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Diskuter i grupper (15 min)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nb-NO" sz="2200" dirty="0"/>
              <a:t>Del erfaringer fra utprøvinga.</a:t>
            </a:r>
          </a:p>
          <a:p>
            <a:pPr marL="0" indent="0">
              <a:buNone/>
            </a:pPr>
            <a:endParaRPr lang="nb-NO" sz="2200" dirty="0"/>
          </a:p>
          <a:p>
            <a:pPr marL="323850" indent="-285750">
              <a:lnSpc>
                <a:spcPct val="100000"/>
              </a:lnSpc>
              <a:spcBef>
                <a:spcPts val="0"/>
              </a:spcBef>
              <a:buSzPts val="2800"/>
              <a:buFont typeface="Arial" panose="020B0604020202020204" pitchFamily="34" charset="0"/>
              <a:buChar char="•"/>
            </a:pPr>
            <a:r>
              <a:rPr lang="nb-NO" sz="2200" dirty="0"/>
              <a:t>Hvordan ga du elevene tilbakemeldinger som fortalte dem om kvaliteten på arbeidet eller prestasjonen?</a:t>
            </a:r>
          </a:p>
          <a:p>
            <a:pPr marL="323850" indent="-285750">
              <a:lnSpc>
                <a:spcPct val="100000"/>
              </a:lnSpc>
              <a:spcBef>
                <a:spcPts val="0"/>
              </a:spcBef>
              <a:buSzPts val="2800"/>
              <a:buFont typeface="Arial" panose="020B0604020202020204" pitchFamily="34" charset="0"/>
              <a:buChar char="•"/>
            </a:pPr>
            <a:r>
              <a:rPr lang="nb-NO" sz="2200" dirty="0"/>
              <a:t>Hvordan ga du elevene råd om hvordan de kunne forbedre seg?</a:t>
            </a:r>
          </a:p>
          <a:p>
            <a:pPr marL="323850" indent="-285750">
              <a:lnSpc>
                <a:spcPct val="100000"/>
              </a:lnSpc>
              <a:spcBef>
                <a:spcPts val="0"/>
              </a:spcBef>
              <a:buSzPts val="2800"/>
              <a:buFont typeface="Arial" panose="020B0604020202020204" pitchFamily="34" charset="0"/>
              <a:buChar char="•"/>
            </a:pPr>
            <a:r>
              <a:rPr lang="nb-NO" sz="2200" dirty="0"/>
              <a:t>På hvilken måte opplevde du at dette var læringsfremmende for elevene?</a:t>
            </a:r>
          </a:p>
        </p:txBody>
      </p:sp>
    </p:spTree>
    <p:extLst>
      <p:ext uri="{BB962C8B-B14F-4D97-AF65-F5344CB8AC3E}">
        <p14:creationId xmlns:p14="http://schemas.microsoft.com/office/powerpoint/2010/main" val="282326050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Deling i plenum (20 min)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nb-NO" sz="2200" dirty="0"/>
              <a:t>Hver gruppe deler erfaringer:</a:t>
            </a:r>
          </a:p>
          <a:p>
            <a:pPr marL="0" indent="0">
              <a:buNone/>
            </a:pPr>
            <a:endParaRPr lang="nb-NO" sz="2200" dirty="0"/>
          </a:p>
          <a:p>
            <a:pPr marL="323850" indent="-285750">
              <a:lnSpc>
                <a:spcPct val="100000"/>
              </a:lnSpc>
              <a:spcBef>
                <a:spcPts val="0"/>
              </a:spcBef>
              <a:buSzPts val="2800"/>
              <a:buFont typeface="Arial" panose="020B0604020202020204" pitchFamily="34" charset="0"/>
              <a:buChar char="•"/>
            </a:pPr>
            <a:r>
              <a:rPr lang="nb-NO" sz="2000" dirty="0"/>
              <a:t>På hvilken måte opplevde dere at tilbake- og </a:t>
            </a:r>
            <a:r>
              <a:rPr lang="nb-NO" sz="2000" dirty="0" err="1"/>
              <a:t>framovermeldingene</a:t>
            </a:r>
            <a:r>
              <a:rPr lang="nb-NO" sz="2000" dirty="0"/>
              <a:t> dere ga var læringsfremmende for elevene?</a:t>
            </a:r>
          </a:p>
        </p:txBody>
      </p:sp>
    </p:spTree>
    <p:extLst>
      <p:ext uri="{BB962C8B-B14F-4D97-AF65-F5344CB8AC3E}">
        <p14:creationId xmlns:p14="http://schemas.microsoft.com/office/powerpoint/2010/main" val="44507415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b-NO" dirty="0"/>
              <a:t>Tenk-par-del (15 min)</a:t>
            </a:r>
            <a:endParaRPr lang="nb-NO" dirty="0">
              <a:solidFill>
                <a:srgbClr val="268183"/>
              </a:solidFill>
            </a:endParaRP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865527" y="1690689"/>
            <a:ext cx="7583244" cy="418032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nb-NO" sz="2200" dirty="0"/>
              <a:t>Hvordan kan vi jobbe med effektive tilbake- og </a:t>
            </a:r>
            <a:r>
              <a:rPr lang="nb-NO" sz="2200" dirty="0" err="1"/>
              <a:t>framovermeldinger</a:t>
            </a:r>
            <a:r>
              <a:rPr lang="nb-NO" sz="2200" dirty="0"/>
              <a:t> i vår fremtidige undervisningspraksis?</a:t>
            </a:r>
          </a:p>
          <a:p>
            <a:r>
              <a:rPr lang="nb-NO" sz="2200" b="1" dirty="0">
                <a:solidFill>
                  <a:schemeClr val="tx2"/>
                </a:solidFill>
              </a:rPr>
              <a:t>Tenk </a:t>
            </a:r>
            <a:r>
              <a:rPr lang="nb-NO" sz="2200" dirty="0"/>
              <a:t>(2 min)</a:t>
            </a:r>
          </a:p>
          <a:p>
            <a:r>
              <a:rPr lang="nb-NO" sz="2200" dirty="0"/>
              <a:t>Diskuter i </a:t>
            </a:r>
            <a:r>
              <a:rPr lang="nb-NO" sz="2200" b="1" dirty="0">
                <a:solidFill>
                  <a:schemeClr val="tx2"/>
                </a:solidFill>
              </a:rPr>
              <a:t>par</a:t>
            </a:r>
            <a:r>
              <a:rPr lang="nb-NO" sz="2200" dirty="0"/>
              <a:t> (3 min)</a:t>
            </a:r>
          </a:p>
          <a:p>
            <a:r>
              <a:rPr lang="nb-NO" sz="2200" b="1" dirty="0">
                <a:solidFill>
                  <a:schemeClr val="tx2"/>
                </a:solidFill>
              </a:rPr>
              <a:t>Del</a:t>
            </a:r>
            <a:r>
              <a:rPr lang="nb-NO" sz="2200" dirty="0"/>
              <a:t> i plenum (10 min)</a:t>
            </a:r>
          </a:p>
        </p:txBody>
      </p:sp>
    </p:spTree>
    <p:extLst>
      <p:ext uri="{BB962C8B-B14F-4D97-AF65-F5344CB8AC3E}">
        <p14:creationId xmlns:p14="http://schemas.microsoft.com/office/powerpoint/2010/main" val="3546840520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Shape 160"/>
          <p:cNvSpPr txBox="1"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b-NO" dirty="0"/>
              <a:t>Kilder</a:t>
            </a:r>
          </a:p>
        </p:txBody>
      </p:sp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nb-NO" sz="1800" dirty="0">
                <a:hlinkClick r:id="rId3"/>
              </a:rPr>
              <a:t>https://www.udir.no/laring-og-trivsel/vurdering/om-vurdering/underveisvurdering</a:t>
            </a:r>
            <a:endParaRPr lang="nb-NO" sz="1800" dirty="0"/>
          </a:p>
          <a:p>
            <a:r>
              <a:rPr lang="nb-NO" sz="1800" dirty="0">
                <a:hlinkClick r:id="rId4"/>
              </a:rPr>
              <a:t>https://www.udir.no/laring-og-trivsel/vurdering/underveisvurdering/involvering/</a:t>
            </a:r>
            <a:endParaRPr lang="nb-NO" sz="1800" dirty="0"/>
          </a:p>
          <a:p>
            <a:pPr lvl="0">
              <a:spcBef>
                <a:spcPts val="0"/>
              </a:spcBef>
            </a:pPr>
            <a:r>
              <a:rPr lang="nb-NO" sz="1800" dirty="0">
                <a:hlinkClick r:id="rId5"/>
              </a:rPr>
              <a:t>https://www.udir.no/laring-og-trivsel/vurdering/underveisvurdering/tilbakemeldinger/</a:t>
            </a:r>
            <a:endParaRPr lang="nb-NO" sz="1800" dirty="0"/>
          </a:p>
          <a:p>
            <a:r>
              <a:rPr lang="en-US" sz="1800" dirty="0"/>
              <a:t>Black, Paul &amp; </a:t>
            </a:r>
            <a:r>
              <a:rPr lang="en-US" sz="1800" dirty="0" err="1"/>
              <a:t>Wiliam</a:t>
            </a:r>
            <a:r>
              <a:rPr lang="en-US" sz="1800" dirty="0"/>
              <a:t>, Dylan. (2009). Developing the theory of formative assessment</a:t>
            </a:r>
            <a:endParaRPr lang="nb-NO" sz="1800" dirty="0"/>
          </a:p>
          <a:p>
            <a:endParaRPr lang="nb-NO" sz="1800" dirty="0"/>
          </a:p>
          <a:p>
            <a:endParaRPr lang="nb-NO" sz="1800" dirty="0"/>
          </a:p>
        </p:txBody>
      </p:sp>
    </p:spTree>
    <p:extLst>
      <p:ext uri="{BB962C8B-B14F-4D97-AF65-F5344CB8AC3E}">
        <p14:creationId xmlns:p14="http://schemas.microsoft.com/office/powerpoint/2010/main" val="137476748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Shape 160"/>
          <p:cNvSpPr txBox="1"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b-NO" dirty="0"/>
              <a:t>Gruppearbeid knyttet til forarbeid</a:t>
            </a:r>
          </a:p>
        </p:txBody>
      </p:sp>
      <p:sp>
        <p:nvSpPr>
          <p:cNvPr id="5" name="Undertittel 4">
            <a:extLst>
              <a:ext uri="{FF2B5EF4-FFF2-40B4-BE49-F238E27FC236}">
                <a16:creationId xmlns:a16="http://schemas.microsoft.com/office/drawing/2014/main" id="{A883D46C-4712-4EFB-BB3D-1EF2FC8AE20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nb-NO" dirty="0"/>
              <a:t>20 minutter</a:t>
            </a:r>
          </a:p>
        </p:txBody>
      </p:sp>
    </p:spTree>
    <p:extLst>
      <p:ext uri="{BB962C8B-B14F-4D97-AF65-F5344CB8AC3E}">
        <p14:creationId xmlns:p14="http://schemas.microsoft.com/office/powerpoint/2010/main" val="205852852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895739" y="365126"/>
            <a:ext cx="8248261" cy="1325563"/>
          </a:xfrm>
        </p:spPr>
        <p:txBody>
          <a:bodyPr>
            <a:normAutofit/>
          </a:bodyPr>
          <a:lstStyle/>
          <a:p>
            <a:pPr algn="l"/>
            <a:r>
              <a:rPr lang="nb-NO" dirty="0"/>
              <a:t>Gruppearbeid knyttet til forarbeid (10 min)</a:t>
            </a:r>
            <a:endParaRPr lang="nb-NO" dirty="0">
              <a:solidFill>
                <a:srgbClr val="268183"/>
              </a:solidFill>
            </a:endParaRP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nb-NO" sz="2200" dirty="0"/>
              <a:t>Diskuter følgende spørsmål i grupper:</a:t>
            </a:r>
          </a:p>
          <a:p>
            <a:r>
              <a:rPr lang="nb-NO" sz="2200" dirty="0"/>
              <a:t>Hva kjennetegner gode tilbakemeldinger?</a:t>
            </a:r>
          </a:p>
          <a:p>
            <a:r>
              <a:rPr lang="nb-NO" sz="2200" dirty="0"/>
              <a:t>Diskuter eksempler på vurderingssituasjoner som kan styrke et dynamisk tankesett (</a:t>
            </a:r>
            <a:r>
              <a:rPr lang="nb-NO" sz="2200" dirty="0" err="1"/>
              <a:t>growth</a:t>
            </a:r>
            <a:r>
              <a:rPr lang="nb-NO" sz="2200" dirty="0"/>
              <a:t> </a:t>
            </a:r>
            <a:r>
              <a:rPr lang="nb-NO" sz="2200" dirty="0" err="1"/>
              <a:t>mindset</a:t>
            </a:r>
            <a:r>
              <a:rPr lang="nb-NO" sz="2200" dirty="0"/>
              <a:t>).</a:t>
            </a:r>
          </a:p>
        </p:txBody>
      </p:sp>
    </p:spTree>
    <p:extLst>
      <p:ext uri="{BB962C8B-B14F-4D97-AF65-F5344CB8AC3E}">
        <p14:creationId xmlns:p14="http://schemas.microsoft.com/office/powerpoint/2010/main" val="361136107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nb-NO" dirty="0"/>
              <a:t>Plenum (10 min)</a:t>
            </a:r>
            <a:endParaRPr lang="nb-NO" dirty="0">
              <a:solidFill>
                <a:srgbClr val="268183"/>
              </a:solidFill>
            </a:endParaRP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nb-NO" sz="2200" dirty="0"/>
              <a:t>Gruppene presenterer:</a:t>
            </a:r>
          </a:p>
          <a:p>
            <a:r>
              <a:rPr lang="nb-NO" sz="2200" dirty="0"/>
              <a:t>Hva kjennetegner gode tilbakemeldinger?</a:t>
            </a:r>
          </a:p>
          <a:p>
            <a:r>
              <a:rPr lang="nb-NO" sz="2200" dirty="0"/>
              <a:t>Diskuter eksempler på vurderingssituasjoner som kan styrke et dynamisk tankesett (</a:t>
            </a:r>
            <a:r>
              <a:rPr lang="nb-NO" sz="2200" dirty="0" err="1"/>
              <a:t>growth</a:t>
            </a:r>
            <a:r>
              <a:rPr lang="nb-NO" sz="2200" dirty="0"/>
              <a:t> </a:t>
            </a:r>
            <a:r>
              <a:rPr lang="nb-NO" sz="2200" dirty="0" err="1"/>
              <a:t>mindset</a:t>
            </a:r>
            <a:r>
              <a:rPr lang="nb-NO" sz="2200" dirty="0"/>
              <a:t>).</a:t>
            </a:r>
          </a:p>
        </p:txBody>
      </p:sp>
    </p:spTree>
    <p:extLst>
      <p:ext uri="{BB962C8B-B14F-4D97-AF65-F5344CB8AC3E}">
        <p14:creationId xmlns:p14="http://schemas.microsoft.com/office/powerpoint/2010/main" val="243454346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Shape 121"/>
          <p:cNvSpPr txBox="1">
            <a:spLocks noGrp="1"/>
          </p:cNvSpPr>
          <p:nvPr>
            <p:ph type="title"/>
          </p:nvPr>
        </p:nvSpPr>
        <p:spPr>
          <a:xfrm>
            <a:off x="895739" y="1131094"/>
            <a:ext cx="7583175" cy="994275"/>
          </a:xfrm>
          <a:prstGeom prst="rect">
            <a:avLst/>
          </a:prstGeom>
        </p:spPr>
        <p:txBody>
          <a:bodyPr vert="horz" wrap="square" lIns="68569" tIns="68569" rIns="68569" bIns="68569" rtlCol="0" anchor="ctr" anchorCtr="0">
            <a:noAutofit/>
          </a:bodyPr>
          <a:lstStyle/>
          <a:p>
            <a:pPr>
              <a:spcBef>
                <a:spcPts val="0"/>
              </a:spcBef>
            </a:pPr>
            <a:r>
              <a:rPr lang="no-NO" dirty="0"/>
              <a:t>Fire prinsipper for læringsfremmende underveisvurdering</a:t>
            </a:r>
          </a:p>
        </p:txBody>
      </p:sp>
      <p:sp>
        <p:nvSpPr>
          <p:cNvPr id="122" name="Shape 122"/>
          <p:cNvSpPr txBox="1">
            <a:spLocks noGrp="1"/>
          </p:cNvSpPr>
          <p:nvPr>
            <p:ph type="body" idx="1"/>
          </p:nvPr>
        </p:nvSpPr>
        <p:spPr>
          <a:xfrm>
            <a:off x="895738" y="2226468"/>
            <a:ext cx="7583175" cy="3455003"/>
          </a:xfrm>
          <a:prstGeom prst="rect">
            <a:avLst/>
          </a:prstGeom>
        </p:spPr>
        <p:txBody>
          <a:bodyPr vert="horz" wrap="square" lIns="68569" tIns="68569" rIns="68569" bIns="68569" rtlCol="0" anchor="t" anchorCtr="0">
            <a:noAutofit/>
          </a:bodyPr>
          <a:lstStyle/>
          <a:p>
            <a:pPr marL="495300" indent="-457200">
              <a:lnSpc>
                <a:spcPct val="100000"/>
              </a:lnSpc>
              <a:spcBef>
                <a:spcPts val="0"/>
              </a:spcBef>
              <a:buSzPts val="2800"/>
              <a:buFont typeface="+mj-lt"/>
              <a:buAutoNum type="arabicPeriod"/>
            </a:pPr>
            <a:r>
              <a:rPr lang="no-NO" sz="2200" dirty="0"/>
              <a:t>Elevene skal forstå hva de skal lære og hva som er forventet av dem.</a:t>
            </a:r>
            <a:endParaRPr lang="nb-NO" sz="2200" dirty="0"/>
          </a:p>
          <a:p>
            <a:pPr marL="495300" indent="-457200">
              <a:lnSpc>
                <a:spcPct val="100000"/>
              </a:lnSpc>
              <a:spcBef>
                <a:spcPts val="0"/>
              </a:spcBef>
              <a:buSzPts val="2800"/>
              <a:buFont typeface="+mj-lt"/>
              <a:buAutoNum type="arabicPeriod"/>
            </a:pPr>
            <a:r>
              <a:rPr lang="no-NO" sz="2200" dirty="0"/>
              <a:t>Elevene skal være involvert i eget læringsarbeid ved blant annet å vurdere eget arbeid og utvikling.</a:t>
            </a:r>
            <a:endParaRPr lang="nb-NO" sz="2200" dirty="0"/>
          </a:p>
          <a:p>
            <a:pPr marL="495300" indent="-457200">
              <a:lnSpc>
                <a:spcPct val="100000"/>
              </a:lnSpc>
              <a:spcBef>
                <a:spcPts val="0"/>
              </a:spcBef>
              <a:buSzPts val="2800"/>
              <a:buFont typeface="+mj-lt"/>
              <a:buAutoNum type="arabicPeriod"/>
            </a:pPr>
            <a:r>
              <a:rPr lang="nb-NO" sz="2200" dirty="0"/>
              <a:t>Elevene skal få tilbakemeldinger som forteller dem om kvaliteten på arbeidet eller prestasjonen.</a:t>
            </a:r>
          </a:p>
          <a:p>
            <a:pPr marL="495300" indent="-457200">
              <a:lnSpc>
                <a:spcPct val="100000"/>
              </a:lnSpc>
              <a:spcBef>
                <a:spcPts val="0"/>
              </a:spcBef>
              <a:buSzPts val="2800"/>
              <a:buFont typeface="+mj-lt"/>
              <a:buAutoNum type="arabicPeriod"/>
            </a:pPr>
            <a:r>
              <a:rPr lang="nb-NO" sz="2200" dirty="0"/>
              <a:t>Elevene skal få råd om hvordan de kan forbedre seg.</a:t>
            </a:r>
            <a:endParaRPr lang="no-NO" sz="2200" dirty="0"/>
          </a:p>
        </p:txBody>
      </p:sp>
      <p:sp>
        <p:nvSpPr>
          <p:cNvPr id="2" name="Avrunda rektangel 1" descr="Rektangel som omslutter de to første prinsippene."/>
          <p:cNvSpPr/>
          <p:nvPr/>
        </p:nvSpPr>
        <p:spPr>
          <a:xfrm>
            <a:off x="895739" y="2125368"/>
            <a:ext cx="7583175" cy="1522183"/>
          </a:xfrm>
          <a:prstGeom prst="round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4" name="Biletforklaring forma som eit avrunda rektangel 3"/>
          <p:cNvSpPr/>
          <p:nvPr/>
        </p:nvSpPr>
        <p:spPr>
          <a:xfrm>
            <a:off x="6499952" y="4019341"/>
            <a:ext cx="2493323" cy="874206"/>
          </a:xfrm>
          <a:prstGeom prst="wedgeRoundRectCallout">
            <a:avLst>
              <a:gd name="adj1" fmla="val -33107"/>
              <a:gd name="adj2" fmla="val -109941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2200" dirty="0"/>
              <a:t>Disse jobbet dere med i modul 1</a:t>
            </a:r>
          </a:p>
        </p:txBody>
      </p:sp>
    </p:spTree>
    <p:extLst>
      <p:ext uri="{BB962C8B-B14F-4D97-AF65-F5344CB8AC3E}">
        <p14:creationId xmlns:p14="http://schemas.microsoft.com/office/powerpoint/2010/main" val="41569970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Shape 121"/>
          <p:cNvSpPr txBox="1">
            <a:spLocks noGrp="1"/>
          </p:cNvSpPr>
          <p:nvPr>
            <p:ph type="title"/>
          </p:nvPr>
        </p:nvSpPr>
        <p:spPr>
          <a:xfrm>
            <a:off x="895739" y="1131094"/>
            <a:ext cx="7583175" cy="994275"/>
          </a:xfrm>
          <a:prstGeom prst="rect">
            <a:avLst/>
          </a:prstGeom>
        </p:spPr>
        <p:txBody>
          <a:bodyPr vert="horz" wrap="square" lIns="68569" tIns="68569" rIns="68569" bIns="68569" rtlCol="0" anchor="ctr" anchorCtr="0">
            <a:noAutofit/>
          </a:bodyPr>
          <a:lstStyle/>
          <a:p>
            <a:pPr>
              <a:spcBef>
                <a:spcPts val="0"/>
              </a:spcBef>
            </a:pPr>
            <a:r>
              <a:rPr lang="no-NO" dirty="0"/>
              <a:t>Fire prinsipper for læringsfremmende underveisvurdering</a:t>
            </a:r>
          </a:p>
        </p:txBody>
      </p:sp>
      <p:sp>
        <p:nvSpPr>
          <p:cNvPr id="122" name="Shape 122"/>
          <p:cNvSpPr txBox="1">
            <a:spLocks noGrp="1"/>
          </p:cNvSpPr>
          <p:nvPr>
            <p:ph type="body" idx="1"/>
          </p:nvPr>
        </p:nvSpPr>
        <p:spPr>
          <a:xfrm>
            <a:off x="895738" y="2226468"/>
            <a:ext cx="7583175" cy="3455003"/>
          </a:xfrm>
          <a:prstGeom prst="rect">
            <a:avLst/>
          </a:prstGeom>
        </p:spPr>
        <p:txBody>
          <a:bodyPr vert="horz" wrap="square" lIns="68569" tIns="68569" rIns="68569" bIns="68569" rtlCol="0" anchor="t" anchorCtr="0">
            <a:noAutofit/>
          </a:bodyPr>
          <a:lstStyle/>
          <a:p>
            <a:pPr marL="495300" indent="-457200">
              <a:lnSpc>
                <a:spcPct val="100000"/>
              </a:lnSpc>
              <a:spcBef>
                <a:spcPts val="0"/>
              </a:spcBef>
              <a:buSzPts val="2800"/>
              <a:buFont typeface="+mj-lt"/>
              <a:buAutoNum type="arabicPeriod"/>
            </a:pPr>
            <a:r>
              <a:rPr lang="no-NO" sz="2200" dirty="0"/>
              <a:t>Elevene skal forstå hva de skal lære og hva som er forventet av dem.</a:t>
            </a:r>
            <a:endParaRPr lang="nb-NO" sz="2200" dirty="0"/>
          </a:p>
          <a:p>
            <a:pPr marL="495300" indent="-457200">
              <a:lnSpc>
                <a:spcPct val="100000"/>
              </a:lnSpc>
              <a:spcBef>
                <a:spcPts val="0"/>
              </a:spcBef>
              <a:buSzPts val="2800"/>
              <a:buFont typeface="+mj-lt"/>
              <a:buAutoNum type="arabicPeriod"/>
            </a:pPr>
            <a:r>
              <a:rPr lang="no-NO" sz="2200" dirty="0"/>
              <a:t>Elevene skal være involvert i eget læringsarbeid ved blant annet å vurdere eget arbeid og utvikling.</a:t>
            </a:r>
            <a:endParaRPr lang="nb-NO" sz="2200" dirty="0"/>
          </a:p>
          <a:p>
            <a:pPr marL="495300" indent="-457200">
              <a:lnSpc>
                <a:spcPct val="100000"/>
              </a:lnSpc>
              <a:spcBef>
                <a:spcPts val="0"/>
              </a:spcBef>
              <a:buSzPts val="2800"/>
              <a:buFont typeface="+mj-lt"/>
              <a:buAutoNum type="arabicPeriod"/>
            </a:pPr>
            <a:r>
              <a:rPr lang="nb-NO" sz="2200" dirty="0"/>
              <a:t>Elevene skal få tilbakemeldinger som forteller dem om kvaliteten på arbeidet eller prestasjonen.</a:t>
            </a:r>
          </a:p>
          <a:p>
            <a:pPr marL="495300" indent="-457200">
              <a:lnSpc>
                <a:spcPct val="100000"/>
              </a:lnSpc>
              <a:spcBef>
                <a:spcPts val="0"/>
              </a:spcBef>
              <a:buSzPts val="2800"/>
              <a:buFont typeface="+mj-lt"/>
              <a:buAutoNum type="arabicPeriod"/>
            </a:pPr>
            <a:r>
              <a:rPr lang="nb-NO" sz="2200" dirty="0"/>
              <a:t>Elevene skal få råd om hvordan de kan forbedre seg.</a:t>
            </a:r>
            <a:endParaRPr lang="no-NO" sz="2200" dirty="0"/>
          </a:p>
        </p:txBody>
      </p:sp>
      <p:sp>
        <p:nvSpPr>
          <p:cNvPr id="2" name="Avrunda rektangel 1" descr="Rektangel som omslutter de to siste prinsippene."/>
          <p:cNvSpPr/>
          <p:nvPr/>
        </p:nvSpPr>
        <p:spPr>
          <a:xfrm>
            <a:off x="724917" y="3617367"/>
            <a:ext cx="7583175" cy="1053785"/>
          </a:xfrm>
          <a:prstGeom prst="round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5" name="Biletforklaring forma som eit avrunda rektangel 4"/>
          <p:cNvSpPr/>
          <p:nvPr/>
        </p:nvSpPr>
        <p:spPr>
          <a:xfrm>
            <a:off x="5971143" y="5244368"/>
            <a:ext cx="2336950" cy="874206"/>
          </a:xfrm>
          <a:prstGeom prst="wedgeRoundRectCallout">
            <a:avLst>
              <a:gd name="adj1" fmla="val -13224"/>
              <a:gd name="adj2" fmla="val -83477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2200" dirty="0"/>
              <a:t>Nå skal vi se nærmere på disse</a:t>
            </a:r>
          </a:p>
        </p:txBody>
      </p:sp>
    </p:spTree>
    <p:extLst>
      <p:ext uri="{BB962C8B-B14F-4D97-AF65-F5344CB8AC3E}">
        <p14:creationId xmlns:p14="http://schemas.microsoft.com/office/powerpoint/2010/main" val="180138632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Shape 160"/>
          <p:cNvSpPr txBox="1"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b-NO" dirty="0"/>
              <a:t>Faglig påfyll</a:t>
            </a:r>
          </a:p>
        </p:txBody>
      </p:sp>
      <p:sp>
        <p:nvSpPr>
          <p:cNvPr id="5" name="Undertittel 4">
            <a:extLst>
              <a:ext uri="{FF2B5EF4-FFF2-40B4-BE49-F238E27FC236}">
                <a16:creationId xmlns:a16="http://schemas.microsoft.com/office/drawing/2014/main" id="{A883D46C-4712-4EFB-BB3D-1EF2FC8AE20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nb-NO" dirty="0"/>
              <a:t>10 minutter</a:t>
            </a:r>
          </a:p>
        </p:txBody>
      </p:sp>
    </p:spTree>
    <p:extLst>
      <p:ext uri="{BB962C8B-B14F-4D97-AF65-F5344CB8AC3E}">
        <p14:creationId xmlns:p14="http://schemas.microsoft.com/office/powerpoint/2010/main" val="420231586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Realfagsløyper">
      <a:dk1>
        <a:srgbClr val="333333"/>
      </a:dk1>
      <a:lt1>
        <a:srgbClr val="FFFFFF"/>
      </a:lt1>
      <a:dk2>
        <a:srgbClr val="268183"/>
      </a:dk2>
      <a:lt2>
        <a:srgbClr val="E7E6E6"/>
      </a:lt2>
      <a:accent1>
        <a:srgbClr val="037F83"/>
      </a:accent1>
      <a:accent2>
        <a:srgbClr val="18B3B7"/>
      </a:accent2>
      <a:accent3>
        <a:srgbClr val="FDB90C"/>
      </a:accent3>
      <a:accent4>
        <a:srgbClr val="D3EEEE"/>
      </a:accent4>
      <a:accent5>
        <a:srgbClr val="268183"/>
      </a:accent5>
      <a:accent6>
        <a:srgbClr val="E25143"/>
      </a:accent6>
      <a:hlink>
        <a:srgbClr val="037F83"/>
      </a:hlink>
      <a:folHlink>
        <a:srgbClr val="037F83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sjon9" id="{4C339673-3458-D54E-BAD1-9F5EA0A7244E}" vid="{3DC8B92C-5C4A-6D4A-AA28-A98CFDCD97D3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994</TotalTime>
  <Words>1459</Words>
  <Application>Microsoft Office PowerPoint</Application>
  <PresentationFormat>Skjermfremvisning (4:3)</PresentationFormat>
  <Paragraphs>187</Paragraphs>
  <Slides>36</Slides>
  <Notes>25</Notes>
  <HiddenSlides>0</HiddenSlides>
  <MMClips>0</MMClips>
  <ScaleCrop>false</ScaleCrop>
  <HeadingPairs>
    <vt:vector size="6" baseType="variant">
      <vt:variant>
        <vt:lpstr>Brukte skrifter</vt:lpstr>
      </vt:variant>
      <vt:variant>
        <vt:i4>2</vt:i4>
      </vt:variant>
      <vt:variant>
        <vt:lpstr>Tema</vt:lpstr>
      </vt:variant>
      <vt:variant>
        <vt:i4>1</vt:i4>
      </vt:variant>
      <vt:variant>
        <vt:lpstr>Lysbildetitler</vt:lpstr>
      </vt:variant>
      <vt:variant>
        <vt:i4>36</vt:i4>
      </vt:variant>
    </vt:vector>
  </HeadingPairs>
  <TitlesOfParts>
    <vt:vector size="39" baseType="lpstr">
      <vt:lpstr>Arial</vt:lpstr>
      <vt:lpstr>Calibri</vt:lpstr>
      <vt:lpstr>Office-tema</vt:lpstr>
      <vt:lpstr>Tilbakemeldinger som fremmer læring B – Samarbeid</vt:lpstr>
      <vt:lpstr>Målet med denne modulen er å …</vt:lpstr>
      <vt:lpstr>Tidsplan for denne økta</vt:lpstr>
      <vt:lpstr>Gruppearbeid knyttet til forarbeid</vt:lpstr>
      <vt:lpstr>Gruppearbeid knyttet til forarbeid (10 min)</vt:lpstr>
      <vt:lpstr>Plenum (10 min)</vt:lpstr>
      <vt:lpstr>Fire prinsipper for læringsfremmende underveisvurdering</vt:lpstr>
      <vt:lpstr>Fire prinsipper for læringsfremmende underveisvurdering</vt:lpstr>
      <vt:lpstr>Faglig påfyll</vt:lpstr>
      <vt:lpstr>Fire prinsipper for læringsfremmende underveisvurdering</vt:lpstr>
      <vt:lpstr>Hva er felles for effektive framover- og tilbakemeldinger?</vt:lpstr>
      <vt:lpstr>Effektive tilbakemeldinger</vt:lpstr>
      <vt:lpstr>Effektive framovermeldinger</vt:lpstr>
      <vt:lpstr>Elevaktivitet</vt:lpstr>
      <vt:lpstr>Hva hører til hvor? </vt:lpstr>
      <vt:lpstr>Hva hører til hvor? (5 min)</vt:lpstr>
      <vt:lpstr>Hva hører til hvor? (20 min)</vt:lpstr>
      <vt:lpstr>SOLA</vt:lpstr>
      <vt:lpstr>ORION</vt:lpstr>
      <vt:lpstr>NORDLYS</vt:lpstr>
      <vt:lpstr>Exit-lapp (5 min)</vt:lpstr>
      <vt:lpstr>Gruppeoppgave</vt:lpstr>
      <vt:lpstr>Gruppeoppgave (10 min)</vt:lpstr>
      <vt:lpstr>Del i plenum (10 min)</vt:lpstr>
      <vt:lpstr>Andre eksempler på aktiviteter som kan danne grunnlag for framover- og tilbakemeldinger</vt:lpstr>
      <vt:lpstr>Planlegg egen undervisning </vt:lpstr>
      <vt:lpstr>Planlegg undervisning</vt:lpstr>
      <vt:lpstr>Tilbakemeldinger som fremmer læring D – Etterarbeid</vt:lpstr>
      <vt:lpstr>Målet med denne modulen er å…</vt:lpstr>
      <vt:lpstr>Tidsplan for denne økta</vt:lpstr>
      <vt:lpstr>Erfaringsdeling</vt:lpstr>
      <vt:lpstr>Del i grupper (10 min)</vt:lpstr>
      <vt:lpstr>Diskuter i grupper (15 min)</vt:lpstr>
      <vt:lpstr>Deling i plenum (20 min)</vt:lpstr>
      <vt:lpstr>Tenk-par-del (15 min)</vt:lpstr>
      <vt:lpstr>Kilder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Realfagsløyper 2017</dc:title>
  <dc:creator>Hilde Osmo Reindal</dc:creator>
  <cp:lastModifiedBy>Øystein Sørborg</cp:lastModifiedBy>
  <cp:revision>193</cp:revision>
  <cp:lastPrinted>2017-08-18T08:10:09Z</cp:lastPrinted>
  <dcterms:created xsi:type="dcterms:W3CDTF">2017-08-11T05:42:55Z</dcterms:created>
  <dcterms:modified xsi:type="dcterms:W3CDTF">2023-01-04T12:22:21Z</dcterms:modified>
</cp:coreProperties>
</file>