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450" r:id="rId2"/>
    <p:sldId id="315" r:id="rId3"/>
    <p:sldId id="552" r:id="rId4"/>
    <p:sldId id="331" r:id="rId5"/>
    <p:sldId id="330" r:id="rId6"/>
    <p:sldId id="463" r:id="rId7"/>
    <p:sldId id="332" r:id="rId8"/>
    <p:sldId id="536" r:id="rId9"/>
    <p:sldId id="551" r:id="rId10"/>
    <p:sldId id="525" r:id="rId11"/>
    <p:sldId id="472" r:id="rId12"/>
    <p:sldId id="519" r:id="rId13"/>
    <p:sldId id="544" r:id="rId14"/>
    <p:sldId id="546" r:id="rId15"/>
    <p:sldId id="545" r:id="rId16"/>
    <p:sldId id="482" r:id="rId17"/>
    <p:sldId id="481" r:id="rId18"/>
    <p:sldId id="502" r:id="rId19"/>
    <p:sldId id="533" r:id="rId20"/>
    <p:sldId id="541" r:id="rId21"/>
    <p:sldId id="535" r:id="rId22"/>
    <p:sldId id="543" r:id="rId23"/>
    <p:sldId id="547" r:id="rId24"/>
    <p:sldId id="334" r:id="rId25"/>
    <p:sldId id="325" r:id="rId26"/>
    <p:sldId id="548" r:id="rId27"/>
    <p:sldId id="451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385" r:id="rId36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aria Gaare Dahl" initials="MGD" lastIdx="25" clrIdx="1"/>
  <p:cmAuthor id="3" name="Kirsten Fiskum" initials="K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0147" autoAdjust="0"/>
  </p:normalViewPr>
  <p:slideViewPr>
    <p:cSldViewPr>
      <p:cViewPr varScale="1">
        <p:scale>
          <a:sx n="104" d="100"/>
          <a:sy n="10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60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288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97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834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91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22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39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22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810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7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99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658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835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07352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38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1467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61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61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269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09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56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975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8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65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943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17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88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40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10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50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ektor2.n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dir.no/lk20/overordnet-del/prinsipper-for-laring-utvikling-og-danning/tverrfaglige-tema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268183"/>
              </a:buClr>
            </a:pPr>
            <a:r>
              <a:rPr lang="nb-NO" dirty="0">
                <a:solidFill>
                  <a:srgbClr val="268183"/>
                </a:solidFill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2827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4455" y="3500955"/>
            <a:ext cx="5519445" cy="3357045"/>
            <a:chOff x="394455" y="3500955"/>
            <a:chExt cx="4393569" cy="26722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500955"/>
              <a:ext cx="4104456" cy="267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vrundet rektangel 9"/>
            <p:cNvSpPr/>
            <p:nvPr/>
          </p:nvSpPr>
          <p:spPr>
            <a:xfrm>
              <a:off x="394455" y="3500955"/>
              <a:ext cx="3097425" cy="864149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sammen to og to (5 min)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996741" cy="4896544"/>
          </a:xfrm>
        </p:spPr>
        <p:txBody>
          <a:bodyPr/>
          <a:lstStyle/>
          <a:p>
            <a:r>
              <a:rPr lang="nb-NO" sz="2200" dirty="0"/>
              <a:t>Gå inn på læreplanen LK20 på udir.no og velg et fag dere underviser.</a:t>
            </a:r>
          </a:p>
          <a:p>
            <a:r>
              <a:rPr lang="nb-NO" sz="2200" dirty="0"/>
              <a:t>Les beskrivelsen av de tverrfaglige temaene.</a:t>
            </a:r>
          </a:p>
          <a:p>
            <a:r>
              <a:rPr lang="nb-NO" sz="2200" dirty="0"/>
              <a:t>Velg et tverrfaglig tema og finn ut hvilke kompetansemål (på de trinn dere underviser) som er knyttet til temaet.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3419872" y="5157192"/>
            <a:ext cx="2592288" cy="4049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Avrundet rektangel 13"/>
          <p:cNvSpPr/>
          <p:nvPr/>
        </p:nvSpPr>
        <p:spPr>
          <a:xfrm>
            <a:off x="7595255" y="4005064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Marker her</a:t>
            </a:r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4647731" y="4077072"/>
            <a:ext cx="2948605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Avrundet rektangel 18"/>
          <p:cNvSpPr/>
          <p:nvPr/>
        </p:nvSpPr>
        <p:spPr>
          <a:xfrm>
            <a:off x="5940152" y="4869160"/>
            <a:ext cx="2232248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på relevant trinn</a:t>
            </a:r>
          </a:p>
        </p:txBody>
      </p:sp>
    </p:spTree>
    <p:extLst>
      <p:ext uri="{BB962C8B-B14F-4D97-AF65-F5344CB8AC3E}">
        <p14:creationId xmlns:p14="http://schemas.microsoft.com/office/powerpoint/2010/main" val="25996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Aktivitet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0307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Jobb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103" y="1556792"/>
            <a:ext cx="7430313" cy="4347232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>
                <a:solidFill>
                  <a:schemeClr val="tx1"/>
                </a:solidFill>
              </a:rPr>
              <a:t>Dere skal nå gjennomføre en aktivitet (</a:t>
            </a:r>
            <a:r>
              <a:rPr lang="nb-NO" sz="2200" i="1" dirty="0">
                <a:solidFill>
                  <a:schemeClr val="tx1"/>
                </a:solidFill>
              </a:rPr>
              <a:t>Hvem skal ut?</a:t>
            </a:r>
            <a:r>
              <a:rPr lang="nb-NO" sz="2200" dirty="0">
                <a:solidFill>
                  <a:schemeClr val="tx1"/>
                </a:solidFill>
              </a:rPr>
              <a:t>) i rollen som elever.</a:t>
            </a:r>
          </a:p>
          <a:p>
            <a:endParaRPr lang="nb-NO" sz="2200" dirty="0">
              <a:solidFill>
                <a:schemeClr val="tx1"/>
              </a:solidFill>
            </a:endParaRP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530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188640"/>
            <a:ext cx="7583243" cy="1325563"/>
          </a:xfrm>
        </p:spPr>
        <p:txBody>
          <a:bodyPr/>
          <a:lstStyle/>
          <a:p>
            <a:r>
              <a:rPr lang="nb-NO" dirty="0"/>
              <a:t>Hvem skal ut?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7858" r="8344" b="11492"/>
          <a:stretch/>
        </p:blipFill>
        <p:spPr>
          <a:xfrm>
            <a:off x="1539858" y="1329037"/>
            <a:ext cx="2887133" cy="201930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529588" y="2979005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86" y="1460105"/>
            <a:ext cx="2029178" cy="18399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8324" b="6948"/>
          <a:stretch/>
        </p:blipFill>
        <p:spPr>
          <a:xfrm>
            <a:off x="1539858" y="3586348"/>
            <a:ext cx="2888125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492294" y="2959174"/>
            <a:ext cx="10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Plaster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39858" y="5237476"/>
            <a:ext cx="94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Tablett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0"/>
          <a:stretch/>
        </p:blipFill>
        <p:spPr>
          <a:xfrm>
            <a:off x="4720749" y="3573016"/>
            <a:ext cx="2818652" cy="202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Sylinder 10"/>
          <p:cNvSpPr txBox="1"/>
          <p:nvPr/>
        </p:nvSpPr>
        <p:spPr>
          <a:xfrm>
            <a:off x="6313495" y="5241053"/>
            <a:ext cx="123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Hostesaft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20749" y="1326347"/>
            <a:ext cx="2818652" cy="2016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39552" y="5922731"/>
            <a:ext cx="7272808" cy="877785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Tenk (1 minutt) – diskuter i par (4 minutt) </a:t>
            </a:r>
          </a:p>
          <a:p>
            <a:pPr algn="ctr"/>
            <a:r>
              <a:rPr lang="nb-NO" sz="2000" dirty="0"/>
              <a:t>Velg et bilde som skiller seg ut. Begrunn hvorfor.</a:t>
            </a:r>
          </a:p>
        </p:txBody>
      </p:sp>
    </p:spTree>
    <p:extLst>
      <p:ext uri="{BB962C8B-B14F-4D97-AF65-F5344CB8AC3E}">
        <p14:creationId xmlns:p14="http://schemas.microsoft.com/office/powerpoint/2010/main" val="2648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188640"/>
            <a:ext cx="7582582" cy="1325563"/>
          </a:xfrm>
        </p:spPr>
        <p:txBody>
          <a:bodyPr/>
          <a:lstStyle/>
          <a:p>
            <a:r>
              <a:rPr lang="nb-NO" dirty="0"/>
              <a:t>Hvem skal ut?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(5 min)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7858" r="8344" b="11492"/>
          <a:stretch/>
        </p:blipFill>
        <p:spPr>
          <a:xfrm>
            <a:off x="1529587" y="1325197"/>
            <a:ext cx="2898396" cy="2019300"/>
          </a:xfrm>
          <a:ln>
            <a:solidFill>
              <a:schemeClr val="tx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1529588" y="2979005"/>
            <a:ext cx="954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Vaksine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86" y="1460105"/>
            <a:ext cx="2029178" cy="183999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8324" b="6948"/>
          <a:stretch/>
        </p:blipFill>
        <p:spPr>
          <a:xfrm>
            <a:off x="1539858" y="3586348"/>
            <a:ext cx="2888125" cy="2014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492294" y="2959174"/>
            <a:ext cx="10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Plaster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539858" y="5237476"/>
            <a:ext cx="94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Tablett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0"/>
          <a:stretch/>
        </p:blipFill>
        <p:spPr>
          <a:xfrm>
            <a:off x="4720749" y="3573016"/>
            <a:ext cx="2818652" cy="2028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Sylinder 10"/>
          <p:cNvSpPr txBox="1"/>
          <p:nvPr/>
        </p:nvSpPr>
        <p:spPr>
          <a:xfrm>
            <a:off x="6313495" y="5241053"/>
            <a:ext cx="1239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b="1" dirty="0"/>
              <a:t>Hostesaft</a:t>
            </a:r>
          </a:p>
        </p:txBody>
      </p:sp>
      <p:sp>
        <p:nvSpPr>
          <p:cNvPr id="3" name="Rektangel 2"/>
          <p:cNvSpPr/>
          <p:nvPr/>
        </p:nvSpPr>
        <p:spPr>
          <a:xfrm>
            <a:off x="4720749" y="1326347"/>
            <a:ext cx="2818652" cy="2016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t avrundet rektangel 13"/>
          <p:cNvSpPr/>
          <p:nvPr/>
        </p:nvSpPr>
        <p:spPr>
          <a:xfrm>
            <a:off x="539552" y="5935591"/>
            <a:ext cx="7272808" cy="877785"/>
          </a:xfrm>
          <a:prstGeom prst="wedgeRoundRectCallout">
            <a:avLst>
              <a:gd name="adj1" fmla="val -8241"/>
              <a:gd name="adj2" fmla="val -763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Del i plenum (5 minutt) </a:t>
            </a:r>
          </a:p>
          <a:p>
            <a:pPr algn="ctr"/>
            <a:r>
              <a:rPr lang="nb-NO" sz="2000" dirty="0"/>
              <a:t>Hvilket bilde valgte dere og hvorfor?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6084168" y="44624"/>
            <a:ext cx="2946640" cy="122933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På neste side kommer eksempler på begrunnelser</a:t>
            </a:r>
          </a:p>
        </p:txBody>
      </p:sp>
    </p:spTree>
    <p:extLst>
      <p:ext uri="{BB962C8B-B14F-4D97-AF65-F5344CB8AC3E}">
        <p14:creationId xmlns:p14="http://schemas.microsoft.com/office/powerpoint/2010/main" val="61092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30EF-0EA4-4BB0-A5DB-779D1303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begrunnelser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04ED3-0020-40A9-9B20-A4DAFEB57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nb-NO" sz="2000" dirty="0"/>
              <a:t>Vaksine skal ut, fordi det tas forebyggende for en sykdom.</a:t>
            </a:r>
          </a:p>
          <a:p>
            <a:r>
              <a:rPr lang="nb-NO" sz="2000" dirty="0"/>
              <a:t>Tabletter skal ut, fordi de kan ha bivirkninger.</a:t>
            </a:r>
          </a:p>
          <a:p>
            <a:r>
              <a:rPr lang="nb-NO" sz="2000" dirty="0"/>
              <a:t>Hostesaft skal ut, fordi det er det eneste som drikkes.</a:t>
            </a:r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9415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Refleksjon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5181" y="188640"/>
            <a:ext cx="7583243" cy="1325563"/>
          </a:xfrm>
        </p:spPr>
        <p:txBody>
          <a:bodyPr>
            <a:normAutofit/>
          </a:bodyPr>
          <a:lstStyle/>
          <a:p>
            <a:r>
              <a:rPr lang="nb-NO" dirty="0"/>
              <a:t>Diskuter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27584" y="1092274"/>
            <a:ext cx="8227462" cy="22430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Ta utgangspunkt i aktiviteten dere nettopp har gjennomført.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Diskuter hvordan aktiviteten  kan være relevant for et eller flere av de tre tverrfaglige temaene i naturfag.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Velg et annet fag og diskuter hvordan aktiviteten kan være relevant for et eller flere av de tre tverrfaglige temaene i det faget.</a:t>
            </a:r>
            <a:endParaRPr lang="nn-NO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0485"/>
            <a:ext cx="4849778" cy="31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49" y="4840572"/>
            <a:ext cx="3508623" cy="149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3882212" y="5279242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5733256"/>
            <a:ext cx="158019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418946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6392146" y="4157463"/>
            <a:ext cx="988166" cy="1359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 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aktiviteten være relevant for et eller flere av de tre tverrfaglige temaene i et valgfritt fag?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1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oppdrag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 </a:t>
            </a:r>
            <a:r>
              <a:rPr lang="en-US" dirty="0" err="1"/>
              <a:t>minutter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</a:t>
            </a:r>
            <a:endParaRPr lang="nb-NO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Les oppdraget (5 min)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95738" y="1628800"/>
            <a:ext cx="758324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Les oppdraget som dere har fått utdelt.</a:t>
            </a:r>
          </a:p>
          <a:p>
            <a:pPr marL="50800" indent="0">
              <a:buNone/>
            </a:pPr>
            <a:r>
              <a:rPr lang="nb-NO" sz="2200" dirty="0"/>
              <a:t>Oppdraget er et eksempel fra Lektor2 (</a:t>
            </a:r>
            <a:r>
              <a:rPr lang="nb-NO" sz="2200" dirty="0">
                <a:hlinkClick r:id="rId2"/>
              </a:rPr>
              <a:t>lektor2.no</a:t>
            </a:r>
            <a:r>
              <a:rPr lang="nb-NO" sz="2200" dirty="0"/>
              <a:t>)</a:t>
            </a:r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endParaRPr lang="nb-NO" sz="2200" dirty="0"/>
          </a:p>
        </p:txBody>
      </p:sp>
      <p:pic>
        <p:nvPicPr>
          <p:cNvPr id="6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284984"/>
            <a:ext cx="5044958" cy="314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39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Diskuter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899592" y="1336912"/>
            <a:ext cx="7920880" cy="220301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kan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andre fag og hvordan det koples til de tre tverrfaglige temaene i det faget.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0485"/>
            <a:ext cx="4849778" cy="31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07" y="4775912"/>
            <a:ext cx="3627397" cy="15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vrundet rektangel 7"/>
          <p:cNvSpPr/>
          <p:nvPr/>
        </p:nvSpPr>
        <p:spPr>
          <a:xfrm>
            <a:off x="4139952" y="4931949"/>
            <a:ext cx="1008112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Klikk her</a:t>
            </a:r>
            <a:endParaRPr lang="en-US" dirty="0"/>
          </a:p>
        </p:txBody>
      </p:sp>
      <p:cxnSp>
        <p:nvCxnSpPr>
          <p:cNvPr id="9" name="Rett pil 8"/>
          <p:cNvCxnSpPr/>
          <p:nvPr/>
        </p:nvCxnSpPr>
        <p:spPr>
          <a:xfrm flipH="1">
            <a:off x="2267744" y="5301208"/>
            <a:ext cx="1872208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Avrundet rektangel 12"/>
          <p:cNvSpPr/>
          <p:nvPr/>
        </p:nvSpPr>
        <p:spPr>
          <a:xfrm>
            <a:off x="7380312" y="3418946"/>
            <a:ext cx="1440160" cy="738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Skriv inn valgfritt fag her</a:t>
            </a:r>
            <a:endParaRPr lang="en-US" dirty="0"/>
          </a:p>
        </p:txBody>
      </p:sp>
      <p:cxnSp>
        <p:nvCxnSpPr>
          <p:cNvPr id="14" name="Rett pil 13"/>
          <p:cNvCxnSpPr/>
          <p:nvPr/>
        </p:nvCxnSpPr>
        <p:spPr>
          <a:xfrm flipH="1">
            <a:off x="6372200" y="4077072"/>
            <a:ext cx="1008112" cy="1316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plenum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Gruppene deler: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av de tre tverrfaglige temaene i naturfag?</a:t>
            </a:r>
          </a:p>
          <a:p>
            <a:pPr marL="342900" indent="-342900">
              <a:lnSpc>
                <a:spcPct val="100000"/>
              </a:lnSpc>
            </a:pPr>
            <a:r>
              <a:rPr lang="nb-NO" sz="2200" dirty="0"/>
              <a:t>Hvordan kan oppdraget være relevant for et eller flere andre fag og koples til de tverrfaglige temaene i faget?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nb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  <a:p>
            <a:pPr marL="0" indent="0">
              <a:lnSpc>
                <a:spcPct val="100000"/>
              </a:lnSpc>
              <a:buNone/>
            </a:pPr>
            <a:endParaRPr lang="nn-NO" sz="2200" dirty="0"/>
          </a:p>
        </p:txBody>
      </p:sp>
      <p:sp>
        <p:nvSpPr>
          <p:cNvPr id="5" name="Avrundet rektangel 4"/>
          <p:cNvSpPr/>
          <p:nvPr/>
        </p:nvSpPr>
        <p:spPr>
          <a:xfrm>
            <a:off x="5652120" y="116632"/>
            <a:ext cx="3234672" cy="17089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På neste side kommer et eksempel på hvordan oppdraget kan være relevant for flere fag</a:t>
            </a:r>
          </a:p>
        </p:txBody>
      </p:sp>
    </p:spTree>
    <p:extLst>
      <p:ext uri="{BB962C8B-B14F-4D97-AF65-F5344CB8AC3E}">
        <p14:creationId xmlns:p14="http://schemas.microsoft.com/office/powerpoint/2010/main" val="32429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83" y="2636912"/>
            <a:ext cx="2614788" cy="1353077"/>
          </a:xfrm>
          <a:prstGeom prst="rect">
            <a:avLst/>
          </a:prstGeom>
        </p:spPr>
      </p:pic>
      <p:sp>
        <p:nvSpPr>
          <p:cNvPr id="14" name="Pil høyre 13"/>
          <p:cNvSpPr/>
          <p:nvPr/>
        </p:nvSpPr>
        <p:spPr>
          <a:xfrm rot="2361839">
            <a:off x="4777196" y="2330993"/>
            <a:ext cx="1568550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193801"/>
            <a:ext cx="7583243" cy="543594"/>
          </a:xfrm>
        </p:spPr>
        <p:txBody>
          <a:bodyPr/>
          <a:lstStyle/>
          <a:p>
            <a:r>
              <a:rPr lang="nb-NO" dirty="0"/>
              <a:t>Oppdrag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952" y="206340"/>
            <a:ext cx="3115807" cy="1943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vrundet rektangel 5"/>
          <p:cNvSpPr/>
          <p:nvPr/>
        </p:nvSpPr>
        <p:spPr>
          <a:xfrm>
            <a:off x="2836116" y="3699859"/>
            <a:ext cx="2517224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072" y="4068487"/>
            <a:ext cx="2602994" cy="69819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273" y="4941168"/>
            <a:ext cx="2565775" cy="157524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257" y="2970883"/>
            <a:ext cx="2603809" cy="85183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416" y="818741"/>
            <a:ext cx="5208858" cy="1627311"/>
          </a:xfrm>
          <a:prstGeom prst="rect">
            <a:avLst/>
          </a:prstGeom>
        </p:spPr>
      </p:pic>
      <p:sp>
        <p:nvSpPr>
          <p:cNvPr id="10" name="Avrundet rektangel 9"/>
          <p:cNvSpPr/>
          <p:nvPr/>
        </p:nvSpPr>
        <p:spPr>
          <a:xfrm>
            <a:off x="6256273" y="6005945"/>
            <a:ext cx="2480486" cy="49793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vrundet rektangel 7"/>
          <p:cNvSpPr/>
          <p:nvPr/>
        </p:nvSpPr>
        <p:spPr>
          <a:xfrm>
            <a:off x="6283559" y="4523285"/>
            <a:ext cx="2453199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vrundet rektangel 14"/>
          <p:cNvSpPr/>
          <p:nvPr/>
        </p:nvSpPr>
        <p:spPr>
          <a:xfrm>
            <a:off x="6283558" y="3578159"/>
            <a:ext cx="2453199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690" y="2959483"/>
            <a:ext cx="2317433" cy="1724152"/>
          </a:xfrm>
          <a:prstGeom prst="rect">
            <a:avLst/>
          </a:prstGeom>
        </p:spPr>
      </p:pic>
      <p:sp>
        <p:nvSpPr>
          <p:cNvPr id="19" name="Pil høyre 18"/>
          <p:cNvSpPr/>
          <p:nvPr/>
        </p:nvSpPr>
        <p:spPr>
          <a:xfrm rot="4235485">
            <a:off x="3343909" y="2387934"/>
            <a:ext cx="405854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Avrundet rektangel 16"/>
          <p:cNvSpPr/>
          <p:nvPr/>
        </p:nvSpPr>
        <p:spPr>
          <a:xfrm>
            <a:off x="136421" y="4506405"/>
            <a:ext cx="2220616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l høyre 19"/>
          <p:cNvSpPr/>
          <p:nvPr/>
        </p:nvSpPr>
        <p:spPr>
          <a:xfrm rot="5400000">
            <a:off x="711579" y="2446612"/>
            <a:ext cx="512445" cy="278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10"/>
          <a:srcRect b="15054"/>
          <a:stretch/>
        </p:blipFill>
        <p:spPr>
          <a:xfrm>
            <a:off x="2786845" y="5028236"/>
            <a:ext cx="2635427" cy="1778458"/>
          </a:xfrm>
          <a:prstGeom prst="rect">
            <a:avLst/>
          </a:prstGeom>
        </p:spPr>
      </p:pic>
      <p:sp>
        <p:nvSpPr>
          <p:cNvPr id="22" name="Avrundet rektangel 21"/>
          <p:cNvSpPr/>
          <p:nvPr/>
        </p:nvSpPr>
        <p:spPr>
          <a:xfrm>
            <a:off x="2785708" y="6519964"/>
            <a:ext cx="2517224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845" y="4024241"/>
            <a:ext cx="2674721" cy="968964"/>
          </a:xfrm>
          <a:prstGeom prst="rect">
            <a:avLst/>
          </a:prstGeom>
        </p:spPr>
      </p:pic>
      <p:sp>
        <p:nvSpPr>
          <p:cNvPr id="24" name="Avrundet rektangel 23"/>
          <p:cNvSpPr/>
          <p:nvPr/>
        </p:nvSpPr>
        <p:spPr>
          <a:xfrm>
            <a:off x="2785708" y="4749805"/>
            <a:ext cx="2675858" cy="24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  <p:bldP spid="15" grpId="0" animBg="1"/>
      <p:bldP spid="17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47224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(15 min)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/>
              <a:t>Lag en </a:t>
            </a:r>
            <a:r>
              <a:rPr lang="nb-NO" sz="2200" i="1" dirty="0"/>
              <a:t>Hvem skal ut?-</a:t>
            </a:r>
            <a:r>
              <a:rPr lang="nb-NO" sz="2200" dirty="0"/>
              <a:t>oppgave innen et valgfritt tema og trinn/nivå. NB: Det skal ikke være en fasit.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Bruk læreplanen LK20, og velg et eller flere av de tverrfaglige temaene oppgaven skal være knyttet til.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 eller flere av de tre tverrfaglige temaene i naturfag.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Beskriv </a:t>
            </a:r>
            <a:r>
              <a:rPr lang="nb-NO" sz="2200" dirty="0"/>
              <a:t>hvordan oppgaven kan være relevant for et eller flere andre fag og koples til de tverrfaglige temaene i faget.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200" dirty="0"/>
              <a:t>Aktiviteten skal gjennomføres med elever før neste samling. </a:t>
            </a:r>
            <a:endParaRPr lang="nb-NO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ct val="120000"/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6060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1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Tverrfaglige temaer</a:t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</a:rPr>
              <a:t>D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nb-NO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23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57460"/>
              </p:ext>
            </p:extLst>
          </p:nvPr>
        </p:nvGraphicFramePr>
        <p:xfrm>
          <a:off x="965200" y="1825625"/>
          <a:ext cx="71501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i="0" u="none" strike="noStrike" cap="none" noProof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Oppsummer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i="0" u="none" strike="noStrike" cap="none" noProof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16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/>
        </p:nvGraphicFramePr>
        <p:xfrm>
          <a:off x="467544" y="1825625"/>
          <a:ext cx="8208912" cy="341384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Oppsummer forarbeidet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Faglig påfyll 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Aktivitet: Hvem skal ut?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10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Refleksjon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3038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Eksempel på oppdrag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20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736723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Planlegg egen undervisning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245713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90 minutter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(20 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739" y="1690689"/>
            <a:ext cx="7681536" cy="4866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>
                <a:latin typeface="Calibri" panose="020F0502020204030204" pitchFamily="34" charset="0"/>
              </a:rPr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gjennomførte du </a:t>
            </a:r>
            <a:r>
              <a:rPr lang="nb-NO" sz="2200" i="1" dirty="0">
                <a:latin typeface="Calibri" panose="020F0502020204030204" pitchFamily="34" charset="0"/>
              </a:rPr>
              <a:t>Hvem skal ut?</a:t>
            </a:r>
            <a:r>
              <a:rPr lang="nb-NO" sz="2200" dirty="0">
                <a:latin typeface="Calibri" panose="020F0502020204030204" pitchFamily="34" charset="0"/>
              </a:rPr>
              <a:t>-oppgaven?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fungerte oppgaven?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mener du at oppgaven kan være relevant for ett eller flere av de tre tverrfaglige temaene i naturfag?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Hvilke andre fag mener du oppgaven kan være relevant for og koples til de tverrfaglige temaene i faget. 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6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 deling i plenum (5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772816"/>
            <a:ext cx="7583244" cy="4233129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Velg ett eksempel som dere vil dele i plenum.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8500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i plenum (10 min)</a:t>
            </a:r>
            <a:endParaRPr lang="nn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latin typeface="Calibri" panose="020F0502020204030204" pitchFamily="34" charset="0"/>
              </a:rPr>
              <a:t>tverrfaglige temaene i naturfag</a:t>
            </a:r>
            <a:r>
              <a:rPr lang="nb-NO" sz="2200" dirty="0"/>
              <a:t> kan oppgaven koples til?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SzPct val="120000"/>
              <a:buFont typeface="+mj-lt"/>
              <a:buAutoNum type="arabicPeriod"/>
            </a:pPr>
            <a:r>
              <a:rPr lang="nb-NO" sz="2200" dirty="0"/>
              <a:t>Hvilket annet fag og tverrfaglig tema kan oppgaven koples til?</a:t>
            </a:r>
          </a:p>
          <a:p>
            <a:endParaRPr lang="nb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96831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å bli kjent med de tre tverrfaglige temaene i læreplanen og bli bevisst på hvordan de kan inngå i undervisninga.  </a:t>
            </a:r>
            <a:endParaRPr lang="nb-NO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2977751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22685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</a:t>
            </a:r>
            <a:r>
              <a:rPr lang="nb-NO"/>
              <a:t>(15 </a:t>
            </a:r>
            <a:r>
              <a:rPr lang="nb-NO" dirty="0"/>
              <a:t>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jobbe med de tverrfaglige temaene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(8 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512390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>
                <a:hlinkClick r:id="rId4"/>
              </a:rPr>
              <a:t>https://www.udir.no/lk20/overordnet-del/prinsipper-for-laring-utvikling-og-danning/tverrfaglige-temaer/</a:t>
            </a:r>
            <a:endParaRPr lang="nb-NO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9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1362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Del i grupper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907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Gå sammen i grupper på tre–fire personer og ta fram notatene fra forberedelsen. </a:t>
            </a:r>
          </a:p>
          <a:p>
            <a:pPr marL="342900" indent="-342900"/>
            <a:r>
              <a:rPr lang="nb-NO" sz="2200" dirty="0"/>
              <a:t>Si kort hvilket tema dere har valgt og del eksempler fra egen undervisning</a:t>
            </a:r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342900" indent="-342900"/>
            <a:endParaRPr lang="nb-NO" sz="2200" dirty="0"/>
          </a:p>
          <a:p>
            <a:pPr marL="50800" indent="0">
              <a:buNone/>
            </a:pPr>
            <a:r>
              <a:rPr lang="nb-NO" sz="2200" dirty="0"/>
              <a:t>Gjør dere klar til å dele innspill fra gruppediskusjonen i plenum. 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20816" y="3874183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945893" y="4725307"/>
            <a:ext cx="7583244" cy="138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27873"/>
              </p:ext>
            </p:extLst>
          </p:nvPr>
        </p:nvGraphicFramePr>
        <p:xfrm>
          <a:off x="1259632" y="3389611"/>
          <a:ext cx="6096000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2393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5665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78313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400" kern="1200" dirty="0"/>
                        <a:t>Folkehelse og livsmestring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Demokrati og medborgerskap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kern="1200" dirty="0"/>
                        <a:t>Bærekraftig utvikling</a:t>
                      </a:r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568"/>
                  </a:ext>
                </a:extLst>
              </a:tr>
            </a:tbl>
          </a:graphicData>
        </a:graphic>
      </p:graphicFrame>
      <p:pic>
        <p:nvPicPr>
          <p:cNvPr id="12" name="Picture 2" descr="Yoga, Styrke, Folk, Kvinne, Meditas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4977"/>
            <a:ext cx="1772264" cy="1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neskelig, Gruppe Mennesker, Sam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28" y="4224977"/>
            <a:ext cx="1689836" cy="11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ndpark, Energi, Grønt, Bærekraft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0"/>
          <a:stretch/>
        </p:blipFill>
        <p:spPr bwMode="auto">
          <a:xfrm>
            <a:off x="5389610" y="4224977"/>
            <a:ext cx="1846686" cy="113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596299"/>
            <a:ext cx="7523526" cy="26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38256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Tverrfaglige temaer i læreplanene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De tre tverrfaglige temaene; folkehelse og livsmestring, demokrati og medborgerskap og bærekraftig utvikling skal bidra til at elevene </a:t>
            </a:r>
            <a:r>
              <a:rPr lang="nb-NO" sz="2200" i="1" dirty="0"/>
              <a:t>oppnår forståelse </a:t>
            </a:r>
            <a:r>
              <a:rPr lang="nb-NO" sz="2200" dirty="0"/>
              <a:t>og </a:t>
            </a:r>
            <a:r>
              <a:rPr lang="nb-NO" sz="2200" i="1" dirty="0"/>
              <a:t>ser sammenhenger i </a:t>
            </a:r>
            <a:r>
              <a:rPr lang="nb-NO" sz="2200" dirty="0"/>
              <a:t>og </a:t>
            </a:r>
            <a:r>
              <a:rPr lang="nb-NO" sz="2200" i="1" dirty="0"/>
              <a:t>mellom fag</a:t>
            </a:r>
            <a:r>
              <a:rPr lang="nb-NO" sz="2200" dirty="0"/>
              <a:t>. 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Temaene er beskrevet både i overordnet del av læreplanverket som dere leste i forarbeidet og i læreplaner for fag LK20.</a:t>
            </a:r>
          </a:p>
          <a:p>
            <a:pPr marL="5080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dirty="0"/>
              <a:t>(udir.no)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69182"/>
            <a:ext cx="7488832" cy="477031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355C46B-D5D1-E946-9F3A-053E0C9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Oppbygging av læreplanene i LK20</a:t>
            </a: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1059" y="2439888"/>
            <a:ext cx="2422709" cy="2016224"/>
          </a:xfrm>
          <a:prstGeom prst="wedgeRoundRectCallout">
            <a:avLst>
              <a:gd name="adj1" fmla="val 61788"/>
              <a:gd name="adj2" fmla="val 240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på Tverrfaglige temaer får dere opp beskrivelsen av hvordan temaene er relevante i faget.  </a:t>
            </a:r>
            <a:endParaRPr lang="nb-NO" sz="1800" i="1" dirty="0"/>
          </a:p>
        </p:txBody>
      </p:sp>
      <p:sp>
        <p:nvSpPr>
          <p:cNvPr id="12" name="Avrundet rektangel 11"/>
          <p:cNvSpPr/>
          <p:nvPr/>
        </p:nvSpPr>
        <p:spPr>
          <a:xfrm>
            <a:off x="2843808" y="3861048"/>
            <a:ext cx="936104" cy="21602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vrundet rektangel 5"/>
          <p:cNvSpPr/>
          <p:nvPr/>
        </p:nvSpPr>
        <p:spPr>
          <a:xfrm>
            <a:off x="4413533" y="3603913"/>
            <a:ext cx="1800200" cy="2571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6955088" y="4077072"/>
            <a:ext cx="2088232" cy="1944216"/>
          </a:xfrm>
          <a:prstGeom prst="wedgeRoundRectCallout">
            <a:avLst>
              <a:gd name="adj1" fmla="val -81415"/>
              <a:gd name="adj2" fmla="val -59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1800" dirty="0"/>
              <a:t>Ved å klikke her får dere opp beskrivelsen av temaene i overordnet del.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20368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1173</Words>
  <Application>Microsoft Office PowerPoint</Application>
  <PresentationFormat>Skjermfremvisning (4:3)</PresentationFormat>
  <Paragraphs>187</Paragraphs>
  <Slides>35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Office-tema</vt:lpstr>
      <vt:lpstr>Tverrfaglige temaer B – Samarbeid</vt:lpstr>
      <vt:lpstr>Mål</vt:lpstr>
      <vt:lpstr>Tidsplan for denne økta</vt:lpstr>
      <vt:lpstr>Oppsummer forarbeidet</vt:lpstr>
      <vt:lpstr>Del i grupper (10 min)</vt:lpstr>
      <vt:lpstr>Felles oppsummering (5 min)</vt:lpstr>
      <vt:lpstr>Faglig påfyll</vt:lpstr>
      <vt:lpstr>Tverrfaglige temaer i læreplanene</vt:lpstr>
      <vt:lpstr>Oppbygging av læreplanene i LK20</vt:lpstr>
      <vt:lpstr>Jobb sammen to og to (5 min)</vt:lpstr>
      <vt:lpstr>Aktivitet</vt:lpstr>
      <vt:lpstr>Jobb i par</vt:lpstr>
      <vt:lpstr>Hvem skal ut? (5 min)</vt:lpstr>
      <vt:lpstr>Hvem skal ut? (5 min)</vt:lpstr>
      <vt:lpstr>Eksempler på begrunnelser</vt:lpstr>
      <vt:lpstr>Refleksjon</vt:lpstr>
      <vt:lpstr>Diskuter i grupper (10 min)</vt:lpstr>
      <vt:lpstr>Del i plenum (5 min)</vt:lpstr>
      <vt:lpstr>Eksempel på oppdrag</vt:lpstr>
      <vt:lpstr>Les oppdraget (5 min)</vt:lpstr>
      <vt:lpstr>Diskuter i grupper (10 min)</vt:lpstr>
      <vt:lpstr>Del i plenum (5 min)</vt:lpstr>
      <vt:lpstr>Oppdrag</vt:lpstr>
      <vt:lpstr>Planlegg egen undervisning </vt:lpstr>
      <vt:lpstr>Planlegg egen undervisning (15 min) </vt:lpstr>
      <vt:lpstr>Kilder</vt:lpstr>
      <vt:lpstr>Tverrfaglige temaer D – Etterarbeid</vt:lpstr>
      <vt:lpstr>Mål</vt:lpstr>
      <vt:lpstr>Tidsplan for denne økta</vt:lpstr>
      <vt:lpstr>Del i grupper (20 min)</vt:lpstr>
      <vt:lpstr>Forbered deling i plenum (5 min)</vt:lpstr>
      <vt:lpstr>Oppsummer i plenum (10 min)</vt:lpstr>
      <vt:lpstr>Mål 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Berit</cp:lastModifiedBy>
  <cp:revision>303</cp:revision>
  <dcterms:modified xsi:type="dcterms:W3CDTF">2023-08-29T10:09:04Z</dcterms:modified>
</cp:coreProperties>
</file>