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60" r:id="rId2"/>
    <p:sldId id="315" r:id="rId3"/>
    <p:sldId id="359" r:id="rId4"/>
    <p:sldId id="332" r:id="rId5"/>
    <p:sldId id="330" r:id="rId6"/>
    <p:sldId id="342" r:id="rId7"/>
    <p:sldId id="355" r:id="rId8"/>
    <p:sldId id="372" r:id="rId9"/>
    <p:sldId id="356" r:id="rId10"/>
    <p:sldId id="335" r:id="rId11"/>
    <p:sldId id="369" r:id="rId12"/>
    <p:sldId id="373" r:id="rId13"/>
    <p:sldId id="375" r:id="rId14"/>
    <p:sldId id="343" r:id="rId15"/>
    <p:sldId id="344" r:id="rId16"/>
    <p:sldId id="347" r:id="rId17"/>
    <p:sldId id="334" r:id="rId18"/>
    <p:sldId id="348" r:id="rId19"/>
    <p:sldId id="337" r:id="rId20"/>
    <p:sldId id="361" r:id="rId21"/>
    <p:sldId id="362" r:id="rId22"/>
    <p:sldId id="363" r:id="rId23"/>
    <p:sldId id="340" r:id="rId24"/>
    <p:sldId id="353" r:id="rId25"/>
    <p:sldId id="376" r:id="rId26"/>
    <p:sldId id="354" r:id="rId27"/>
    <p:sldId id="351" r:id="rId28"/>
    <p:sldId id="352" r:id="rId29"/>
    <p:sldId id="338" r:id="rId30"/>
    <p:sldId id="358" r:id="rId31"/>
    <p:sldId id="339" r:id="rId3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sanne Stengrundet" initials="SS" lastIdx="29" clrIdx="0">
    <p:extLst>
      <p:ext uri="{19B8F6BF-5375-455C-9EA6-DF929625EA0E}">
        <p15:presenceInfo xmlns:p15="http://schemas.microsoft.com/office/powerpoint/2012/main" userId="S-1-5-21-3959417778-1711865379-3952174976-14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818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ddels stil 2 - aks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ys stil 1 - aks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9" autoAdjust="0"/>
    <p:restoredTop sz="71669" autoAdjust="0"/>
  </p:normalViewPr>
  <p:slideViewPr>
    <p:cSldViewPr snapToGrid="0" snapToObjects="1">
      <p:cViewPr varScale="1">
        <p:scale>
          <a:sx n="77" d="100"/>
          <a:sy n="77" d="100"/>
        </p:scale>
        <p:origin x="193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3" d="100"/>
          <a:sy n="113" d="100"/>
        </p:scale>
        <p:origin x="52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23T10:26:56.461" idx="3">
    <p:pos x="3384" y="2543"/>
    <p:text>endret tid fra 45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23T10:52:39.382" idx="15">
    <p:pos x="3441" y="489"/>
    <p:text>tabellen er endret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565" tIns="45783" rIns="91565" bIns="45783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565" tIns="45783" rIns="91565" bIns="45783" rtlCol="0"/>
          <a:lstStyle>
            <a:lvl1pPr algn="r">
              <a:defRPr sz="1200"/>
            </a:lvl1pPr>
          </a:lstStyle>
          <a:p>
            <a:fld id="{CFC80595-CB9A-4B2B-9F62-515657FF243E}" type="datetimeFigureOut">
              <a:rPr lang="nb-NO" smtClean="0"/>
              <a:t>12.11.2025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565" tIns="45783" rIns="91565" bIns="45783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565" tIns="45783" rIns="91565" bIns="45783" rtlCol="0" anchor="b"/>
          <a:lstStyle>
            <a:lvl1pPr algn="r">
              <a:defRPr sz="1200"/>
            </a:lvl1pPr>
          </a:lstStyle>
          <a:p>
            <a:fld id="{347094F0-FA6A-48DA-95DC-9F0078FF98F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8652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565" tIns="45783" rIns="91565" bIns="45783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565" tIns="45783" rIns="91565" bIns="45783" rtlCol="0"/>
          <a:lstStyle>
            <a:lvl1pPr algn="r">
              <a:defRPr sz="1200"/>
            </a:lvl1pPr>
          </a:lstStyle>
          <a:p>
            <a:fld id="{634AC687-64E8-6F43-AA98-B5EBDB685D9F}" type="datetimeFigureOut">
              <a:rPr lang="nb-NO" smtClean="0"/>
              <a:t>12.11.2025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5" tIns="45783" rIns="91565" bIns="45783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565" tIns="45783" rIns="91565" bIns="45783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565" tIns="45783" rIns="91565" bIns="45783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565" tIns="45783" rIns="91565" bIns="45783" rtlCol="0" anchor="b"/>
          <a:lstStyle>
            <a:lvl1pPr algn="r">
              <a:defRPr sz="1200"/>
            </a:lvl1pPr>
          </a:lstStyle>
          <a:p>
            <a:fld id="{498C61E4-D67C-2040-A9B3-42B060A8C9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64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6188" y="1279525"/>
            <a:ext cx="460692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8637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C61E4-D67C-2040-A9B3-42B060A8C95A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4056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C61E4-D67C-2040-A9B3-42B060A8C95A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3506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56663" y="4268131"/>
            <a:ext cx="5253302" cy="3492107"/>
          </a:xfrm>
          <a:prstGeom prst="rect">
            <a:avLst/>
          </a:prstGeom>
        </p:spPr>
        <p:txBody>
          <a:bodyPr wrap="square" lIns="88207" tIns="88207" rIns="88207" bIns="88207" anchor="t" anchorCtr="0">
            <a:noAutofit/>
          </a:bodyPr>
          <a:lstStyle/>
          <a:p>
            <a:pPr lvl="0"/>
            <a:endParaRPr lang="nb-NO" dirty="0"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1108075"/>
            <a:ext cx="3990975" cy="2994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5292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412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36146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6188" y="1279525"/>
            <a:ext cx="460692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7383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7083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246188" y="1279525"/>
            <a:ext cx="4606925" cy="34544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1042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56663" y="4268131"/>
            <a:ext cx="5253302" cy="3492107"/>
          </a:xfrm>
          <a:prstGeom prst="rect">
            <a:avLst/>
          </a:prstGeom>
        </p:spPr>
        <p:txBody>
          <a:bodyPr wrap="square" lIns="88207" tIns="88207" rIns="88207" bIns="88207" anchor="t" anchorCtr="0">
            <a:noAutofit/>
          </a:bodyPr>
          <a:lstStyle/>
          <a:p>
            <a:pPr lvl="0"/>
            <a:endParaRPr lang="nb-NO" dirty="0"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1108075"/>
            <a:ext cx="3990975" cy="2994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87767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C61E4-D67C-2040-A9B3-42B060A8C95A}" type="slidenum">
              <a:rPr lang="nb-NO" smtClean="0"/>
              <a:t>29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423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30967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56663" y="4268131"/>
            <a:ext cx="5253302" cy="3492107"/>
          </a:xfrm>
          <a:prstGeom prst="rect">
            <a:avLst/>
          </a:prstGeom>
        </p:spPr>
        <p:txBody>
          <a:bodyPr wrap="square" lIns="88207" tIns="88207" rIns="88207" bIns="88207" anchor="t" anchorCtr="0">
            <a:noAutofit/>
          </a:bodyPr>
          <a:lstStyle/>
          <a:p>
            <a:pPr lvl="0"/>
            <a:endParaRPr lang="nb-NO" dirty="0"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1108075"/>
            <a:ext cx="3990975" cy="2994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26961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56663" y="4268131"/>
            <a:ext cx="5253302" cy="3492107"/>
          </a:xfrm>
          <a:prstGeom prst="rect">
            <a:avLst/>
          </a:prstGeom>
        </p:spPr>
        <p:txBody>
          <a:bodyPr wrap="square" lIns="88207" tIns="88207" rIns="88207" bIns="88207" anchor="t" anchorCtr="0">
            <a:noAutofit/>
          </a:bodyPr>
          <a:lstStyle/>
          <a:p>
            <a:pPr lvl="0"/>
            <a:endParaRPr lang="nb-NO" dirty="0"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1108075"/>
            <a:ext cx="3990975" cy="2994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79690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246188" y="1279525"/>
            <a:ext cx="4606925" cy="34544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3343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56663" y="4268131"/>
            <a:ext cx="5253302" cy="3492107"/>
          </a:xfrm>
          <a:prstGeom prst="rect">
            <a:avLst/>
          </a:prstGeom>
        </p:spPr>
        <p:txBody>
          <a:bodyPr wrap="square" lIns="88207" tIns="88207" rIns="88207" bIns="88207" anchor="t" anchorCtr="0">
            <a:noAutofit/>
          </a:bodyPr>
          <a:lstStyle/>
          <a:p>
            <a:endParaRPr lang="nb-NO" dirty="0"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1108075"/>
            <a:ext cx="3990975" cy="2994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395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1791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4210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436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6637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0B446-CE51-48E7-90CF-AF70D2D60226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9309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71180" y="2409914"/>
            <a:ext cx="7801641" cy="1674976"/>
          </a:xfrm>
        </p:spPr>
        <p:txBody>
          <a:bodyPr anchor="t">
            <a:normAutofit/>
          </a:bodyPr>
          <a:lstStyle>
            <a:lvl1pPr algn="ctr">
              <a:defRPr sz="5400" b="0" i="0">
                <a:solidFill>
                  <a:schemeClr val="tx2"/>
                </a:solidFill>
                <a:latin typeface="+mn-lt"/>
                <a:ea typeface="Campton Book" charset="0"/>
                <a:cs typeface="Campton Book" charset="0"/>
              </a:defRPr>
            </a:lvl1pPr>
          </a:lstStyle>
          <a:p>
            <a:r>
              <a:rPr lang="nb-NO" dirty="0"/>
              <a:t>Modultittel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60749" y="1912281"/>
            <a:ext cx="5280434" cy="442989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68183"/>
                </a:solidFill>
                <a:latin typeface="+mn-lt"/>
                <a:ea typeface="Campton Book" charset="0"/>
                <a:cs typeface="Campton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Modul </a:t>
            </a:r>
            <a:r>
              <a:rPr lang="nb-NO" dirty="0" err="1"/>
              <a:t>X</a:t>
            </a:r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552950" y="3529411"/>
            <a:ext cx="38100" cy="1447800"/>
          </a:xfrm>
          <a:prstGeom prst="rect">
            <a:avLst/>
          </a:prstGeom>
        </p:spPr>
      </p:pic>
      <p:grpSp>
        <p:nvGrpSpPr>
          <p:cNvPr id="4" name="Gruppe 3"/>
          <p:cNvGrpSpPr/>
          <p:nvPr userDrawn="1"/>
        </p:nvGrpSpPr>
        <p:grpSpPr>
          <a:xfrm>
            <a:off x="620590" y="5614909"/>
            <a:ext cx="7902815" cy="647295"/>
            <a:chOff x="1697880" y="5614909"/>
            <a:chExt cx="5885486" cy="647295"/>
          </a:xfrm>
        </p:grpSpPr>
        <p:pic>
          <p:nvPicPr>
            <p:cNvPr id="8" name="Bilde 7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784620" y="5614909"/>
              <a:ext cx="1589682" cy="647295"/>
            </a:xfrm>
            <a:prstGeom prst="rect">
              <a:avLst/>
            </a:prstGeom>
          </p:spPr>
        </p:pic>
        <p:pic>
          <p:nvPicPr>
            <p:cNvPr id="10" name="Bilde 9"/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62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97880" y="5739615"/>
              <a:ext cx="1282244" cy="442989"/>
            </a:xfrm>
            <a:prstGeom prst="rect">
              <a:avLst/>
            </a:prstGeom>
          </p:spPr>
        </p:pic>
        <p:pic>
          <p:nvPicPr>
            <p:cNvPr id="11" name="Bilde 10"/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62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78795" y="5806202"/>
              <a:ext cx="1404571" cy="3098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114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7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ferans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548866" y="1262559"/>
            <a:ext cx="8046268" cy="630662"/>
          </a:xfrm>
        </p:spPr>
        <p:txBody>
          <a:bodyPr>
            <a:normAutofit/>
          </a:bodyPr>
          <a:lstStyle>
            <a:lvl1pPr algn="ctr">
              <a:defRPr sz="3600" b="0" i="0">
                <a:solidFill>
                  <a:schemeClr val="accent1"/>
                </a:solidFill>
                <a:latin typeface="+mn-lt"/>
                <a:ea typeface="Campton Medium" charset="0"/>
                <a:cs typeface="Campton Medium" charset="0"/>
              </a:defRPr>
            </a:lvl1pPr>
          </a:lstStyle>
          <a:p>
            <a:r>
              <a:rPr lang="nb-NO" dirty="0"/>
              <a:t>Referanser</a:t>
            </a:r>
          </a:p>
        </p:txBody>
      </p:sp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1143000" y="2255045"/>
            <a:ext cx="6858000" cy="33921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+mn-lt"/>
                <a:ea typeface="Campton Book" charset="0"/>
                <a:cs typeface="Campton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8601" y="213143"/>
            <a:ext cx="1066799" cy="901756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24065D29-AA58-4CA2-8598-56C22A2E391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4717" y="6065422"/>
            <a:ext cx="2134567" cy="647295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9EB4C474-1A11-4899-A68B-FDD789436D5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552950" y="1350233"/>
            <a:ext cx="381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71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77636" y="2304637"/>
            <a:ext cx="7886700" cy="1325563"/>
          </a:xfrm>
        </p:spPr>
        <p:txBody>
          <a:bodyPr>
            <a:normAutofit/>
          </a:bodyPr>
          <a:lstStyle>
            <a:lvl1pPr algn="ctr">
              <a:defRPr sz="4800" b="0">
                <a:solidFill>
                  <a:srgbClr val="268183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595586" y="3447481"/>
            <a:ext cx="50800" cy="1085850"/>
          </a:xfrm>
          <a:prstGeom prst="rect">
            <a:avLst/>
          </a:prstGeom>
        </p:spPr>
      </p:pic>
      <p:grpSp>
        <p:nvGrpSpPr>
          <p:cNvPr id="11" name="Gruppe 10"/>
          <p:cNvGrpSpPr/>
          <p:nvPr userDrawn="1"/>
        </p:nvGrpSpPr>
        <p:grpSpPr>
          <a:xfrm>
            <a:off x="620590" y="5614909"/>
            <a:ext cx="7902821" cy="647295"/>
            <a:chOff x="1697878" y="5614909"/>
            <a:chExt cx="5885487" cy="647295"/>
          </a:xfrm>
        </p:grpSpPr>
        <p:pic>
          <p:nvPicPr>
            <p:cNvPr id="12" name="Bilde 11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784617" y="5614909"/>
              <a:ext cx="1589681" cy="647295"/>
            </a:xfrm>
            <a:prstGeom prst="rect">
              <a:avLst/>
            </a:prstGeom>
          </p:spPr>
        </p:pic>
        <p:pic>
          <p:nvPicPr>
            <p:cNvPr id="13" name="Bilde 12"/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62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97878" y="5739615"/>
              <a:ext cx="1282244" cy="442989"/>
            </a:xfrm>
            <a:prstGeom prst="rect">
              <a:avLst/>
            </a:prstGeom>
          </p:spPr>
        </p:pic>
        <p:pic>
          <p:nvPicPr>
            <p:cNvPr id="14" name="Bilde 13"/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6200"/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78794" y="5806202"/>
              <a:ext cx="1404571" cy="3098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88166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F05CEA3C-08EC-4949-BF01-138334FF0E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419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fors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8866" y="2552978"/>
            <a:ext cx="8046268" cy="901756"/>
          </a:xfrm>
        </p:spPr>
        <p:txBody>
          <a:bodyPr/>
          <a:lstStyle>
            <a:lvl1pPr algn="ctr">
              <a:defRPr b="0" i="0">
                <a:solidFill>
                  <a:schemeClr val="accent1"/>
                </a:solidFill>
                <a:latin typeface="+mn-lt"/>
                <a:ea typeface="Campton Medium" charset="0"/>
                <a:cs typeface="Campton Medium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1143000" y="3991427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  <a:ea typeface="Campton Book" charset="0"/>
                <a:cs typeface="Campton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8601" y="1375372"/>
            <a:ext cx="1066799" cy="901756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24065D29-AA58-4CA2-8598-56C22A2E391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4717" y="5851776"/>
            <a:ext cx="2134567" cy="647295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9EB4C474-1A11-4899-A68B-FDD789436D5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552950" y="2897023"/>
            <a:ext cx="381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5739" y="365126"/>
            <a:ext cx="7583243" cy="1325563"/>
          </a:xfrm>
        </p:spPr>
        <p:txBody>
          <a:bodyPr>
            <a:normAutofit/>
          </a:bodyPr>
          <a:lstStyle>
            <a:lvl1pPr>
              <a:defRPr sz="3600" b="0" i="0">
                <a:solidFill>
                  <a:srgbClr val="268183"/>
                </a:solidFill>
                <a:latin typeface="+mn-lt"/>
                <a:ea typeface="Campton Book" charset="0"/>
                <a:cs typeface="Campton Book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95738" y="1825625"/>
            <a:ext cx="7583244" cy="4180320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800" b="0" i="0">
                <a:latin typeface="+mn-lt"/>
                <a:ea typeface="Campton Light" charset="0"/>
                <a:cs typeface="Campton Light" charset="0"/>
              </a:defRPr>
            </a:lvl1pPr>
            <a:lvl2pPr>
              <a:buClr>
                <a:schemeClr val="accent3"/>
              </a:buClr>
              <a:defRPr sz="2400" b="0" i="0">
                <a:latin typeface="+mn-lt"/>
                <a:ea typeface="Campton Light" charset="0"/>
                <a:cs typeface="Campton Light" charset="0"/>
              </a:defRPr>
            </a:lvl2pPr>
            <a:lvl3pPr>
              <a:buClr>
                <a:schemeClr val="accent3"/>
              </a:buClr>
              <a:defRPr sz="2000" b="0" i="0">
                <a:latin typeface="+mn-lt"/>
                <a:ea typeface="Campton Light" charset="0"/>
                <a:cs typeface="Campton Light" charset="0"/>
              </a:defRPr>
            </a:lvl3pPr>
            <a:lvl4pPr>
              <a:buClr>
                <a:schemeClr val="accent3"/>
              </a:buClr>
              <a:defRPr sz="1800" b="0" i="0">
                <a:latin typeface="+mn-lt"/>
                <a:ea typeface="Campton Light" charset="0"/>
                <a:cs typeface="Campton Light" charset="0"/>
              </a:defRPr>
            </a:lvl4pPr>
            <a:lvl5pPr>
              <a:buClr>
                <a:schemeClr val="accent3"/>
              </a:buClr>
              <a:defRPr sz="1800" b="0" i="0">
                <a:latin typeface="+mn-lt"/>
                <a:ea typeface="Campton Light" charset="0"/>
                <a:cs typeface="Campton Light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125" y="0"/>
            <a:ext cx="38100" cy="1447800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2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6400" y="365126"/>
            <a:ext cx="7582582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68183"/>
                </a:solidFill>
                <a:latin typeface="+mn-lt"/>
                <a:ea typeface="Campton Book" charset="0"/>
                <a:cs typeface="Campton Book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96399" y="1825626"/>
            <a:ext cx="3726000" cy="411797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 b="0" i="0">
                <a:latin typeface="+mn-lt"/>
                <a:ea typeface="Campton Light" charset="0"/>
                <a:cs typeface="Campton Light" charset="0"/>
              </a:defRPr>
            </a:lvl1pPr>
            <a:lvl2pPr>
              <a:buClr>
                <a:schemeClr val="accent3"/>
              </a:buClr>
              <a:defRPr sz="2000" b="0" i="0">
                <a:latin typeface="+mn-lt"/>
                <a:ea typeface="Campton Light" charset="0"/>
                <a:cs typeface="Campton Light" charset="0"/>
              </a:defRPr>
            </a:lvl2pPr>
            <a:lvl3pPr>
              <a:buClr>
                <a:schemeClr val="accent3"/>
              </a:buClr>
              <a:defRPr sz="1800" b="0" i="0">
                <a:latin typeface="+mn-lt"/>
                <a:ea typeface="Campton Light" charset="0"/>
                <a:cs typeface="Campton Light" charset="0"/>
              </a:defRPr>
            </a:lvl3pPr>
            <a:lvl4pPr>
              <a:buClr>
                <a:schemeClr val="accent3"/>
              </a:buClr>
              <a:defRPr sz="1600" b="0" i="0">
                <a:latin typeface="+mn-lt"/>
                <a:ea typeface="Campton Light" charset="0"/>
                <a:cs typeface="Campton Light" charset="0"/>
              </a:defRPr>
            </a:lvl4pPr>
            <a:lvl5pPr>
              <a:buClr>
                <a:schemeClr val="accent3"/>
              </a:buClr>
              <a:defRPr sz="1600" b="0" i="0">
                <a:latin typeface="+mn-lt"/>
                <a:ea typeface="Campton Light" charset="0"/>
                <a:cs typeface="Campton Light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18003" y="1826014"/>
            <a:ext cx="3660979" cy="4117586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 b="0" i="0">
                <a:latin typeface="+mn-lt"/>
                <a:ea typeface="Campton Light" charset="0"/>
                <a:cs typeface="Campton Light" charset="0"/>
              </a:defRPr>
            </a:lvl1pPr>
            <a:lvl2pPr>
              <a:buClr>
                <a:schemeClr val="accent3"/>
              </a:buClr>
              <a:defRPr sz="2000" b="0" i="0">
                <a:latin typeface="+mn-lt"/>
                <a:ea typeface="Campton Light" charset="0"/>
                <a:cs typeface="Campton Light" charset="0"/>
              </a:defRPr>
            </a:lvl2pPr>
            <a:lvl3pPr>
              <a:buClr>
                <a:schemeClr val="accent3"/>
              </a:buClr>
              <a:defRPr sz="1800" b="0" i="0">
                <a:latin typeface="+mn-lt"/>
                <a:ea typeface="Campton Light" charset="0"/>
                <a:cs typeface="Campton Light" charset="0"/>
              </a:defRPr>
            </a:lvl3pPr>
            <a:lvl4pPr>
              <a:buClr>
                <a:schemeClr val="accent3"/>
              </a:buClr>
              <a:defRPr sz="1600" b="0" i="0">
                <a:latin typeface="+mn-lt"/>
                <a:ea typeface="Campton Light" charset="0"/>
                <a:cs typeface="Campton Light" charset="0"/>
              </a:defRPr>
            </a:lvl4pPr>
            <a:lvl5pPr>
              <a:buClr>
                <a:schemeClr val="accent3"/>
              </a:buClr>
              <a:defRPr sz="1600" b="0" i="0">
                <a:latin typeface="+mn-lt"/>
                <a:ea typeface="Campton Light" charset="0"/>
                <a:cs typeface="Campton Light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128" y="0"/>
            <a:ext cx="38100" cy="1447800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4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6400" y="457200"/>
            <a:ext cx="2949178" cy="1600200"/>
          </a:xfrm>
        </p:spPr>
        <p:txBody>
          <a:bodyPr anchor="ctr"/>
          <a:lstStyle>
            <a:lvl1pPr>
              <a:defRPr sz="3200">
                <a:solidFill>
                  <a:srgbClr val="268183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967842" y="681136"/>
            <a:ext cx="4511140" cy="51799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896400" y="2239348"/>
            <a:ext cx="2949178" cy="36217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dirty="0"/>
              <a:t>Klikk for å redigere tekststiler i malen </a:t>
            </a:r>
            <a:r>
              <a:rPr lang="nb-NO" dirty="0" err="1"/>
              <a:t>eesfnhef</a:t>
            </a:r>
            <a:r>
              <a:rPr lang="nb-NO" dirty="0"/>
              <a:t> </a:t>
            </a:r>
            <a:r>
              <a:rPr lang="nb-NO" dirty="0" err="1"/>
              <a:t>efe</a:t>
            </a:r>
            <a:r>
              <a:rPr lang="nb-NO" dirty="0"/>
              <a:t> </a:t>
            </a:r>
            <a:r>
              <a:rPr lang="nb-NO" dirty="0" err="1"/>
              <a:t>ege</a:t>
            </a:r>
            <a:r>
              <a:rPr lang="nb-NO" dirty="0"/>
              <a:t> </a:t>
            </a:r>
            <a:r>
              <a:rPr lang="nb-NO" dirty="0" err="1"/>
              <a:t>eg</a:t>
            </a:r>
            <a:r>
              <a:rPr lang="nb-NO" dirty="0"/>
              <a:t> </a:t>
            </a:r>
            <a:r>
              <a:rPr lang="nb-NO" dirty="0" err="1"/>
              <a:t>rwrøl</a:t>
            </a:r>
            <a:r>
              <a:rPr lang="nb-NO" dirty="0"/>
              <a:t>, </a:t>
            </a:r>
            <a:r>
              <a:rPr lang="nb-NO" dirty="0" err="1"/>
              <a:t>etoeg</a:t>
            </a:r>
            <a:r>
              <a:rPr lang="nb-NO" dirty="0"/>
              <a:t>, </a:t>
            </a:r>
            <a:r>
              <a:rPr lang="nb-NO" dirty="0" err="1"/>
              <a:t>e,eg</a:t>
            </a:r>
            <a:r>
              <a:rPr lang="nb-NO" dirty="0"/>
              <a:t> </a:t>
            </a:r>
            <a:r>
              <a:rPr lang="nb-NO" dirty="0" err="1"/>
              <a:t>rgorgo</a:t>
            </a:r>
            <a:r>
              <a:rPr lang="nb-NO" dirty="0"/>
              <a:t> </a:t>
            </a:r>
            <a:r>
              <a:rPr lang="nb-NO" dirty="0" err="1"/>
              <a:t>rog</a:t>
            </a:r>
            <a:endParaRPr lang="nb-NO" dirty="0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00" y="0"/>
            <a:ext cx="38100" cy="1447800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693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55227" y="457200"/>
            <a:ext cx="30237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888476" y="680989"/>
            <a:ext cx="4418681" cy="51799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455227" y="2239201"/>
            <a:ext cx="3023756" cy="36217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00" y="0"/>
            <a:ext cx="38100" cy="1447800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6400" y="365126"/>
            <a:ext cx="7582582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68183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Plassholder for tabell 6"/>
          <p:cNvSpPr>
            <a:spLocks noGrp="1"/>
          </p:cNvSpPr>
          <p:nvPr>
            <p:ph type="tbl" sz="quarter" idx="13"/>
          </p:nvPr>
        </p:nvSpPr>
        <p:spPr>
          <a:xfrm>
            <a:off x="896400" y="1854200"/>
            <a:ext cx="7582582" cy="3767138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nb-NO" dirty="0"/>
              <a:t>Klikk ikonet for å legge til en tabell</a:t>
            </a: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00" y="0"/>
            <a:ext cx="38100" cy="1447800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06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6400" y="365126"/>
            <a:ext cx="7582582" cy="1325563"/>
          </a:xfrm>
        </p:spPr>
        <p:txBody>
          <a:bodyPr/>
          <a:lstStyle>
            <a:lvl1pPr>
              <a:defRPr sz="3600">
                <a:solidFill>
                  <a:srgbClr val="268183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00" y="0"/>
            <a:ext cx="38100" cy="1447800"/>
          </a:xfrm>
          <a:prstGeom prst="rect">
            <a:avLst/>
          </a:prstGeom>
        </p:spPr>
      </p:pic>
      <p:sp>
        <p:nvSpPr>
          <p:cNvPr id="8" name="Plassholder for diagram 7"/>
          <p:cNvSpPr>
            <a:spLocks noGrp="1"/>
          </p:cNvSpPr>
          <p:nvPr>
            <p:ph type="chart" sz="quarter" idx="13"/>
          </p:nvPr>
        </p:nvSpPr>
        <p:spPr>
          <a:xfrm>
            <a:off x="5020469" y="2000250"/>
            <a:ext cx="3458513" cy="3867149"/>
          </a:xfrm>
        </p:spPr>
        <p:txBody>
          <a:bodyPr/>
          <a:lstStyle/>
          <a:p>
            <a:r>
              <a:rPr lang="nb-NO" dirty="0"/>
              <a:t>Klikk ikonet for å legge til et diagram</a:t>
            </a:r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14"/>
          </p:nvPr>
        </p:nvSpPr>
        <p:spPr>
          <a:xfrm>
            <a:off x="896400" y="1994960"/>
            <a:ext cx="3904200" cy="3872441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6400" y="365126"/>
            <a:ext cx="7582582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68183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6" name="Bild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00" y="0"/>
            <a:ext cx="38100" cy="1447800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738" y="6206222"/>
            <a:ext cx="1417063" cy="43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47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96400" y="365126"/>
            <a:ext cx="76189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96400" y="1825625"/>
            <a:ext cx="76189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75885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7" r:id="rId5"/>
    <p:sldLayoutId id="2147483662" r:id="rId6"/>
    <p:sldLayoutId id="2147483658" r:id="rId7"/>
    <p:sldLayoutId id="2147483663" r:id="rId8"/>
    <p:sldLayoutId id="2147483654" r:id="rId9"/>
    <p:sldLayoutId id="2147483655" r:id="rId10"/>
    <p:sldLayoutId id="2147483677" r:id="rId11"/>
    <p:sldLayoutId id="2147483661" r:id="rId12"/>
    <p:sldLayoutId id="2147483678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68183"/>
          </a:solidFill>
          <a:latin typeface="+mn-lt"/>
          <a:ea typeface="Campton Book" charset="0"/>
          <a:cs typeface="Campton Book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/>
        <a:buChar char="•"/>
        <a:defRPr sz="2800" kern="1200">
          <a:solidFill>
            <a:schemeClr val="tx1"/>
          </a:solidFill>
          <a:latin typeface="+mn-lt"/>
          <a:ea typeface="Campton Book" charset="0"/>
          <a:cs typeface="Campton Book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Campton Book" charset="0"/>
          <a:cs typeface="Campton Book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Campton Book" charset="0"/>
          <a:cs typeface="Campton Book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Campton Book" charset="0"/>
          <a:cs typeface="Campton Book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Campton Book" charset="0"/>
          <a:cs typeface="Campton Book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fyr.ndla.no/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dir.no/laring-og-trivsel/lareplanverket/utdanningsprogra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://www.velgetyrke.no/yrke/anleggsgartner" TargetMode="External"/><Relationship Id="rId4" Type="http://schemas.openxmlformats.org/officeDocument/2006/relationships/hyperlink" Target="http://www.velgetyrke.no/yrke/kjttskjrer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ematikksenteret.no/sites/default/files/attachments/resource/sentrale_kjennetegn.pdf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www.udir.no/kl06/MAT1-04" TargetMode="External"/><Relationship Id="rId4" Type="http://schemas.openxmlformats.org/officeDocument/2006/relationships/hyperlink" Target="https://www.udir.no/kl06/NAT1-0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K3s3UHhWf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CC87GHrocsg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ematikksenteret.no/sites/default/files/attachments/resource/sentrale_kjennetegn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71179" y="2556218"/>
            <a:ext cx="7801641" cy="1674976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nb-NO" dirty="0">
                <a:solidFill>
                  <a:srgbClr val="268183"/>
                </a:solidFill>
              </a:rPr>
              <a:t>Relevant og yrkesrettet opplæring</a:t>
            </a:r>
            <a:br>
              <a:rPr lang="nb-NO" dirty="0">
                <a:solidFill>
                  <a:srgbClr val="268183"/>
                </a:solidFill>
              </a:rPr>
            </a:br>
            <a:r>
              <a:rPr lang="nb-NO" sz="3200" dirty="0">
                <a:solidFill>
                  <a:srgbClr val="268183"/>
                </a:solidFill>
              </a:rPr>
              <a:t>B – Samarbeid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4" name="Undertittel 3">
            <a:extLst>
              <a:ext uri="{FF2B5EF4-FFF2-40B4-BE49-F238E27FC236}">
                <a16:creationId xmlns:a16="http://schemas.microsoft.com/office/drawing/2014/main" id="{DD7B2E6B-256D-4F96-A706-945018535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783" y="1912281"/>
            <a:ext cx="5280434" cy="442989"/>
          </a:xfrm>
        </p:spPr>
        <p:txBody>
          <a:bodyPr/>
          <a:lstStyle/>
          <a:p>
            <a:r>
              <a:rPr lang="nb-NO" dirty="0"/>
              <a:t>Modul 1</a:t>
            </a:r>
          </a:p>
        </p:txBody>
      </p:sp>
    </p:spTree>
    <p:extLst>
      <p:ext uri="{BB962C8B-B14F-4D97-AF65-F5344CB8AC3E}">
        <p14:creationId xmlns:p14="http://schemas.microsoft.com/office/powerpoint/2010/main" val="1055265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Tenk over følgende spørsmål individuelt i 5 minutter, før dere igjen går sammen i grupper:</a:t>
            </a:r>
          </a:p>
          <a:p>
            <a:endParaRPr lang="nb-NO" sz="2200" dirty="0"/>
          </a:p>
          <a:p>
            <a:r>
              <a:rPr lang="nb-NO" sz="2000" dirty="0"/>
              <a:t>Er du som realfagslærer bevisst på hvilke oppgaver du gir elevene? </a:t>
            </a:r>
          </a:p>
          <a:p>
            <a:r>
              <a:rPr lang="nb-NO" sz="2000" dirty="0"/>
              <a:t>Hvor bevisst føler du lærebøkene er på dette med utforskende  oppgaver og gjerne med lav inngangsterskel? Hva med oppgaver som trekker inn elementer fra programfagene?</a:t>
            </a:r>
          </a:p>
          <a:p>
            <a:r>
              <a:rPr lang="nb-NO" sz="2000" dirty="0"/>
              <a:t>Har du selv laget oppgaver som skiller seg fra de som du finner i oppgavehefter og lærebøker?</a:t>
            </a:r>
          </a:p>
          <a:p>
            <a:r>
              <a:rPr lang="nb-NO" sz="2000" dirty="0"/>
              <a:t>Hvis læreboka du benytter har egne nettressurser: Er de bygd opp på samme måte som læreboka? </a:t>
            </a:r>
          </a:p>
        </p:txBody>
      </p:sp>
    </p:spTree>
    <p:extLst>
      <p:ext uri="{BB962C8B-B14F-4D97-AF65-F5344CB8AC3E}">
        <p14:creationId xmlns:p14="http://schemas.microsoft.com/office/powerpoint/2010/main" val="4270765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Aktivitet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20 minutter</a:t>
            </a:r>
          </a:p>
        </p:txBody>
      </p:sp>
    </p:spTree>
    <p:extLst>
      <p:ext uri="{BB962C8B-B14F-4D97-AF65-F5344CB8AC3E}">
        <p14:creationId xmlns:p14="http://schemas.microsoft.com/office/powerpoint/2010/main" val="520715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Behov for læreplaner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Til oppgave i matematikk trengs:</a:t>
            </a:r>
          </a:p>
          <a:p>
            <a:r>
              <a:rPr lang="nb-NO" sz="2200" dirty="0"/>
              <a:t>Læreplan i fellesfaget Matematikk 1PY</a:t>
            </a:r>
          </a:p>
          <a:p>
            <a:r>
              <a:rPr lang="nb-NO" sz="2200" dirty="0"/>
              <a:t>Læreplan felles programfag Vg1 Bygg- og anleggsteknikk</a:t>
            </a:r>
          </a:p>
          <a:p>
            <a:endParaRPr lang="nb-NO" sz="2200" dirty="0"/>
          </a:p>
          <a:p>
            <a:pPr marL="0" indent="0">
              <a:buNone/>
            </a:pPr>
            <a:r>
              <a:rPr lang="nb-NO" sz="2200" dirty="0"/>
              <a:t>Til oppgave i naturfag trengs:</a:t>
            </a:r>
          </a:p>
          <a:p>
            <a:r>
              <a:rPr lang="nb-NO" sz="2200" dirty="0"/>
              <a:t>Læreplan i fellesfaget Naturfag for yrkesfag</a:t>
            </a:r>
          </a:p>
          <a:p>
            <a:r>
              <a:rPr lang="nb-NO" sz="2200" dirty="0"/>
              <a:t>Læreplan felles programfag Vg1 Helse- og oppvekstfag</a:t>
            </a:r>
          </a:p>
        </p:txBody>
      </p:sp>
    </p:spTree>
    <p:extLst>
      <p:ext uri="{BB962C8B-B14F-4D97-AF65-F5344CB8AC3E}">
        <p14:creationId xmlns:p14="http://schemas.microsoft.com/office/powerpoint/2010/main" val="72964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Oppgave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Med utgangspunkt i enten naturfag- eller matematikkoppgaven som kommer:</a:t>
            </a:r>
          </a:p>
          <a:p>
            <a:pPr marL="0" indent="0">
              <a:buNone/>
            </a:pPr>
            <a:r>
              <a:rPr lang="nb-NO" sz="2200" dirty="0"/>
              <a:t>Jobb først individuelt i 10 minutter før dere setter dere sammen i grupper på 3-4 personer.</a:t>
            </a:r>
          </a:p>
          <a:p>
            <a:r>
              <a:rPr lang="nb-NO" sz="2200" dirty="0"/>
              <a:t>Studer oppgaven og tenk på hvordan den kan løses.</a:t>
            </a:r>
          </a:p>
          <a:p>
            <a:r>
              <a:rPr lang="nb-NO" sz="2200" dirty="0"/>
              <a:t>Hvilke kompetansemål i fellesfaget omhandler oppgaven?</a:t>
            </a:r>
          </a:p>
          <a:p>
            <a:r>
              <a:rPr lang="nb-NO" sz="2200" dirty="0"/>
              <a:t>Reflekter over og diskuter om oppgaven er relevant innen det gitte programområdet.</a:t>
            </a:r>
          </a:p>
        </p:txBody>
      </p:sp>
    </p:spTree>
    <p:extLst>
      <p:ext uri="{BB962C8B-B14F-4D97-AF65-F5344CB8AC3E}">
        <p14:creationId xmlns:p14="http://schemas.microsoft.com/office/powerpoint/2010/main" val="217032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Oppgave </a:t>
            </a:r>
            <a:br>
              <a:rPr lang="nb-NO" dirty="0"/>
            </a:br>
            <a:r>
              <a:rPr lang="nb-NO" dirty="0"/>
              <a:t>i matematikk/BA  </a:t>
            </a:r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896400" y="365126"/>
            <a:ext cx="75825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n-lt"/>
                <a:ea typeface="Campton Book" charset="0"/>
                <a:cs typeface="Campton Book" charset="0"/>
              </a:defRPr>
            </a:lvl1pPr>
          </a:lstStyle>
          <a:p>
            <a:endParaRPr lang="en-US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831016" y="2055296"/>
            <a:ext cx="4870748" cy="3735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Nils ønsker å dekke et område foran huset med hageheller.</a:t>
            </a:r>
          </a:p>
          <a:p>
            <a:pPr marL="0" indent="0">
              <a:buNone/>
            </a:pPr>
            <a:r>
              <a:rPr lang="nb-NO" sz="2000" dirty="0"/>
              <a:t>Han har funnet lyse og mørke heller og ønsker å ha et mønster som figuren til høyre viser.</a:t>
            </a:r>
          </a:p>
          <a:p>
            <a:pPr marL="0" indent="0">
              <a:buNone/>
            </a:pPr>
            <a:r>
              <a:rPr lang="nb-NO" sz="2000" dirty="0"/>
              <a:t>Hellene er kvadratiske med sidekant 30 cm.</a:t>
            </a:r>
          </a:p>
          <a:p>
            <a:pPr marL="0" indent="0">
              <a:buNone/>
            </a:pPr>
            <a:r>
              <a:rPr lang="nb-NO" sz="2000" dirty="0"/>
              <a:t>Arealet som skal dekkes er ganske nøyaktig 180 cm i bredde og 230 cm i lengde.</a:t>
            </a:r>
          </a:p>
          <a:p>
            <a:pPr marL="0" indent="0">
              <a:buNone/>
            </a:pPr>
            <a:r>
              <a:rPr lang="nb-NO" sz="2000" dirty="0"/>
              <a:t>Gjør et overslag over hvor mange hageheller Nils må skaffe tilveie av hver type.</a:t>
            </a:r>
          </a:p>
          <a:p>
            <a:endParaRPr lang="nb-NO" sz="2200" dirty="0"/>
          </a:p>
          <a:p>
            <a:endParaRPr lang="nb-NO" sz="2200" dirty="0"/>
          </a:p>
          <a:p>
            <a:pPr marL="0" indent="0">
              <a:buNone/>
            </a:pPr>
            <a:endParaRPr lang="nb-NO" sz="2200" dirty="0"/>
          </a:p>
          <a:p>
            <a:endParaRPr lang="nb-NO" sz="2200" dirty="0"/>
          </a:p>
        </p:txBody>
      </p:sp>
      <p:pic>
        <p:nvPicPr>
          <p:cNvPr id="7" name="Bilde 7"/>
          <p:cNvPicPr/>
          <p:nvPr/>
        </p:nvPicPr>
        <p:blipFill>
          <a:blip r:embed="rId2"/>
          <a:stretch>
            <a:fillRect/>
          </a:stretch>
        </p:blipFill>
        <p:spPr>
          <a:xfrm>
            <a:off x="6081920" y="581997"/>
            <a:ext cx="2324977" cy="2103538"/>
          </a:xfrm>
          <a:prstGeom prst="rect">
            <a:avLst/>
          </a:prstGeom>
        </p:spPr>
      </p:pic>
      <p:pic>
        <p:nvPicPr>
          <p:cNvPr id="8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8007" y="3175313"/>
            <a:ext cx="2324977" cy="245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22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nb-NO" dirty="0"/>
              <a:t>Oppgave i naturfag/HO   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95740" y="1690689"/>
            <a:ext cx="43452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200" dirty="0"/>
              <a:t>Her ser du en bakterieprøve fra en pasient som har fått en infeksjon.</a:t>
            </a:r>
          </a:p>
          <a:p>
            <a:endParaRPr lang="nb-NO" sz="2200" dirty="0"/>
          </a:p>
          <a:p>
            <a:r>
              <a:rPr lang="nb-NO" sz="2200" dirty="0"/>
              <a:t>Du har tre ulike antibiotikum til rådighet; penicillin, streptomycin og </a:t>
            </a:r>
            <a:r>
              <a:rPr lang="nb-NO" sz="2200" dirty="0" err="1"/>
              <a:t>erythromycin</a:t>
            </a:r>
            <a:r>
              <a:rPr lang="nb-NO" sz="22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5738" y="4217722"/>
            <a:ext cx="744358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b-NO" sz="2200" dirty="0"/>
              <a:t>Forklar hvordan du vil gå fram </a:t>
            </a:r>
            <a:br>
              <a:rPr lang="nb-NO" sz="2200" dirty="0"/>
            </a:br>
            <a:r>
              <a:rPr lang="nb-NO" sz="2200" dirty="0"/>
              <a:t>for å finne riktig antibiotikum for denne pasienten.</a:t>
            </a:r>
          </a:p>
          <a:p>
            <a:pPr marL="342900" indent="-342900">
              <a:buAutoNum type="arabicPeriod"/>
            </a:pPr>
            <a:r>
              <a:rPr lang="nb-NO" sz="2200" dirty="0"/>
              <a:t>Pasienter som får antibiotika får alltid råd av legen om å fullføre hele kuren. Hvordan vil du forklare til pasienten hvorfor dette er så viktig?</a:t>
            </a:r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501" y="1769066"/>
            <a:ext cx="2322584" cy="2642695"/>
          </a:xfrm>
        </p:spPr>
      </p:pic>
    </p:spTree>
    <p:extLst>
      <p:ext uri="{BB962C8B-B14F-4D97-AF65-F5344CB8AC3E}">
        <p14:creationId xmlns:p14="http://schemas.microsoft.com/office/powerpoint/2010/main" val="2013235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Oppsummering </a:t>
            </a:r>
            <a:endParaRPr lang="en-US" dirty="0"/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2200" dirty="0"/>
          </a:p>
          <a:p>
            <a:endParaRPr lang="nb-NO" sz="2200" dirty="0"/>
          </a:p>
          <a:p>
            <a:r>
              <a:rPr lang="nb-NO" sz="2200" dirty="0"/>
              <a:t>Hver gruppe deler i plenum kortfattet sine tanker fra gruppediskusjonene.</a:t>
            </a:r>
          </a:p>
          <a:p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424092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Planlegg egen undervisning 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A883D46C-4712-4EFB-BB3D-1EF2FC8AE2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60 minutter</a:t>
            </a:r>
          </a:p>
        </p:txBody>
      </p:sp>
    </p:spTree>
    <p:extLst>
      <p:ext uri="{BB962C8B-B14F-4D97-AF65-F5344CB8AC3E}">
        <p14:creationId xmlns:p14="http://schemas.microsoft.com/office/powerpoint/2010/main" val="511833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/>
              <a:t>Nyttige rammer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200" dirty="0"/>
              <a:t>Det er viktig at ikke oppgaven blir for stor i forhold til arbeidsmengde og vanskegrad.</a:t>
            </a:r>
          </a:p>
          <a:p>
            <a:r>
              <a:rPr lang="nb-NO" sz="2200" dirty="0"/>
              <a:t>Aktiviteten skal gjennomføres før </a:t>
            </a:r>
            <a:r>
              <a:rPr lang="nb-NO" sz="2200" i="1" dirty="0"/>
              <a:t>D- Etterarbeid</a:t>
            </a:r>
            <a:r>
              <a:rPr lang="nb-NO" sz="2200" dirty="0"/>
              <a:t>.</a:t>
            </a:r>
          </a:p>
          <a:p>
            <a:r>
              <a:rPr lang="nb-NO" sz="2200" dirty="0"/>
              <a:t>Dere kan velge om dere jobber individuelt eller flere sammen. </a:t>
            </a:r>
          </a:p>
          <a:p>
            <a:pPr marL="0" indent="0">
              <a:buNone/>
            </a:pPr>
            <a:r>
              <a:rPr lang="nb-NO" sz="2200" dirty="0"/>
              <a:t> </a:t>
            </a:r>
          </a:p>
          <a:p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330036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/>
              <a:t>Oppgave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200" dirty="0"/>
              <a:t>Se på notatene fra </a:t>
            </a:r>
            <a:r>
              <a:rPr lang="nb-NO" sz="2200" i="1" dirty="0"/>
              <a:t>A-Forarbeid.</a:t>
            </a:r>
          </a:p>
          <a:p>
            <a:r>
              <a:rPr lang="nb-NO" sz="2200" dirty="0"/>
              <a:t>Velg et kompetansemål i matematikk eller i naturfag som kan nås ved å trekke inn elementer/ kompetansemål fra læreplanen i felles programfag.</a:t>
            </a:r>
          </a:p>
          <a:p>
            <a:r>
              <a:rPr lang="nb-NO" sz="2200" dirty="0"/>
              <a:t>Lag en liten oppgave eller en case. Trekk inn yrkets utstyr, fagspråk eller arbeidsmetoder. </a:t>
            </a:r>
          </a:p>
          <a:p>
            <a:r>
              <a:rPr lang="nb-NO" sz="2200" dirty="0"/>
              <a:t>Målet er at opplegget kan gjennomføres i et klasserom eller et verksted, gjerne med en programfaglærer tilstede.</a:t>
            </a:r>
          </a:p>
        </p:txBody>
      </p:sp>
    </p:spTree>
    <p:extLst>
      <p:ext uri="{BB962C8B-B14F-4D97-AF65-F5344CB8AC3E}">
        <p14:creationId xmlns:p14="http://schemas.microsoft.com/office/powerpoint/2010/main" val="3531889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rgbClr val="268183"/>
                </a:solidFill>
              </a:rPr>
              <a:t>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Målet med denne modulen er at deltakerne skal lage og gjennomføre et undervisningsopplegg i naturfag eller matematikk som trekker inn elementer fra et yrkesfaglig utdanningsprogram.</a:t>
            </a:r>
          </a:p>
        </p:txBody>
      </p:sp>
    </p:spTree>
    <p:extLst>
      <p:ext uri="{BB962C8B-B14F-4D97-AF65-F5344CB8AC3E}">
        <p14:creationId xmlns:p14="http://schemas.microsoft.com/office/powerpoint/2010/main" val="1492102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71180" y="2556218"/>
            <a:ext cx="7801641" cy="1674976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nb-NO" dirty="0">
                <a:solidFill>
                  <a:srgbClr val="268183"/>
                </a:solidFill>
              </a:rPr>
              <a:t>Relevant og yrkesrettet opplæring</a:t>
            </a:r>
            <a:br>
              <a:rPr lang="nb-NO" dirty="0">
                <a:solidFill>
                  <a:srgbClr val="268183"/>
                </a:solidFill>
              </a:rPr>
            </a:br>
            <a:r>
              <a:rPr lang="nb-NO" sz="3200" dirty="0">
                <a:solidFill>
                  <a:srgbClr val="268183"/>
                </a:solidFill>
              </a:rPr>
              <a:t>D – Erfaringsdeling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4" name="Undertittel 3">
            <a:extLst>
              <a:ext uri="{FF2B5EF4-FFF2-40B4-BE49-F238E27FC236}">
                <a16:creationId xmlns:a16="http://schemas.microsoft.com/office/drawing/2014/main" id="{DD7B2E6B-256D-4F96-A706-945018535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783" y="1912281"/>
            <a:ext cx="5280434" cy="442989"/>
          </a:xfrm>
        </p:spPr>
        <p:txBody>
          <a:bodyPr/>
          <a:lstStyle/>
          <a:p>
            <a:r>
              <a:rPr lang="nb-NO" dirty="0"/>
              <a:t>Modul 2B</a:t>
            </a:r>
          </a:p>
        </p:txBody>
      </p:sp>
    </p:spTree>
    <p:extLst>
      <p:ext uri="{BB962C8B-B14F-4D97-AF65-F5344CB8AC3E}">
        <p14:creationId xmlns:p14="http://schemas.microsoft.com/office/powerpoint/2010/main" val="4006491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rgbClr val="268183"/>
                </a:solidFill>
              </a:rPr>
              <a:t>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Målet med denne modulen er at deltakerne skal lage og gjennomføre et lite undervisningsopplegg i naturfag eller matematikk som trekker inn elementer fra et yrkesfaglig utdanningsprogram.</a:t>
            </a:r>
          </a:p>
        </p:txBody>
      </p:sp>
    </p:spTree>
    <p:extLst>
      <p:ext uri="{BB962C8B-B14F-4D97-AF65-F5344CB8AC3E}">
        <p14:creationId xmlns:p14="http://schemas.microsoft.com/office/powerpoint/2010/main" val="3629125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rgbClr val="268183"/>
                </a:solidFill>
              </a:rPr>
              <a:t>Tidsplan for denne økta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429409"/>
              </p:ext>
            </p:extLst>
          </p:nvPr>
        </p:nvGraphicFramePr>
        <p:xfrm>
          <a:off x="895350" y="1825625"/>
          <a:ext cx="758348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1674">
                  <a:extLst>
                    <a:ext uri="{9D8B030D-6E8A-4147-A177-3AD203B41FA5}">
                      <a16:colId xmlns:a16="http://schemas.microsoft.com/office/drawing/2014/main" val="3943618325"/>
                    </a:ext>
                  </a:extLst>
                </a:gridCol>
                <a:gridCol w="2571814">
                  <a:extLst>
                    <a:ext uri="{9D8B030D-6E8A-4147-A177-3AD203B41FA5}">
                      <a16:colId xmlns:a16="http://schemas.microsoft.com/office/drawing/2014/main" val="231172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Aktivitet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/>
                        <a:t>Anbefalt</a:t>
                      </a:r>
                      <a:r>
                        <a:rPr lang="nb-NO" sz="2400" baseline="0" dirty="0"/>
                        <a:t> tidsbruk i minutter</a:t>
                      </a:r>
                      <a:endParaRPr lang="nb-NO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857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Erfaringsdeling fra gjennomføringen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347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Refleksjon rundt yrkesretting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88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Veien videre og neste modul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48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Total tidsbruk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705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349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Erfaringsdeling etter utprøving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A883D46C-4712-4EFB-BB3D-1EF2FC8AE2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30 minutter</a:t>
            </a:r>
          </a:p>
        </p:txBody>
      </p:sp>
    </p:spTree>
    <p:extLst>
      <p:ext uri="{BB962C8B-B14F-4D97-AF65-F5344CB8AC3E}">
        <p14:creationId xmlns:p14="http://schemas.microsoft.com/office/powerpoint/2010/main" val="4152371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Erfaringsdeling fra gjennomføringen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Del erfaringene fra utprøving i grupper på tre–fire personer (15 minutter):</a:t>
            </a:r>
          </a:p>
          <a:p>
            <a:r>
              <a:rPr lang="nb-NO" sz="2200" dirty="0"/>
              <a:t>Hver gruppe noterer 3 tips.</a:t>
            </a:r>
          </a:p>
          <a:p>
            <a:endParaRPr lang="nb-NO" sz="2200" dirty="0"/>
          </a:p>
          <a:p>
            <a:pPr marL="0" indent="0">
              <a:buNone/>
            </a:pPr>
            <a:r>
              <a:rPr lang="nb-NO" sz="2200" dirty="0"/>
              <a:t>Oppsummer i plenum (15 minutter):</a:t>
            </a:r>
          </a:p>
          <a:p>
            <a:r>
              <a:rPr lang="nb-NO" sz="2200" dirty="0"/>
              <a:t>Hver gruppe deler sine erfaringer og tips med de andre gruppene. </a:t>
            </a:r>
          </a:p>
        </p:txBody>
      </p:sp>
    </p:spTree>
    <p:extLst>
      <p:ext uri="{BB962C8B-B14F-4D97-AF65-F5344CB8AC3E}">
        <p14:creationId xmlns:p14="http://schemas.microsoft.com/office/powerpoint/2010/main" val="3383938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Refleksjoner rundt yrkesretting av oppgaver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20 minutter</a:t>
            </a:r>
          </a:p>
        </p:txBody>
      </p:sp>
    </p:spTree>
    <p:extLst>
      <p:ext uri="{BB962C8B-B14F-4D97-AF65-F5344CB8AC3E}">
        <p14:creationId xmlns:p14="http://schemas.microsoft.com/office/powerpoint/2010/main" val="220869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 dirty="0"/>
              <a:t>Refleksjoner rundt yrkesretting av oppgaver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Diskuter spørsmålene på neste side i grupper på 3–4 personer (10 minutter):</a:t>
            </a:r>
          </a:p>
          <a:p>
            <a:r>
              <a:rPr lang="nb-NO" sz="2200" dirty="0"/>
              <a:t>Hver gruppe noterer tre tips.</a:t>
            </a:r>
          </a:p>
          <a:p>
            <a:endParaRPr lang="nb-NO" sz="2200" dirty="0"/>
          </a:p>
          <a:p>
            <a:pPr marL="0" indent="0">
              <a:buNone/>
            </a:pPr>
            <a:r>
              <a:rPr lang="nb-NO" sz="2200" dirty="0"/>
              <a:t>Oppsummer i plenum (10 minutter):</a:t>
            </a:r>
          </a:p>
          <a:p>
            <a:r>
              <a:rPr lang="nb-NO" sz="2200" dirty="0"/>
              <a:t>Hver gruppe deler sine svar med de andre gruppene. </a:t>
            </a:r>
          </a:p>
        </p:txBody>
      </p:sp>
    </p:spTree>
    <p:extLst>
      <p:ext uri="{BB962C8B-B14F-4D97-AF65-F5344CB8AC3E}">
        <p14:creationId xmlns:p14="http://schemas.microsoft.com/office/powerpoint/2010/main" val="23232820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Refleksjoner rundt yrkesretting av oppgaver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95738" y="1441577"/>
            <a:ext cx="8083670" cy="4180320"/>
          </a:xfrm>
        </p:spPr>
        <p:txBody>
          <a:bodyPr>
            <a:noAutofit/>
          </a:bodyPr>
          <a:lstStyle/>
          <a:p>
            <a:r>
              <a:rPr lang="nb-NO" sz="2200" dirty="0"/>
              <a:t>Klarte dere å lage en fellesfagoppgave (naturfagoppgave/ matematikkoppgave) slik at det ikke ble en programfagoppgave? Dvs. nådde </a:t>
            </a:r>
            <a:r>
              <a:rPr lang="nb-NO" sz="2200"/>
              <a:t>dere kompetansemålet </a:t>
            </a:r>
            <a:r>
              <a:rPr lang="nb-NO" sz="2200" dirty="0"/>
              <a:t>i deres </a:t>
            </a:r>
            <a:r>
              <a:rPr lang="nb-NO" sz="2200" u="sng" dirty="0"/>
              <a:t>egen</a:t>
            </a:r>
            <a:r>
              <a:rPr lang="nb-NO" sz="2200" dirty="0"/>
              <a:t> læreplan i fellesfaget?</a:t>
            </a:r>
            <a:br>
              <a:rPr lang="nb-NO" sz="2200" dirty="0"/>
            </a:br>
            <a:endParaRPr lang="nb-NO" sz="2200" dirty="0"/>
          </a:p>
          <a:p>
            <a:r>
              <a:rPr lang="nb-NO" sz="2200" dirty="0"/>
              <a:t>Føler dere at dere hadde tilstrekkelig «yrkesfagkompetanse» til at det ble en god oppgave?</a:t>
            </a:r>
            <a:br>
              <a:rPr lang="nb-NO" sz="2200" dirty="0"/>
            </a:br>
            <a:endParaRPr lang="nb-NO" sz="2200" dirty="0"/>
          </a:p>
          <a:p>
            <a:pPr lvl="0"/>
            <a:r>
              <a:rPr lang="nb-NO" sz="2200" dirty="0"/>
              <a:t>Hvordan kan dere utnytte programfaglærerne på best mulig måte?</a:t>
            </a:r>
            <a:br>
              <a:rPr lang="nb-NO" sz="2200" dirty="0"/>
            </a:br>
            <a:endParaRPr lang="nb-NO" sz="2200" dirty="0"/>
          </a:p>
          <a:p>
            <a:pPr lvl="0"/>
            <a:r>
              <a:rPr lang="nb-NO" sz="2200" dirty="0"/>
              <a:t>Hva skal til  for at </a:t>
            </a:r>
            <a:r>
              <a:rPr lang="nb-NO" sz="2200" u="sng" dirty="0"/>
              <a:t>dere</a:t>
            </a:r>
            <a:r>
              <a:rPr lang="nb-NO" sz="2200" dirty="0"/>
              <a:t> skal kunne gjøre dette i flere realfagsøkter framover?</a:t>
            </a:r>
            <a:br>
              <a:rPr lang="nb-NO" sz="2200" dirty="0"/>
            </a:br>
            <a:br>
              <a:rPr lang="nb-NO" sz="2200" dirty="0"/>
            </a:br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30057589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Støttemateriell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Lenke til mange eksempler på relevante og yrkesrettede ressurser i flere fellesfag:</a:t>
            </a:r>
          </a:p>
          <a:p>
            <a:r>
              <a:rPr lang="nb-NO" sz="2200" dirty="0"/>
              <a:t> </a:t>
            </a:r>
            <a:r>
              <a:rPr lang="nb-NO" sz="2200" u="sng" dirty="0">
                <a:hlinkClick r:id="rId2"/>
              </a:rPr>
              <a:t>http://fyr.ndla.no</a:t>
            </a:r>
            <a:r>
              <a:rPr lang="nb-NO" sz="2200" u="sng" dirty="0"/>
              <a:t> </a:t>
            </a:r>
            <a:br>
              <a:rPr lang="nb-NO" sz="2200" dirty="0"/>
            </a:br>
            <a:endParaRPr lang="nb-NO" sz="2200" dirty="0"/>
          </a:p>
          <a:p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3549055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Veien videre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2359348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rgbClr val="268183"/>
                </a:solidFill>
              </a:rPr>
              <a:t>Tidsplan for denne økta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031948"/>
              </p:ext>
            </p:extLst>
          </p:nvPr>
        </p:nvGraphicFramePr>
        <p:xfrm>
          <a:off x="895350" y="1825625"/>
          <a:ext cx="758348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3564">
                  <a:extLst>
                    <a:ext uri="{9D8B030D-6E8A-4147-A177-3AD203B41FA5}">
                      <a16:colId xmlns:a16="http://schemas.microsoft.com/office/drawing/2014/main" val="3943618325"/>
                    </a:ext>
                  </a:extLst>
                </a:gridCol>
                <a:gridCol w="2469924">
                  <a:extLst>
                    <a:ext uri="{9D8B030D-6E8A-4147-A177-3AD203B41FA5}">
                      <a16:colId xmlns:a16="http://schemas.microsoft.com/office/drawing/2014/main" val="231172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Aktivitet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dirty="0"/>
                        <a:t>Anbefalt tidsbruk i minutter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857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Teori og faglig påfyll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07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Aktivitet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41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Planlegg egen undervisning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 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48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400" dirty="0"/>
                        <a:t>Total tidsbruk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/>
                        <a:t>115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374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77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Kilder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b-NO" sz="1800" dirty="0"/>
          </a:p>
          <a:p>
            <a:r>
              <a:rPr lang="nb-NO" sz="1600" dirty="0"/>
              <a:t>Utdanningsdirektoratet: Læreplaner i felles programfag på yrkesfag Vg1</a:t>
            </a:r>
            <a:br>
              <a:rPr lang="nb-NO" sz="1600" dirty="0"/>
            </a:br>
            <a:br>
              <a:rPr lang="nb-NO" sz="1600" dirty="0"/>
            </a:br>
            <a:r>
              <a:rPr lang="nb-NO" sz="1600" dirty="0">
                <a:hlinkClick r:id="rId3"/>
              </a:rPr>
              <a:t>https://www.udir.no/laring-og-trivsel/lareplanverket/utdanningsprogram/</a:t>
            </a:r>
            <a:r>
              <a:rPr lang="nb-NO" sz="1600" dirty="0"/>
              <a:t> </a:t>
            </a:r>
            <a:br>
              <a:rPr lang="nb-NO" sz="1600" dirty="0"/>
            </a:br>
            <a:endParaRPr lang="nb-NO" sz="1600" dirty="0"/>
          </a:p>
          <a:p>
            <a:r>
              <a:rPr lang="nb-NO" sz="1600" dirty="0"/>
              <a:t>Film - Kjøttskjærer:        </a:t>
            </a:r>
          </a:p>
          <a:p>
            <a:r>
              <a:rPr lang="nb-NO" sz="1600" dirty="0"/>
              <a:t>    </a:t>
            </a:r>
            <a:r>
              <a:rPr lang="nb-NO" sz="1600" dirty="0">
                <a:hlinkClick r:id="rId4"/>
              </a:rPr>
              <a:t>http://www.velgetyrke.no/yrke/kjttskjrer</a:t>
            </a:r>
            <a:r>
              <a:rPr lang="nb-NO" sz="1600" dirty="0"/>
              <a:t> </a:t>
            </a:r>
            <a:br>
              <a:rPr lang="nb-NO" sz="1600" dirty="0"/>
            </a:br>
            <a:endParaRPr lang="nb-NO" sz="1600" dirty="0"/>
          </a:p>
          <a:p>
            <a:r>
              <a:rPr lang="nb-NO" sz="1600" dirty="0"/>
              <a:t>Film - Anleggsgartner: </a:t>
            </a:r>
          </a:p>
          <a:p>
            <a:r>
              <a:rPr lang="nb-NO" sz="1600" dirty="0">
                <a:hlinkClick r:id="rId5"/>
              </a:rPr>
              <a:t>http://www.velgetyrke.no/yrke/anleggsgartner</a:t>
            </a:r>
            <a:r>
              <a:rPr lang="nb-NO" sz="1600" dirty="0"/>
              <a:t> </a:t>
            </a:r>
            <a:br>
              <a:rPr lang="nb-NO" sz="1600" dirty="0"/>
            </a:b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5728752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Kilder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nb-NO" sz="1800" dirty="0"/>
          </a:p>
          <a:p>
            <a:r>
              <a:rPr lang="nb-NO" sz="1600" dirty="0" err="1"/>
              <a:t>Nosrati</a:t>
            </a:r>
            <a:r>
              <a:rPr lang="nb-NO" sz="1600" dirty="0"/>
              <a:t>, Mona; Wæge, Kjersti. (2015) </a:t>
            </a:r>
            <a:r>
              <a:rPr lang="nb-NO" sz="1600" i="1" dirty="0"/>
              <a:t>Sentrale kjennetegn på god læring og undervisning i matematikk.</a:t>
            </a:r>
            <a:endParaRPr lang="nb-NO" sz="1600" dirty="0"/>
          </a:p>
          <a:p>
            <a:r>
              <a:rPr lang="nb-NO" sz="1600" dirty="0"/>
              <a:t>(</a:t>
            </a:r>
            <a:r>
              <a:rPr lang="nb-NO" sz="1600" u="sng" dirty="0">
                <a:hlinkClick r:id="rId3"/>
              </a:rPr>
              <a:t>https://www.matematikksenteret.no/sites/default/files/attachments/resource/sentrale_kjennetegn.pdf</a:t>
            </a:r>
            <a:r>
              <a:rPr lang="nb-NO" sz="1600" u="sng" dirty="0"/>
              <a:t>)</a:t>
            </a:r>
            <a:r>
              <a:rPr lang="nb-NO" sz="1600" dirty="0"/>
              <a:t> </a:t>
            </a:r>
          </a:p>
          <a:p>
            <a:endParaRPr lang="en-US" sz="1600" dirty="0"/>
          </a:p>
          <a:p>
            <a:r>
              <a:rPr lang="nb-NO" sz="1600" dirty="0"/>
              <a:t>Utdanningsdirektoratet: Læreplaner i fellesfaget naturfag og matematikk på yrkesfag:</a:t>
            </a:r>
            <a:br>
              <a:rPr lang="nb-NO" sz="1600" dirty="0"/>
            </a:br>
            <a:r>
              <a:rPr lang="nb-NO" sz="1600" u="sng" dirty="0">
                <a:hlinkClick r:id="rId4"/>
              </a:rPr>
              <a:t>https://www.udir.no/kl06/NAT1-03</a:t>
            </a:r>
            <a:r>
              <a:rPr lang="nb-NO" sz="1600" dirty="0"/>
              <a:t> </a:t>
            </a:r>
            <a:br>
              <a:rPr lang="nb-NO" sz="1600" dirty="0"/>
            </a:br>
            <a:r>
              <a:rPr lang="nb-NO" sz="1600" u="sng" dirty="0">
                <a:hlinkClick r:id="rId5"/>
              </a:rPr>
              <a:t>https://www.udir.no/kl06/MAT1-04</a:t>
            </a:r>
            <a:r>
              <a:rPr lang="nb-NO" sz="1600" dirty="0"/>
              <a:t> </a:t>
            </a:r>
            <a:br>
              <a:rPr lang="nb-NO" sz="1600" dirty="0"/>
            </a:br>
            <a:br>
              <a:rPr lang="nb-NO" dirty="0"/>
            </a:b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37476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Faglig påfyll</a:t>
            </a:r>
            <a:endParaRPr lang="x-none" dirty="0"/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A883D46C-4712-4EFB-BB3D-1EF2FC8AE2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35 minutter</a:t>
            </a:r>
          </a:p>
        </p:txBody>
      </p:sp>
    </p:spTree>
    <p:extLst>
      <p:ext uri="{BB962C8B-B14F-4D97-AF65-F5344CB8AC3E}">
        <p14:creationId xmlns:p14="http://schemas.microsoft.com/office/powerpoint/2010/main" val="200872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dirty="0">
                <a:solidFill>
                  <a:srgbClr val="268183"/>
                </a:solidFill>
              </a:rPr>
              <a:t>Se filmer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Se filmene som viser ulike arbeidsoppgaver i to yrker. </a:t>
            </a:r>
          </a:p>
          <a:p>
            <a:pPr marL="0" indent="0">
              <a:buNone/>
            </a:pPr>
            <a:r>
              <a:rPr lang="nb-NO" sz="2200" dirty="0"/>
              <a:t>Registrer for dere selv oppgaver som kan kobles mot matematikk eller naturfag.</a:t>
            </a:r>
            <a:endParaRPr lang="en-US" sz="2200" dirty="0"/>
          </a:p>
          <a:p>
            <a:pPr>
              <a:spcBef>
                <a:spcPts val="2400"/>
              </a:spcBef>
              <a:spcAft>
                <a:spcPts val="1800"/>
              </a:spcAft>
            </a:pPr>
            <a:r>
              <a:rPr lang="en-US" sz="2200" dirty="0"/>
              <a:t>Film I: </a:t>
            </a:r>
            <a:r>
              <a:rPr lang="en-US" sz="2200" dirty="0" err="1">
                <a:hlinkClick r:id="rId3"/>
              </a:rPr>
              <a:t>Kjøttskjærer</a:t>
            </a:r>
            <a:r>
              <a:rPr lang="en-US" sz="2200" dirty="0">
                <a:hlinkClick r:id="rId3"/>
              </a:rPr>
              <a:t> (youtube.com)</a:t>
            </a:r>
            <a:endParaRPr lang="en-US" sz="2200" dirty="0"/>
          </a:p>
          <a:p>
            <a:pPr>
              <a:spcAft>
                <a:spcPts val="1800"/>
              </a:spcAft>
            </a:pPr>
            <a:r>
              <a:rPr lang="en-US" sz="2200" dirty="0"/>
              <a:t>Film II: </a:t>
            </a:r>
            <a:r>
              <a:rPr lang="en-US" sz="2200" dirty="0" err="1">
                <a:hlinkClick r:id="rId4"/>
              </a:rPr>
              <a:t>Anleggsgartner</a:t>
            </a:r>
            <a:r>
              <a:rPr lang="en-US" sz="2200" dirty="0">
                <a:hlinkClick r:id="rId4"/>
              </a:rPr>
              <a:t> (youtube.com)</a:t>
            </a:r>
            <a:endParaRPr lang="nb-NO" sz="2200" dirty="0"/>
          </a:p>
          <a:p>
            <a:pPr marL="0" indent="0">
              <a:spcBef>
                <a:spcPts val="2400"/>
              </a:spcBef>
              <a:buNone/>
            </a:pPr>
            <a:r>
              <a:rPr lang="nb-NO" sz="1400" dirty="0"/>
              <a:t>Referanse:</a:t>
            </a:r>
          </a:p>
          <a:p>
            <a:pPr marL="0" indent="0">
              <a:buNone/>
            </a:pPr>
            <a:r>
              <a:rPr lang="nb-NO" sz="1400" b="1" dirty="0" err="1"/>
              <a:t>OKiT</a:t>
            </a:r>
            <a:r>
              <a:rPr lang="nb-NO" sz="1400" b="1" dirty="0"/>
              <a:t>- Samarbeidsforum for Opplæringskontorene i Trøndelag </a:t>
            </a:r>
          </a:p>
        </p:txBody>
      </p:sp>
    </p:spTree>
    <p:extLst>
      <p:ext uri="{BB962C8B-B14F-4D97-AF65-F5344CB8AC3E}">
        <p14:creationId xmlns:p14="http://schemas.microsoft.com/office/powerpoint/2010/main" val="361136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Refleksjon og diskusjon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Sett dere sammen i  grupper på 3-4 stk. og diskuter:</a:t>
            </a:r>
          </a:p>
          <a:p>
            <a:pPr marL="0" indent="0">
              <a:buNone/>
            </a:pPr>
            <a:endParaRPr lang="nb-NO" sz="2200" dirty="0"/>
          </a:p>
          <a:p>
            <a:r>
              <a:rPr lang="nb-NO" sz="2200" dirty="0"/>
              <a:t>Hvilke arbeidsoppgaver som utføres i videoene kan knyttes til læreplanemner i matematikk eller naturfag?</a:t>
            </a:r>
          </a:p>
          <a:p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250688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Teori 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 </a:t>
            </a:r>
            <a:r>
              <a:rPr lang="en-US" sz="2400" dirty="0" err="1"/>
              <a:t>artikkelen</a:t>
            </a:r>
            <a:r>
              <a:rPr lang="en-US" sz="2400" dirty="0"/>
              <a:t> </a:t>
            </a:r>
            <a:r>
              <a:rPr lang="nb-NO" sz="2400" i="1" dirty="0"/>
              <a:t>«Sentrale kjennetegn på god læring og undervisning i matematikk» </a:t>
            </a:r>
            <a:r>
              <a:rPr lang="nb-NO" sz="2400" dirty="0"/>
              <a:t>(</a:t>
            </a:r>
            <a:r>
              <a:rPr lang="nb-NO" sz="2000" u="sng" dirty="0">
                <a:hlinkClick r:id="rId3"/>
              </a:rPr>
              <a:t>https://www.matematikksenteret.no/sites/default/files/attachments/resource/sentrale_kjennetegn.pdf</a:t>
            </a:r>
            <a:r>
              <a:rPr lang="nb-NO" sz="2000" u="sng" dirty="0"/>
              <a:t>)</a:t>
            </a:r>
            <a:r>
              <a:rPr lang="nb-NO" sz="2000" dirty="0"/>
              <a:t> </a:t>
            </a:r>
            <a:r>
              <a:rPr lang="en-US" sz="2400" dirty="0" err="1"/>
              <a:t>beskrives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side 7-9 </a:t>
            </a:r>
            <a:r>
              <a:rPr lang="en-US" sz="2400" dirty="0" err="1"/>
              <a:t>noen</a:t>
            </a:r>
            <a:r>
              <a:rPr lang="en-US" sz="2400" dirty="0"/>
              <a:t> </a:t>
            </a:r>
            <a:r>
              <a:rPr lang="en-US" sz="2400" dirty="0" err="1"/>
              <a:t>kjennetegn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aspekter</a:t>
            </a:r>
            <a:r>
              <a:rPr lang="en-US" sz="2400" dirty="0"/>
              <a:t> </a:t>
            </a:r>
            <a:r>
              <a:rPr lang="en-US" sz="2400" dirty="0" err="1"/>
              <a:t>ved</a:t>
            </a:r>
            <a:r>
              <a:rPr lang="en-US" sz="2400" dirty="0"/>
              <a:t> </a:t>
            </a:r>
            <a:r>
              <a:rPr lang="en-US" sz="2400" dirty="0" err="1"/>
              <a:t>klasseromskulturen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påvirke</a:t>
            </a:r>
            <a:r>
              <a:rPr lang="en-US" sz="2400" dirty="0"/>
              <a:t> </a:t>
            </a:r>
            <a:r>
              <a:rPr lang="en-US" sz="2400" dirty="0" err="1"/>
              <a:t>elevers</a:t>
            </a:r>
            <a:r>
              <a:rPr lang="en-US" sz="2400" dirty="0"/>
              <a:t> </a:t>
            </a:r>
            <a:r>
              <a:rPr lang="en-US" sz="2400" dirty="0" err="1"/>
              <a:t>motivasjon</a:t>
            </a:r>
            <a:r>
              <a:rPr lang="en-US" sz="2400" dirty="0"/>
              <a:t> i </a:t>
            </a:r>
            <a:r>
              <a:rPr lang="en-US" sz="2400" dirty="0" err="1"/>
              <a:t>læreprosessen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Les </a:t>
            </a:r>
            <a:r>
              <a:rPr lang="en-US" sz="2400" dirty="0" err="1"/>
              <a:t>avsnittet</a:t>
            </a:r>
            <a:r>
              <a:rPr lang="en-US" sz="2400" dirty="0"/>
              <a:t> om “</a:t>
            </a:r>
            <a:r>
              <a:rPr lang="en-US" sz="2400" dirty="0" err="1"/>
              <a:t>Motivasjon</a:t>
            </a:r>
            <a:r>
              <a:rPr lang="en-US" sz="2400" dirty="0"/>
              <a:t>” </a:t>
            </a:r>
            <a:r>
              <a:rPr lang="en-US" sz="2400" dirty="0" err="1"/>
              <a:t>hver</a:t>
            </a:r>
            <a:r>
              <a:rPr lang="en-US" sz="2400" dirty="0"/>
              <a:t> for </a:t>
            </a:r>
            <a:r>
              <a:rPr lang="en-US" sz="2400" dirty="0" err="1"/>
              <a:t>dere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258589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/>
              <a:t>Flere</a:t>
            </a:r>
            <a:r>
              <a:rPr lang="en-US" sz="2400" dirty="0"/>
              <a:t> </a:t>
            </a:r>
            <a:r>
              <a:rPr lang="en-US" sz="2400" dirty="0" err="1"/>
              <a:t>av</a:t>
            </a:r>
            <a:r>
              <a:rPr lang="en-US" sz="2400" dirty="0"/>
              <a:t> </a:t>
            </a:r>
            <a:r>
              <a:rPr lang="en-US" sz="2400" dirty="0" err="1"/>
              <a:t>aspektene</a:t>
            </a:r>
            <a:r>
              <a:rPr lang="en-US" sz="2400" dirty="0"/>
              <a:t> handler om </a:t>
            </a:r>
            <a:r>
              <a:rPr lang="en-US" sz="2400" dirty="0" err="1"/>
              <a:t>hvordan</a:t>
            </a:r>
            <a:r>
              <a:rPr lang="en-US" sz="2400" dirty="0"/>
              <a:t> vi </a:t>
            </a:r>
            <a:r>
              <a:rPr lang="en-US" sz="2400" dirty="0" err="1"/>
              <a:t>utformer</a:t>
            </a:r>
            <a:r>
              <a:rPr lang="en-US" sz="2400" dirty="0"/>
              <a:t> </a:t>
            </a:r>
            <a:r>
              <a:rPr lang="en-US" sz="2400" dirty="0" err="1"/>
              <a:t>oppgaver</a:t>
            </a:r>
            <a:r>
              <a:rPr lang="en-US" sz="2400" dirty="0"/>
              <a:t> </a:t>
            </a:r>
            <a:r>
              <a:rPr lang="en-US" sz="2400" dirty="0" err="1"/>
              <a:t>til</a:t>
            </a:r>
            <a:r>
              <a:rPr lang="en-US" sz="2400" dirty="0"/>
              <a:t> </a:t>
            </a:r>
            <a:r>
              <a:rPr lang="en-US" sz="2400" dirty="0" err="1"/>
              <a:t>elevene</a:t>
            </a:r>
            <a:r>
              <a:rPr lang="en-US" sz="2400" dirty="0"/>
              <a:t>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hvordan</a:t>
            </a:r>
            <a:r>
              <a:rPr lang="en-US" sz="2400" dirty="0"/>
              <a:t> vi jobber med </a:t>
            </a:r>
            <a:r>
              <a:rPr lang="en-US" sz="2400" dirty="0" err="1"/>
              <a:t>elevene</a:t>
            </a:r>
            <a:r>
              <a:rPr lang="en-US" sz="2400" dirty="0"/>
              <a:t> </a:t>
            </a:r>
            <a:r>
              <a:rPr lang="en-US" sz="2400" dirty="0" err="1"/>
              <a:t>når</a:t>
            </a:r>
            <a:r>
              <a:rPr lang="en-US" sz="2400" dirty="0"/>
              <a:t> de </a:t>
            </a:r>
            <a:r>
              <a:rPr lang="en-US" sz="2400" dirty="0" err="1"/>
              <a:t>prøver</a:t>
            </a:r>
            <a:r>
              <a:rPr lang="en-US" sz="2400" dirty="0"/>
              <a:t> å </a:t>
            </a:r>
            <a:r>
              <a:rPr lang="en-US" sz="2400" dirty="0" err="1"/>
              <a:t>løse</a:t>
            </a:r>
            <a:r>
              <a:rPr lang="en-US" sz="2400" dirty="0"/>
              <a:t> </a:t>
            </a:r>
            <a:r>
              <a:rPr lang="en-US" sz="2400" dirty="0" err="1"/>
              <a:t>oppgavene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Noen</a:t>
            </a:r>
            <a:r>
              <a:rPr lang="en-US" sz="2400" dirty="0"/>
              <a:t> av </a:t>
            </a:r>
            <a:r>
              <a:rPr lang="en-US" sz="2400" dirty="0" err="1"/>
              <a:t>punktene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trekkes</a:t>
            </a:r>
            <a:r>
              <a:rPr lang="en-US" sz="2400" dirty="0"/>
              <a:t> </a:t>
            </a:r>
            <a:r>
              <a:rPr lang="en-US" sz="2400" dirty="0" err="1"/>
              <a:t>fram</a:t>
            </a:r>
            <a:r>
              <a:rPr lang="en-US" sz="2400" dirty="0"/>
              <a:t> handler om </a:t>
            </a:r>
            <a:r>
              <a:rPr lang="en-US" sz="2400" dirty="0" err="1"/>
              <a:t>utforskende</a:t>
            </a:r>
            <a:r>
              <a:rPr lang="en-US" sz="2400" dirty="0"/>
              <a:t> </a:t>
            </a:r>
            <a:r>
              <a:rPr lang="en-US" sz="2400" dirty="0" err="1"/>
              <a:t>oppgaver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neste</a:t>
            </a:r>
            <a:r>
              <a:rPr lang="en-US" sz="2400" dirty="0"/>
              <a:t> side </a:t>
            </a:r>
            <a:r>
              <a:rPr lang="en-US" sz="2400" dirty="0" err="1"/>
              <a:t>kommer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kort</a:t>
            </a:r>
            <a:r>
              <a:rPr lang="en-US" sz="2400" dirty="0"/>
              <a:t> </a:t>
            </a:r>
            <a:r>
              <a:rPr lang="en-US" sz="2400" dirty="0" err="1"/>
              <a:t>oppsummering</a:t>
            </a:r>
            <a:r>
              <a:rPr lang="en-US" sz="2400" dirty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0475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Utforskende oppgaver </a:t>
            </a:r>
            <a:endParaRPr lang="nb-NO" dirty="0">
              <a:solidFill>
                <a:srgbClr val="268183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Oppgaver som kan utfordre til samarbeid</a:t>
            </a:r>
          </a:p>
          <a:p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Oppgaver som kan utfordre til drøftinger underveis</a:t>
            </a:r>
          </a:p>
          <a:p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Oppgaver som kan gi muligheter til metodevalg.</a:t>
            </a:r>
          </a:p>
          <a:p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Oppgaver som kan gi muligheter til gode oppfølgingsspørsmål fra læreren.</a:t>
            </a:r>
          </a:p>
          <a:p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</a:t>
            </a:r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165557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Realfagsløyper">
      <a:dk1>
        <a:srgbClr val="333333"/>
      </a:dk1>
      <a:lt1>
        <a:srgbClr val="FFFFFF"/>
      </a:lt1>
      <a:dk2>
        <a:srgbClr val="268183"/>
      </a:dk2>
      <a:lt2>
        <a:srgbClr val="E7E6E6"/>
      </a:lt2>
      <a:accent1>
        <a:srgbClr val="037F83"/>
      </a:accent1>
      <a:accent2>
        <a:srgbClr val="18B3B7"/>
      </a:accent2>
      <a:accent3>
        <a:srgbClr val="FDB90C"/>
      </a:accent3>
      <a:accent4>
        <a:srgbClr val="D3EEEE"/>
      </a:accent4>
      <a:accent5>
        <a:srgbClr val="268183"/>
      </a:accent5>
      <a:accent6>
        <a:srgbClr val="E25143"/>
      </a:accent6>
      <a:hlink>
        <a:srgbClr val="037F83"/>
      </a:hlink>
      <a:folHlink>
        <a:srgbClr val="037F8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9" id="{4C339673-3458-D54E-BAD1-9F5EA0A7244E}" vid="{3DC8B92C-5C4A-6D4A-AA28-A98CFDCD97D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1192</Words>
  <Application>Microsoft Office PowerPoint</Application>
  <PresentationFormat>Skjermfremvisning (4:3)</PresentationFormat>
  <Paragraphs>167</Paragraphs>
  <Slides>31</Slides>
  <Notes>21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Office-tema</vt:lpstr>
      <vt:lpstr>Relevant og yrkesrettet opplæring B – Samarbeid</vt:lpstr>
      <vt:lpstr>Mål</vt:lpstr>
      <vt:lpstr>Tidsplan for denne økta</vt:lpstr>
      <vt:lpstr>Faglig påfyll</vt:lpstr>
      <vt:lpstr>Se filmer</vt:lpstr>
      <vt:lpstr>Refleksjon og diskusjon</vt:lpstr>
      <vt:lpstr>Teori </vt:lpstr>
      <vt:lpstr>PowerPoint-presentasjon</vt:lpstr>
      <vt:lpstr>Utforskende oppgaver </vt:lpstr>
      <vt:lpstr>PowerPoint-presentasjon</vt:lpstr>
      <vt:lpstr>Aktivitet</vt:lpstr>
      <vt:lpstr>Behov for læreplaner</vt:lpstr>
      <vt:lpstr>Oppgave</vt:lpstr>
      <vt:lpstr>Oppgave  i matematikk/BA  </vt:lpstr>
      <vt:lpstr>Oppgave i naturfag/HO   </vt:lpstr>
      <vt:lpstr>Oppsummering </vt:lpstr>
      <vt:lpstr>Planlegg egen undervisning </vt:lpstr>
      <vt:lpstr>Nyttige rammer</vt:lpstr>
      <vt:lpstr>Oppgave</vt:lpstr>
      <vt:lpstr>Relevant og yrkesrettet opplæring D – Erfaringsdeling</vt:lpstr>
      <vt:lpstr>Mål</vt:lpstr>
      <vt:lpstr>Tidsplan for denne økta</vt:lpstr>
      <vt:lpstr>Erfaringsdeling etter utprøving</vt:lpstr>
      <vt:lpstr>Erfaringsdeling fra gjennomføringen</vt:lpstr>
      <vt:lpstr>Refleksjoner rundt yrkesretting av oppgaver</vt:lpstr>
      <vt:lpstr>Refleksjoner rundt yrkesretting av oppgaver</vt:lpstr>
      <vt:lpstr>Refleksjoner rundt yrkesretting av oppgaver</vt:lpstr>
      <vt:lpstr>Støttemateriell</vt:lpstr>
      <vt:lpstr>Veien videre</vt:lpstr>
      <vt:lpstr>Kilder</vt:lpstr>
      <vt:lpstr>Kilder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Realfagsløyper 2017</dc:title>
  <dc:creator>Hilde Osmo Reindal</dc:creator>
  <cp:lastModifiedBy>Øystein Sørborg</cp:lastModifiedBy>
  <cp:revision>246</cp:revision>
  <cp:lastPrinted>2018-10-02T08:21:07Z</cp:lastPrinted>
  <dcterms:created xsi:type="dcterms:W3CDTF">2017-08-11T05:42:55Z</dcterms:created>
  <dcterms:modified xsi:type="dcterms:W3CDTF">2025-11-12T08:41:08Z</dcterms:modified>
</cp:coreProperties>
</file>