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314" r:id="rId2"/>
    <p:sldId id="315" r:id="rId3"/>
    <p:sldId id="389" r:id="rId4"/>
    <p:sldId id="359" r:id="rId5"/>
    <p:sldId id="431" r:id="rId6"/>
    <p:sldId id="367" r:id="rId7"/>
    <p:sldId id="332" r:id="rId8"/>
    <p:sldId id="482" r:id="rId9"/>
    <p:sldId id="488" r:id="rId10"/>
    <p:sldId id="492" r:id="rId11"/>
    <p:sldId id="491" r:id="rId12"/>
    <p:sldId id="497" r:id="rId13"/>
    <p:sldId id="454" r:id="rId14"/>
    <p:sldId id="445" r:id="rId15"/>
    <p:sldId id="456" r:id="rId16"/>
    <p:sldId id="444" r:id="rId17"/>
    <p:sldId id="447" r:id="rId18"/>
    <p:sldId id="448" r:id="rId19"/>
    <p:sldId id="452" r:id="rId20"/>
    <p:sldId id="453" r:id="rId21"/>
    <p:sldId id="489" r:id="rId22"/>
    <p:sldId id="505" r:id="rId23"/>
    <p:sldId id="493" r:id="rId24"/>
    <p:sldId id="494" r:id="rId25"/>
    <p:sldId id="500" r:id="rId26"/>
    <p:sldId id="495" r:id="rId27"/>
    <p:sldId id="496" r:id="rId28"/>
    <p:sldId id="506" r:id="rId29"/>
    <p:sldId id="507" r:id="rId30"/>
    <p:sldId id="509" r:id="rId31"/>
    <p:sldId id="462" r:id="rId32"/>
    <p:sldId id="334" r:id="rId33"/>
    <p:sldId id="404" r:id="rId34"/>
    <p:sldId id="383" r:id="rId35"/>
    <p:sldId id="384" r:id="rId36"/>
    <p:sldId id="390" r:id="rId37"/>
    <p:sldId id="436" r:id="rId38"/>
    <p:sldId id="387" r:id="rId39"/>
    <p:sldId id="511" r:id="rId40"/>
    <p:sldId id="388" r:id="rId41"/>
    <p:sldId id="424" r:id="rId42"/>
    <p:sldId id="339" r:id="rId43"/>
  </p:sldIdLst>
  <p:sldSz cx="9144000" cy="6858000" type="screen4x3"/>
  <p:notesSz cx="6794500" cy="9906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ia Gaare Dahl" initials="MGD" lastIdx="67" clrIdx="0"/>
  <p:cmAuthor id="1" name="Merethe Frøyland" initials="MF" lastIdx="2" clrIdx="1"/>
  <p:cmAuthor id="2" name="Subashini Parameswaran Ruben" initials="SPR" lastIdx="10" clrIdx="2"/>
  <p:cmAuthor id="3" name="lisefa_adm" initials="l" lastIdx="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4E02"/>
    <a:srgbClr val="F74325"/>
    <a:srgbClr val="FF9933"/>
    <a:srgbClr val="FF0066"/>
    <a:srgbClr val="EA5310"/>
    <a:srgbClr val="0099CC"/>
    <a:srgbClr val="F84802"/>
    <a:srgbClr val="FF6600"/>
    <a:srgbClr val="FA7100"/>
    <a:srgbClr val="F171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iddels stil 2 - aks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E3FDE45-AF77-4B5C-9715-49D594BDF05E}" styleName="Lys stil 1 - aks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22" autoAdjust="0"/>
    <p:restoredTop sz="96019" autoAdjust="0"/>
  </p:normalViewPr>
  <p:slideViewPr>
    <p:cSldViewPr snapToGrid="0" snapToObjects="1">
      <p:cViewPr varScale="1">
        <p:scale>
          <a:sx n="112" d="100"/>
          <a:sy n="112" d="100"/>
        </p:scale>
        <p:origin x="162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 snapToGrid="0" snapToObjects="1">
      <p:cViewPr varScale="1">
        <p:scale>
          <a:sx n="113" d="100"/>
          <a:sy n="113" d="100"/>
        </p:scale>
        <p:origin x="5248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4283" cy="495300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6" y="1"/>
            <a:ext cx="2944283" cy="495300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CFC80595-CB9A-4B2B-9F62-515657FF243E}" type="datetimeFigureOut">
              <a:rPr lang="nb-NO" smtClean="0"/>
              <a:t>13.08.2026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08981"/>
            <a:ext cx="2944283" cy="495300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6" y="9408981"/>
            <a:ext cx="2944283" cy="495300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347094F0-FA6A-48DA-95DC-9F0078FF98F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186525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283" cy="497020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48646" y="0"/>
            <a:ext cx="2944283" cy="497020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634AC687-64E8-6F43-AA98-B5EBDB685D9F}" type="datetimeFigureOut">
              <a:rPr lang="nb-NO" smtClean="0"/>
              <a:t>13.08.2026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38250"/>
            <a:ext cx="44577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450" y="4767262"/>
            <a:ext cx="5435600" cy="3900488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1" y="9408982"/>
            <a:ext cx="2944283" cy="497019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48646" y="9408982"/>
            <a:ext cx="2944283" cy="497019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498C61E4-D67C-2040-A9B3-42B060A8C95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4648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38250"/>
            <a:ext cx="4457700" cy="3343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0B446-CE51-48E7-90CF-AF70D2D60226}" type="slidenum">
              <a:rPr lang="nb-NO" smtClean="0"/>
              <a:t>1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314959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56356" y="4259257"/>
            <a:ext cx="5250848" cy="3484847"/>
          </a:xfrm>
          <a:prstGeom prst="rect">
            <a:avLst/>
          </a:prstGeom>
        </p:spPr>
        <p:txBody>
          <a:bodyPr wrap="square" lIns="88079" tIns="88079" rIns="88079" bIns="88079" anchor="t" anchorCtr="0">
            <a:noAutofit/>
          </a:bodyPr>
          <a:lstStyle/>
          <a:p>
            <a:endParaRPr lang="nb-NO" dirty="0"/>
          </a:p>
        </p:txBody>
      </p:sp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292225" y="1106488"/>
            <a:ext cx="3979863" cy="29860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403953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38250"/>
            <a:ext cx="4457700" cy="334327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0B446-CE51-48E7-90CF-AF70D2D60226}" type="slidenum">
              <a:rPr lang="nb-NO" smtClean="0"/>
              <a:t>20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118348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56356" y="4259257"/>
            <a:ext cx="5250848" cy="3484847"/>
          </a:xfrm>
          <a:prstGeom prst="rect">
            <a:avLst/>
          </a:prstGeom>
        </p:spPr>
        <p:txBody>
          <a:bodyPr wrap="square" lIns="88079" tIns="88079" rIns="88079" bIns="88079" anchor="t" anchorCtr="0">
            <a:noAutofit/>
          </a:bodyPr>
          <a:lstStyle/>
          <a:p>
            <a:endParaRPr lang="nb-NO" dirty="0"/>
          </a:p>
        </p:txBody>
      </p:sp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292225" y="1106488"/>
            <a:ext cx="3979863" cy="29860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403953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8C61E4-D67C-2040-A9B3-42B060A8C95A}" type="slidenum">
              <a:rPr lang="nb-NO" smtClean="0"/>
              <a:t>31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72448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56356" y="4259257"/>
            <a:ext cx="5250848" cy="3484847"/>
          </a:xfrm>
          <a:prstGeom prst="rect">
            <a:avLst/>
          </a:prstGeom>
        </p:spPr>
        <p:txBody>
          <a:bodyPr wrap="square" lIns="88079" tIns="88079" rIns="88079" bIns="88079" anchor="t" anchorCtr="0">
            <a:noAutofit/>
          </a:bodyPr>
          <a:lstStyle/>
          <a:p>
            <a:pPr lvl="0"/>
            <a:endParaRPr lang="nb-NO" dirty="0"/>
          </a:p>
        </p:txBody>
      </p:sp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292225" y="1106488"/>
            <a:ext cx="3979863" cy="29860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152921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38250"/>
            <a:ext cx="4457700" cy="3343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0B446-CE51-48E7-90CF-AF70D2D60226}" type="slidenum">
              <a:rPr lang="nb-NO" smtClean="0"/>
              <a:t>34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775650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38250"/>
            <a:ext cx="4457700" cy="334327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0B446-CE51-48E7-90CF-AF70D2D60226}" type="slidenum">
              <a:rPr lang="nb-NO" smtClean="0"/>
              <a:t>35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46370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0B446-CE51-48E7-90CF-AF70D2D60226}" type="slidenum">
              <a:rPr lang="nb-NO" smtClean="0"/>
              <a:t>36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52251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8C61E4-D67C-2040-A9B3-42B060A8C95A}" type="slidenum">
              <a:rPr lang="nb-NO" smtClean="0"/>
              <a:t>37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048846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38250"/>
            <a:ext cx="4457700" cy="334327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0B446-CE51-48E7-90CF-AF70D2D60226}" type="slidenum">
              <a:rPr lang="nb-NO" smtClean="0"/>
              <a:t>38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17472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38250"/>
            <a:ext cx="4457700" cy="334327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0B446-CE51-48E7-90CF-AF70D2D60226}" type="slidenum">
              <a:rPr lang="nb-NO" smtClean="0"/>
              <a:t>2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130967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38250"/>
            <a:ext cx="4457700" cy="334327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0B446-CE51-48E7-90CF-AF70D2D60226}" type="slidenum">
              <a:rPr lang="nb-NO" smtClean="0"/>
              <a:t>40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533729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9:notes"/>
          <p:cNvSpPr txBox="1">
            <a:spLocks noGrp="1"/>
          </p:cNvSpPr>
          <p:nvPr>
            <p:ph type="body" idx="1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spcFirstLastPara="1" wrap="square" lIns="94900" tIns="47450" rIns="94900" bIns="47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75729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56356" y="4259257"/>
            <a:ext cx="5250848" cy="3484847"/>
          </a:xfrm>
          <a:prstGeom prst="rect">
            <a:avLst/>
          </a:prstGeom>
        </p:spPr>
        <p:txBody>
          <a:bodyPr wrap="square" lIns="88079" tIns="88079" rIns="88079" bIns="88079" anchor="t" anchorCtr="0">
            <a:noAutofit/>
          </a:bodyPr>
          <a:lstStyle/>
          <a:p>
            <a:pPr lvl="0"/>
            <a:endParaRPr lang="nb-NO" dirty="0"/>
          </a:p>
        </p:txBody>
      </p:sp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292225" y="1106488"/>
            <a:ext cx="3979863" cy="29860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796906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0B446-CE51-48E7-90CF-AF70D2D60226}" type="slidenum">
              <a:rPr lang="nb-NO" smtClean="0"/>
              <a:t>3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233231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56356" y="4259257"/>
            <a:ext cx="5250848" cy="3484847"/>
          </a:xfrm>
          <a:prstGeom prst="rect">
            <a:avLst/>
          </a:prstGeom>
        </p:spPr>
        <p:txBody>
          <a:bodyPr wrap="square" lIns="88079" tIns="88079" rIns="88079" bIns="88079" anchor="t" anchorCtr="0">
            <a:noAutofit/>
          </a:bodyPr>
          <a:lstStyle/>
          <a:p>
            <a:pPr marL="171450" indent="-171450" defTabSz="880933">
              <a:buFont typeface="Arial" panose="020B0604020202020204" pitchFamily="34" charset="0"/>
              <a:buChar char="•"/>
              <a:defRPr/>
            </a:pPr>
            <a:endParaRPr lang="nb-NO" b="0" dirty="0"/>
          </a:p>
        </p:txBody>
      </p:sp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292225" y="1106488"/>
            <a:ext cx="3979863" cy="29860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7416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38250"/>
            <a:ext cx="4457700" cy="334327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0B446-CE51-48E7-90CF-AF70D2D60226}" type="slidenum">
              <a:rPr lang="nb-NO" smtClean="0"/>
              <a:t>5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130967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38250"/>
            <a:ext cx="4457700" cy="334327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0B446-CE51-48E7-90CF-AF70D2D60226}" type="slidenum">
              <a:rPr lang="nb-NO" smtClean="0"/>
              <a:t>6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118348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56356" y="4259257"/>
            <a:ext cx="5250848" cy="3484847"/>
          </a:xfrm>
          <a:prstGeom prst="rect">
            <a:avLst/>
          </a:prstGeom>
        </p:spPr>
        <p:txBody>
          <a:bodyPr wrap="square" lIns="88079" tIns="88079" rIns="88079" bIns="88079" anchor="t" anchorCtr="0">
            <a:noAutofit/>
          </a:bodyPr>
          <a:lstStyle/>
          <a:p>
            <a:endParaRPr lang="nb-NO" dirty="0"/>
          </a:p>
        </p:txBody>
      </p:sp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292225" y="1106488"/>
            <a:ext cx="3979863" cy="29860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403953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8C61E4-D67C-2040-A9B3-42B060A8C95A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29894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38250"/>
            <a:ext cx="4457700" cy="334327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0B446-CE51-48E7-90CF-AF70D2D60226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11834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671180" y="2409914"/>
            <a:ext cx="7801641" cy="1674976"/>
          </a:xfrm>
        </p:spPr>
        <p:txBody>
          <a:bodyPr anchor="t">
            <a:normAutofit/>
          </a:bodyPr>
          <a:lstStyle>
            <a:lvl1pPr algn="ctr">
              <a:defRPr sz="5400" b="0" i="0">
                <a:solidFill>
                  <a:schemeClr val="tx2"/>
                </a:solidFill>
                <a:latin typeface="+mn-lt"/>
                <a:ea typeface="Campton Book" charset="0"/>
                <a:cs typeface="Campton Book" charset="0"/>
              </a:defRPr>
            </a:lvl1pPr>
          </a:lstStyle>
          <a:p>
            <a:r>
              <a:rPr lang="nb-NO" dirty="0"/>
              <a:t>Modultittel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1960749" y="1912281"/>
            <a:ext cx="5280434" cy="442989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268183"/>
                </a:solidFill>
                <a:latin typeface="+mn-lt"/>
                <a:ea typeface="Campton Book" charset="0"/>
                <a:cs typeface="Campton Book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Modul </a:t>
            </a:r>
            <a:r>
              <a:rPr lang="nb-NO" dirty="0" err="1"/>
              <a:t>X</a:t>
            </a:r>
            <a:endParaRPr lang="nb-NO" dirty="0"/>
          </a:p>
        </p:txBody>
      </p:sp>
      <p:pic>
        <p:nvPicPr>
          <p:cNvPr id="9" name="Bild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552950" y="3529411"/>
            <a:ext cx="38100" cy="1447800"/>
          </a:xfrm>
          <a:prstGeom prst="rect">
            <a:avLst/>
          </a:prstGeom>
        </p:spPr>
      </p:pic>
      <p:grpSp>
        <p:nvGrpSpPr>
          <p:cNvPr id="4" name="Gruppe 3"/>
          <p:cNvGrpSpPr/>
          <p:nvPr userDrawn="1"/>
        </p:nvGrpSpPr>
        <p:grpSpPr>
          <a:xfrm>
            <a:off x="620590" y="5614909"/>
            <a:ext cx="7902815" cy="647295"/>
            <a:chOff x="1697880" y="5614909"/>
            <a:chExt cx="5885486" cy="647295"/>
          </a:xfrm>
        </p:grpSpPr>
        <p:pic>
          <p:nvPicPr>
            <p:cNvPr id="8" name="Bilde 7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84620" y="5614909"/>
              <a:ext cx="1589682" cy="647295"/>
            </a:xfrm>
            <a:prstGeom prst="rect">
              <a:avLst/>
            </a:prstGeom>
          </p:spPr>
        </p:pic>
        <p:pic>
          <p:nvPicPr>
            <p:cNvPr id="10" name="Bilde 9"/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62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97880" y="5739615"/>
              <a:ext cx="1282244" cy="442989"/>
            </a:xfrm>
            <a:prstGeom prst="rect">
              <a:avLst/>
            </a:prstGeom>
          </p:spPr>
        </p:pic>
        <p:pic>
          <p:nvPicPr>
            <p:cNvPr id="11" name="Bilde 10"/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62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78795" y="5806202"/>
              <a:ext cx="1404571" cy="3098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1142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6400" y="365126"/>
            <a:ext cx="7582582" cy="1325563"/>
          </a:xfrm>
        </p:spPr>
        <p:txBody>
          <a:bodyPr/>
          <a:lstStyle>
            <a:lvl1pPr>
              <a:defRPr sz="3600">
                <a:solidFill>
                  <a:srgbClr val="268183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pic>
        <p:nvPicPr>
          <p:cNvPr id="9" name="Bild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100" y="0"/>
            <a:ext cx="38100" cy="1447800"/>
          </a:xfrm>
          <a:prstGeom prst="rect">
            <a:avLst/>
          </a:prstGeom>
        </p:spPr>
      </p:pic>
      <p:sp>
        <p:nvSpPr>
          <p:cNvPr id="8" name="Plassholder for diagram 7"/>
          <p:cNvSpPr>
            <a:spLocks noGrp="1"/>
          </p:cNvSpPr>
          <p:nvPr>
            <p:ph type="chart" sz="quarter" idx="13"/>
          </p:nvPr>
        </p:nvSpPr>
        <p:spPr>
          <a:xfrm>
            <a:off x="5020469" y="2000250"/>
            <a:ext cx="3458513" cy="3867149"/>
          </a:xfrm>
        </p:spPr>
        <p:txBody>
          <a:bodyPr/>
          <a:lstStyle/>
          <a:p>
            <a:r>
              <a:rPr lang="nb-NO" dirty="0"/>
              <a:t>Klikk ikonet for å legge til et diagram</a:t>
            </a:r>
          </a:p>
        </p:txBody>
      </p:sp>
      <p:sp>
        <p:nvSpPr>
          <p:cNvPr id="11" name="Plassholder for innhold 10"/>
          <p:cNvSpPr>
            <a:spLocks noGrp="1"/>
          </p:cNvSpPr>
          <p:nvPr>
            <p:ph sz="quarter" idx="14"/>
          </p:nvPr>
        </p:nvSpPr>
        <p:spPr>
          <a:xfrm>
            <a:off x="896400" y="1994960"/>
            <a:ext cx="3904200" cy="3872441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738" y="6206222"/>
            <a:ext cx="1417063" cy="4305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6400" y="365126"/>
            <a:ext cx="7582582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rgbClr val="268183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100" y="0"/>
            <a:ext cx="38100" cy="1447800"/>
          </a:xfrm>
          <a:prstGeom prst="rect">
            <a:avLst/>
          </a:prstGeom>
        </p:spPr>
      </p:pic>
      <p:pic>
        <p:nvPicPr>
          <p:cNvPr id="7" name="Bild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738" y="6206222"/>
            <a:ext cx="1417063" cy="43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4771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738" y="6206222"/>
            <a:ext cx="1417063" cy="43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0717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eferanser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548866" y="1262559"/>
            <a:ext cx="8046268" cy="630662"/>
          </a:xfrm>
        </p:spPr>
        <p:txBody>
          <a:bodyPr>
            <a:normAutofit/>
          </a:bodyPr>
          <a:lstStyle>
            <a:lvl1pPr algn="ctr">
              <a:defRPr sz="3600" b="0" i="0">
                <a:solidFill>
                  <a:schemeClr val="accent1"/>
                </a:solidFill>
                <a:latin typeface="+mn-lt"/>
                <a:ea typeface="Campton Medium" charset="0"/>
                <a:cs typeface="Campton Medium" charset="0"/>
              </a:defRPr>
            </a:lvl1pPr>
          </a:lstStyle>
          <a:p>
            <a:r>
              <a:rPr lang="nb-NO" dirty="0"/>
              <a:t>Referanser</a:t>
            </a:r>
          </a:p>
        </p:txBody>
      </p:sp>
      <p:sp>
        <p:nvSpPr>
          <p:cNvPr id="9" name="Undertittel 2"/>
          <p:cNvSpPr>
            <a:spLocks noGrp="1"/>
          </p:cNvSpPr>
          <p:nvPr>
            <p:ph type="subTitle" idx="1"/>
          </p:nvPr>
        </p:nvSpPr>
        <p:spPr>
          <a:xfrm>
            <a:off x="1143000" y="2255045"/>
            <a:ext cx="6858000" cy="339214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latin typeface="+mn-lt"/>
                <a:ea typeface="Campton Book" charset="0"/>
                <a:cs typeface="Campton Book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8601" y="213143"/>
            <a:ext cx="1066799" cy="901756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24065D29-AA58-4CA2-8598-56C22A2E391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4717" y="6065422"/>
            <a:ext cx="2134567" cy="647295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9EB4C474-1A11-4899-A68B-FDD789436D5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552950" y="1350233"/>
            <a:ext cx="3810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715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77636" y="2304637"/>
            <a:ext cx="7886700" cy="1325563"/>
          </a:xfrm>
        </p:spPr>
        <p:txBody>
          <a:bodyPr>
            <a:normAutofit/>
          </a:bodyPr>
          <a:lstStyle>
            <a:lvl1pPr algn="ctr">
              <a:defRPr sz="4800" b="0">
                <a:solidFill>
                  <a:srgbClr val="268183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595586" y="3447481"/>
            <a:ext cx="50800" cy="1085850"/>
          </a:xfrm>
          <a:prstGeom prst="rect">
            <a:avLst/>
          </a:prstGeom>
        </p:spPr>
      </p:pic>
      <p:grpSp>
        <p:nvGrpSpPr>
          <p:cNvPr id="11" name="Gruppe 10"/>
          <p:cNvGrpSpPr/>
          <p:nvPr userDrawn="1"/>
        </p:nvGrpSpPr>
        <p:grpSpPr>
          <a:xfrm>
            <a:off x="620590" y="5614909"/>
            <a:ext cx="7902821" cy="647295"/>
            <a:chOff x="1697878" y="5614909"/>
            <a:chExt cx="5885487" cy="647295"/>
          </a:xfrm>
        </p:grpSpPr>
        <p:pic>
          <p:nvPicPr>
            <p:cNvPr id="12" name="Bilde 11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84617" y="5614909"/>
              <a:ext cx="1589681" cy="647295"/>
            </a:xfrm>
            <a:prstGeom prst="rect">
              <a:avLst/>
            </a:prstGeom>
          </p:spPr>
        </p:pic>
        <p:pic>
          <p:nvPicPr>
            <p:cNvPr id="13" name="Bilde 12"/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62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97878" y="5739615"/>
              <a:ext cx="1282244" cy="442989"/>
            </a:xfrm>
            <a:prstGeom prst="rect">
              <a:avLst/>
            </a:prstGeom>
          </p:spPr>
        </p:pic>
        <p:pic>
          <p:nvPicPr>
            <p:cNvPr id="14" name="Bilde 13"/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62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78794" y="5806202"/>
              <a:ext cx="1404571" cy="3098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881665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telfors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48866" y="2552978"/>
            <a:ext cx="8046268" cy="901756"/>
          </a:xfrm>
        </p:spPr>
        <p:txBody>
          <a:bodyPr/>
          <a:lstStyle>
            <a:lvl1pPr algn="ctr">
              <a:defRPr b="0" i="0">
                <a:solidFill>
                  <a:schemeClr val="accent1"/>
                </a:solidFill>
                <a:latin typeface="+mn-lt"/>
                <a:ea typeface="Campton Medium" charset="0"/>
                <a:cs typeface="Campton Medium" charset="0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9" name="Undertittel 2"/>
          <p:cNvSpPr>
            <a:spLocks noGrp="1"/>
          </p:cNvSpPr>
          <p:nvPr>
            <p:ph type="subTitle" idx="1"/>
          </p:nvPr>
        </p:nvSpPr>
        <p:spPr>
          <a:xfrm>
            <a:off x="1143000" y="3991427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latin typeface="+mn-lt"/>
                <a:ea typeface="Campton Book" charset="0"/>
                <a:cs typeface="Campton Book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8601" y="1375372"/>
            <a:ext cx="1066799" cy="901756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24065D29-AA58-4CA2-8598-56C22A2E391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4717" y="5851776"/>
            <a:ext cx="2134567" cy="647295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9EB4C474-1A11-4899-A68B-FDD789436D5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552950" y="2897023"/>
            <a:ext cx="3810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92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5739" y="365126"/>
            <a:ext cx="7583243" cy="1325563"/>
          </a:xfrm>
        </p:spPr>
        <p:txBody>
          <a:bodyPr>
            <a:normAutofit/>
          </a:bodyPr>
          <a:lstStyle>
            <a:lvl1pPr>
              <a:defRPr sz="3600" b="0" i="0">
                <a:solidFill>
                  <a:srgbClr val="268183"/>
                </a:solidFill>
                <a:latin typeface="+mn-lt"/>
                <a:ea typeface="Campton Book" charset="0"/>
                <a:cs typeface="Campton Book" charset="0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95738" y="1825625"/>
            <a:ext cx="7583244" cy="4180320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800" b="0" i="0">
                <a:latin typeface="+mn-lt"/>
                <a:ea typeface="Campton Light" charset="0"/>
                <a:cs typeface="Campton Light" charset="0"/>
              </a:defRPr>
            </a:lvl1pPr>
            <a:lvl2pPr>
              <a:buClr>
                <a:schemeClr val="accent3"/>
              </a:buClr>
              <a:defRPr sz="2400" b="0" i="0">
                <a:latin typeface="+mn-lt"/>
                <a:ea typeface="Campton Light" charset="0"/>
                <a:cs typeface="Campton Light" charset="0"/>
              </a:defRPr>
            </a:lvl2pPr>
            <a:lvl3pPr>
              <a:buClr>
                <a:schemeClr val="accent3"/>
              </a:buClr>
              <a:defRPr sz="2000" b="0" i="0">
                <a:latin typeface="+mn-lt"/>
                <a:ea typeface="Campton Light" charset="0"/>
                <a:cs typeface="Campton Light" charset="0"/>
              </a:defRPr>
            </a:lvl3pPr>
            <a:lvl4pPr>
              <a:buClr>
                <a:schemeClr val="accent3"/>
              </a:buClr>
              <a:defRPr sz="1800" b="0" i="0">
                <a:latin typeface="+mn-lt"/>
                <a:ea typeface="Campton Light" charset="0"/>
                <a:cs typeface="Campton Light" charset="0"/>
              </a:defRPr>
            </a:lvl4pPr>
            <a:lvl5pPr>
              <a:buClr>
                <a:schemeClr val="accent3"/>
              </a:buClr>
              <a:defRPr sz="1800" b="0" i="0">
                <a:latin typeface="+mn-lt"/>
                <a:ea typeface="Campton Light" charset="0"/>
                <a:cs typeface="Campton Light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125" y="0"/>
            <a:ext cx="38100" cy="1447800"/>
          </a:xfrm>
          <a:prstGeom prst="rect">
            <a:avLst/>
          </a:prstGeom>
        </p:spPr>
      </p:pic>
      <p:pic>
        <p:nvPicPr>
          <p:cNvPr id="8" name="Bilde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738" y="6206222"/>
            <a:ext cx="1417063" cy="43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28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5739" y="365126"/>
            <a:ext cx="7583243" cy="1325563"/>
          </a:xfrm>
        </p:spPr>
        <p:txBody>
          <a:bodyPr>
            <a:normAutofit/>
          </a:bodyPr>
          <a:lstStyle>
            <a:lvl1pPr>
              <a:defRPr sz="3600" b="0" i="0">
                <a:solidFill>
                  <a:srgbClr val="268183"/>
                </a:solidFill>
                <a:latin typeface="+mn-lt"/>
                <a:ea typeface="Campton Book" charset="0"/>
                <a:cs typeface="Campton Book" charset="0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95738" y="1825625"/>
            <a:ext cx="7583244" cy="4180320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800" b="0" i="0">
                <a:latin typeface="+mn-lt"/>
                <a:ea typeface="Campton Light" charset="0"/>
                <a:cs typeface="Campton Light" charset="0"/>
              </a:defRPr>
            </a:lvl1pPr>
            <a:lvl2pPr>
              <a:buClr>
                <a:schemeClr val="accent3"/>
              </a:buClr>
              <a:defRPr sz="2400" b="0" i="0">
                <a:latin typeface="+mn-lt"/>
                <a:ea typeface="Campton Light" charset="0"/>
                <a:cs typeface="Campton Light" charset="0"/>
              </a:defRPr>
            </a:lvl2pPr>
            <a:lvl3pPr>
              <a:buClr>
                <a:schemeClr val="accent3"/>
              </a:buClr>
              <a:defRPr sz="2000" b="0" i="0">
                <a:latin typeface="+mn-lt"/>
                <a:ea typeface="Campton Light" charset="0"/>
                <a:cs typeface="Campton Light" charset="0"/>
              </a:defRPr>
            </a:lvl3pPr>
            <a:lvl4pPr>
              <a:buClr>
                <a:schemeClr val="accent3"/>
              </a:buClr>
              <a:defRPr sz="1800" b="0" i="0">
                <a:latin typeface="+mn-lt"/>
                <a:ea typeface="Campton Light" charset="0"/>
                <a:cs typeface="Campton Light" charset="0"/>
              </a:defRPr>
            </a:lvl4pPr>
            <a:lvl5pPr>
              <a:buClr>
                <a:schemeClr val="accent3"/>
              </a:buClr>
              <a:defRPr sz="1800" b="0" i="0">
                <a:latin typeface="+mn-lt"/>
                <a:ea typeface="Campton Light" charset="0"/>
                <a:cs typeface="Campton Light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125" y="0"/>
            <a:ext cx="3810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191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6400" y="365126"/>
            <a:ext cx="7582582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rgbClr val="268183"/>
                </a:solidFill>
                <a:latin typeface="+mn-lt"/>
                <a:ea typeface="Campton Book" charset="0"/>
                <a:cs typeface="Campton Book" charset="0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96399" y="1825626"/>
            <a:ext cx="3726000" cy="4117975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400" b="0" i="0">
                <a:latin typeface="+mn-lt"/>
                <a:ea typeface="Campton Light" charset="0"/>
                <a:cs typeface="Campton Light" charset="0"/>
              </a:defRPr>
            </a:lvl1pPr>
            <a:lvl2pPr>
              <a:buClr>
                <a:schemeClr val="accent3"/>
              </a:buClr>
              <a:defRPr sz="2000" b="0" i="0">
                <a:latin typeface="+mn-lt"/>
                <a:ea typeface="Campton Light" charset="0"/>
                <a:cs typeface="Campton Light" charset="0"/>
              </a:defRPr>
            </a:lvl2pPr>
            <a:lvl3pPr>
              <a:buClr>
                <a:schemeClr val="accent3"/>
              </a:buClr>
              <a:defRPr sz="1800" b="0" i="0">
                <a:latin typeface="+mn-lt"/>
                <a:ea typeface="Campton Light" charset="0"/>
                <a:cs typeface="Campton Light" charset="0"/>
              </a:defRPr>
            </a:lvl3pPr>
            <a:lvl4pPr>
              <a:buClr>
                <a:schemeClr val="accent3"/>
              </a:buClr>
              <a:defRPr sz="1600" b="0" i="0">
                <a:latin typeface="+mn-lt"/>
                <a:ea typeface="Campton Light" charset="0"/>
                <a:cs typeface="Campton Light" charset="0"/>
              </a:defRPr>
            </a:lvl4pPr>
            <a:lvl5pPr>
              <a:buClr>
                <a:schemeClr val="accent3"/>
              </a:buClr>
              <a:defRPr sz="1600" b="0" i="0">
                <a:latin typeface="+mn-lt"/>
                <a:ea typeface="Campton Light" charset="0"/>
                <a:cs typeface="Campton Light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818003" y="1826014"/>
            <a:ext cx="3660979" cy="4117586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400" b="0" i="0">
                <a:latin typeface="+mn-lt"/>
                <a:ea typeface="Campton Light" charset="0"/>
                <a:cs typeface="Campton Light" charset="0"/>
              </a:defRPr>
            </a:lvl1pPr>
            <a:lvl2pPr>
              <a:buClr>
                <a:schemeClr val="accent3"/>
              </a:buClr>
              <a:defRPr sz="2000" b="0" i="0">
                <a:latin typeface="+mn-lt"/>
                <a:ea typeface="Campton Light" charset="0"/>
                <a:cs typeface="Campton Light" charset="0"/>
              </a:defRPr>
            </a:lvl2pPr>
            <a:lvl3pPr>
              <a:buClr>
                <a:schemeClr val="accent3"/>
              </a:buClr>
              <a:defRPr sz="1800" b="0" i="0">
                <a:latin typeface="+mn-lt"/>
                <a:ea typeface="Campton Light" charset="0"/>
                <a:cs typeface="Campton Light" charset="0"/>
              </a:defRPr>
            </a:lvl3pPr>
            <a:lvl4pPr>
              <a:buClr>
                <a:schemeClr val="accent3"/>
              </a:buClr>
              <a:defRPr sz="1600" b="0" i="0">
                <a:latin typeface="+mn-lt"/>
                <a:ea typeface="Campton Light" charset="0"/>
                <a:cs typeface="Campton Light" charset="0"/>
              </a:defRPr>
            </a:lvl4pPr>
            <a:lvl5pPr>
              <a:buClr>
                <a:schemeClr val="accent3"/>
              </a:buClr>
              <a:defRPr sz="1600" b="0" i="0">
                <a:latin typeface="+mn-lt"/>
                <a:ea typeface="Campton Light" charset="0"/>
                <a:cs typeface="Campton Light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8" name="Bild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128" y="0"/>
            <a:ext cx="38100" cy="1447800"/>
          </a:xfrm>
          <a:prstGeom prst="rect">
            <a:avLst/>
          </a:prstGeom>
        </p:spPr>
      </p:pic>
      <p:pic>
        <p:nvPicPr>
          <p:cNvPr id="9" name="Bilde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738" y="6206222"/>
            <a:ext cx="1417063" cy="43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41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bilde høy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6400" y="457200"/>
            <a:ext cx="2949178" cy="1600200"/>
          </a:xfrm>
        </p:spPr>
        <p:txBody>
          <a:bodyPr anchor="ctr"/>
          <a:lstStyle>
            <a:lvl1pPr>
              <a:defRPr sz="3200">
                <a:solidFill>
                  <a:srgbClr val="268183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3967842" y="681136"/>
            <a:ext cx="4511140" cy="517991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dirty="0"/>
              <a:t>Dra bildet til plassholderen eller klikk ikonet for å legge til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896400" y="2239348"/>
            <a:ext cx="2949178" cy="362170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Klikk for å redigere tekststiler i malen </a:t>
            </a:r>
            <a:r>
              <a:rPr lang="nb-NO" dirty="0" err="1"/>
              <a:t>eesfnhef</a:t>
            </a:r>
            <a:r>
              <a:rPr lang="nb-NO" dirty="0"/>
              <a:t> </a:t>
            </a:r>
            <a:r>
              <a:rPr lang="nb-NO" dirty="0" err="1"/>
              <a:t>efe</a:t>
            </a:r>
            <a:r>
              <a:rPr lang="nb-NO" dirty="0"/>
              <a:t> </a:t>
            </a:r>
            <a:r>
              <a:rPr lang="nb-NO" dirty="0" err="1"/>
              <a:t>ege</a:t>
            </a:r>
            <a:r>
              <a:rPr lang="nb-NO" dirty="0"/>
              <a:t> </a:t>
            </a:r>
            <a:r>
              <a:rPr lang="nb-NO" dirty="0" err="1"/>
              <a:t>eg</a:t>
            </a:r>
            <a:r>
              <a:rPr lang="nb-NO" dirty="0"/>
              <a:t> </a:t>
            </a:r>
            <a:r>
              <a:rPr lang="nb-NO" dirty="0" err="1"/>
              <a:t>rwrøl</a:t>
            </a:r>
            <a:r>
              <a:rPr lang="nb-NO" dirty="0"/>
              <a:t>, </a:t>
            </a:r>
            <a:r>
              <a:rPr lang="nb-NO" dirty="0" err="1"/>
              <a:t>etoeg</a:t>
            </a:r>
            <a:r>
              <a:rPr lang="nb-NO" dirty="0"/>
              <a:t>, </a:t>
            </a:r>
            <a:r>
              <a:rPr lang="nb-NO" dirty="0" err="1"/>
              <a:t>e,eg</a:t>
            </a:r>
            <a:r>
              <a:rPr lang="nb-NO" dirty="0"/>
              <a:t> </a:t>
            </a:r>
            <a:r>
              <a:rPr lang="nb-NO" dirty="0" err="1"/>
              <a:t>rgorgo</a:t>
            </a:r>
            <a:r>
              <a:rPr lang="nb-NO" dirty="0"/>
              <a:t> </a:t>
            </a:r>
            <a:r>
              <a:rPr lang="nb-NO" dirty="0" err="1"/>
              <a:t>rog</a:t>
            </a:r>
            <a:endParaRPr lang="nb-NO" dirty="0"/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100" y="0"/>
            <a:ext cx="38100" cy="1447800"/>
          </a:xfrm>
          <a:prstGeom prst="rect">
            <a:avLst/>
          </a:prstGeom>
        </p:spPr>
      </p:pic>
      <p:pic>
        <p:nvPicPr>
          <p:cNvPr id="9" name="Bilde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738" y="6206222"/>
            <a:ext cx="1417063" cy="43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693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bilde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455227" y="457200"/>
            <a:ext cx="302375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888476" y="680989"/>
            <a:ext cx="4418681" cy="517991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dirty="0"/>
              <a:t>Dra bildet til plassholderen eller klikk ikonet for å legge til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5455227" y="2239201"/>
            <a:ext cx="3023756" cy="362170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100" y="0"/>
            <a:ext cx="38100" cy="1447800"/>
          </a:xfrm>
          <a:prstGeom prst="rect">
            <a:avLst/>
          </a:prstGeom>
        </p:spPr>
      </p:pic>
      <p:pic>
        <p:nvPicPr>
          <p:cNvPr id="9" name="Bilde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738" y="6206222"/>
            <a:ext cx="1417063" cy="4305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6400" y="365126"/>
            <a:ext cx="7582582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rgbClr val="268183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7" name="Plassholder for tabell 6"/>
          <p:cNvSpPr>
            <a:spLocks noGrp="1"/>
          </p:cNvSpPr>
          <p:nvPr>
            <p:ph type="tbl" sz="quarter" idx="13"/>
          </p:nvPr>
        </p:nvSpPr>
        <p:spPr>
          <a:xfrm>
            <a:off x="896400" y="1854200"/>
            <a:ext cx="7582582" cy="3767138"/>
          </a:xfrm>
        </p:spPr>
        <p:txBody>
          <a:bodyPr>
            <a:normAutofit/>
          </a:bodyPr>
          <a:lstStyle>
            <a:lvl1pPr>
              <a:defRPr sz="2200"/>
            </a:lvl1pPr>
          </a:lstStyle>
          <a:p>
            <a:r>
              <a:rPr lang="nb-NO" dirty="0"/>
              <a:t>Klikk ikonet for å legge til en tabell</a:t>
            </a:r>
          </a:p>
        </p:txBody>
      </p:sp>
      <p:pic>
        <p:nvPicPr>
          <p:cNvPr id="9" name="Bild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100" y="0"/>
            <a:ext cx="38100" cy="1447800"/>
          </a:xfrm>
          <a:prstGeom prst="rect">
            <a:avLst/>
          </a:prstGeom>
        </p:spPr>
      </p:pic>
      <p:pic>
        <p:nvPicPr>
          <p:cNvPr id="8" name="Bilde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738" y="6206222"/>
            <a:ext cx="1417063" cy="43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806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6400" y="365126"/>
            <a:ext cx="7582582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rgbClr val="268183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7" name="Plassholder for tabell 6"/>
          <p:cNvSpPr>
            <a:spLocks noGrp="1"/>
          </p:cNvSpPr>
          <p:nvPr>
            <p:ph type="tbl" sz="quarter" idx="13"/>
          </p:nvPr>
        </p:nvSpPr>
        <p:spPr>
          <a:xfrm>
            <a:off x="896400" y="1854200"/>
            <a:ext cx="7582582" cy="3767138"/>
          </a:xfrm>
        </p:spPr>
        <p:txBody>
          <a:bodyPr>
            <a:normAutofit/>
          </a:bodyPr>
          <a:lstStyle>
            <a:lvl1pPr>
              <a:defRPr sz="2200"/>
            </a:lvl1pPr>
          </a:lstStyle>
          <a:p>
            <a:r>
              <a:rPr lang="nb-NO" dirty="0"/>
              <a:t>Klikk ikonet for å legge til en tabell</a:t>
            </a:r>
          </a:p>
        </p:txBody>
      </p:sp>
      <p:pic>
        <p:nvPicPr>
          <p:cNvPr id="9" name="Bild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100" y="0"/>
            <a:ext cx="3810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840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96400" y="365126"/>
            <a:ext cx="76189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96400" y="1825625"/>
            <a:ext cx="76189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758852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79" r:id="rId4"/>
    <p:sldLayoutId id="2147483652" r:id="rId5"/>
    <p:sldLayoutId id="2147483657" r:id="rId6"/>
    <p:sldLayoutId id="2147483662" r:id="rId7"/>
    <p:sldLayoutId id="2147483658" r:id="rId8"/>
    <p:sldLayoutId id="2147483681" r:id="rId9"/>
    <p:sldLayoutId id="2147483663" r:id="rId10"/>
    <p:sldLayoutId id="2147483654" r:id="rId11"/>
    <p:sldLayoutId id="2147483655" r:id="rId12"/>
    <p:sldLayoutId id="2147483677" r:id="rId13"/>
    <p:sldLayoutId id="2147483661" r:id="rId14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268183"/>
          </a:solidFill>
          <a:latin typeface="+mn-lt"/>
          <a:ea typeface="Campton Book" charset="0"/>
          <a:cs typeface="Campton Book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3"/>
        </a:buClr>
        <a:buFont typeface="Arial"/>
        <a:buChar char="•"/>
        <a:defRPr sz="2800" kern="1200">
          <a:solidFill>
            <a:schemeClr val="tx1"/>
          </a:solidFill>
          <a:latin typeface="+mn-lt"/>
          <a:ea typeface="Campton Book" charset="0"/>
          <a:cs typeface="Campton Book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Campton Book" charset="0"/>
          <a:cs typeface="Campton Book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/>
        <a:buChar char="•"/>
        <a:defRPr sz="2000" kern="1200">
          <a:solidFill>
            <a:schemeClr val="tx1"/>
          </a:solidFill>
          <a:latin typeface="+mn-lt"/>
          <a:ea typeface="Campton Book" charset="0"/>
          <a:cs typeface="Campton Book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/>
        <a:buChar char="•"/>
        <a:defRPr sz="1800" kern="1200">
          <a:solidFill>
            <a:schemeClr val="tx1"/>
          </a:solidFill>
          <a:latin typeface="+mn-lt"/>
          <a:ea typeface="Campton Book" charset="0"/>
          <a:cs typeface="Campton Book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/>
        <a:buChar char="•"/>
        <a:defRPr sz="1800" kern="1200">
          <a:solidFill>
            <a:schemeClr val="tx1"/>
          </a:solidFill>
          <a:latin typeface="+mn-lt"/>
          <a:ea typeface="Campton Book" charset="0"/>
          <a:cs typeface="Campton Book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urfag.no/undervisningsprogram/vis.html?tid=2149766" TargetMode="External"/><Relationship Id="rId2" Type="http://schemas.openxmlformats.org/officeDocument/2006/relationships/hyperlink" Target="https://filarkiv.viten.no/levende" TargetMode="Externa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273133" y="2466207"/>
            <a:ext cx="8680862" cy="1427034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nn-NO" dirty="0">
                <a:solidFill>
                  <a:srgbClr val="268183"/>
                </a:solidFill>
              </a:rPr>
              <a:t>Å legge til rette for djupnelæring </a:t>
            </a:r>
            <a:br>
              <a:rPr lang="nn-NO" dirty="0">
                <a:solidFill>
                  <a:srgbClr val="268183"/>
                </a:solidFill>
              </a:rPr>
            </a:br>
            <a:r>
              <a:rPr lang="nn-NO" sz="3600" dirty="0">
                <a:solidFill>
                  <a:srgbClr val="268183"/>
                </a:solidFill>
                <a:ea typeface="Calibri"/>
                <a:cs typeface="Calibri"/>
                <a:sym typeface="Calibri"/>
              </a:rPr>
              <a:t>B – Samarbeid</a:t>
            </a:r>
            <a:endParaRPr lang="nn-NO" sz="4900" dirty="0">
              <a:solidFill>
                <a:srgbClr val="268183"/>
              </a:solidFill>
            </a:endParaRPr>
          </a:p>
        </p:txBody>
      </p:sp>
      <p:sp>
        <p:nvSpPr>
          <p:cNvPr id="4" name="Undertittel 3">
            <a:extLst>
              <a:ext uri="{FF2B5EF4-FFF2-40B4-BE49-F238E27FC236}">
                <a16:creationId xmlns:a16="http://schemas.microsoft.com/office/drawing/2014/main" id="{DD7B2E6B-256D-4F96-A706-9450185353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31783" y="1912281"/>
            <a:ext cx="5280434" cy="442989"/>
          </a:xfrm>
        </p:spPr>
        <p:txBody>
          <a:bodyPr/>
          <a:lstStyle/>
          <a:p>
            <a:r>
              <a:rPr lang="nn-NO" dirty="0"/>
              <a:t>Modul 3</a:t>
            </a:r>
          </a:p>
        </p:txBody>
      </p:sp>
    </p:spTree>
    <p:extLst>
      <p:ext uri="{BB962C8B-B14F-4D97-AF65-F5344CB8AC3E}">
        <p14:creationId xmlns:p14="http://schemas.microsoft.com/office/powerpoint/2010/main" val="793951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Tenk-par (2 minutt)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95737" y="1825625"/>
            <a:ext cx="7648417" cy="4180320"/>
          </a:xfrm>
        </p:spPr>
        <p:txBody>
          <a:bodyPr>
            <a:normAutofit/>
          </a:bodyPr>
          <a:lstStyle/>
          <a:p>
            <a:r>
              <a:rPr lang="nn-NO" sz="2200" dirty="0"/>
              <a:t>Kvifor er det viktig at du som lærar kjennar igjen djupnelæringsprosessar hos elevane?</a:t>
            </a:r>
          </a:p>
          <a:p>
            <a:r>
              <a:rPr lang="nn-NO" sz="2200" dirty="0"/>
              <a:t>Korleis kan du observere dei?</a:t>
            </a:r>
          </a:p>
          <a:p>
            <a:pPr marL="0" indent="0">
              <a:buNone/>
            </a:pPr>
            <a:endParaRPr lang="nn-NO" sz="2200" dirty="0"/>
          </a:p>
          <a:p>
            <a:pPr marL="742950" lvl="1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nn-NO" sz="2200" dirty="0">
                <a:solidFill>
                  <a:schemeClr val="accent5"/>
                </a:solidFill>
              </a:rPr>
              <a:t>Tenk kvar for dykk (1 minutt)</a:t>
            </a:r>
          </a:p>
          <a:p>
            <a:pPr marL="742950" lvl="1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nn-NO" sz="2200" dirty="0">
                <a:solidFill>
                  <a:schemeClr val="accent5"/>
                </a:solidFill>
              </a:rPr>
              <a:t>Diskuter i par (1 minutt)</a:t>
            </a:r>
          </a:p>
          <a:p>
            <a:pPr marL="0" indent="0">
              <a:buNone/>
            </a:pPr>
            <a:endParaRPr lang="nn-NO" sz="2200" dirty="0"/>
          </a:p>
        </p:txBody>
      </p:sp>
    </p:spTree>
    <p:extLst>
      <p:ext uri="{BB962C8B-B14F-4D97-AF65-F5344CB8AC3E}">
        <p14:creationId xmlns:p14="http://schemas.microsoft.com/office/powerpoint/2010/main" val="1172160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Korleis gjere læringsprosessane til elevane synleg for læraren?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200" dirty="0"/>
              <a:t>Dette spørsmålet ønska </a:t>
            </a:r>
            <a:r>
              <a:rPr lang="nn-NO" sz="2200" dirty="0" err="1"/>
              <a:t>Richhart</a:t>
            </a:r>
            <a:r>
              <a:rPr lang="nn-NO" sz="2200" dirty="0"/>
              <a:t> og hans kollega å sjå nærare på.</a:t>
            </a:r>
          </a:p>
          <a:p>
            <a:pPr marL="228600" lvl="1">
              <a:spcBef>
                <a:spcPts val="1000"/>
              </a:spcBef>
            </a:pPr>
            <a:r>
              <a:rPr lang="nn-NO" sz="2200" dirty="0"/>
              <a:t>Dei observerte elevar i klasserom i fleire land for å identifisere situasjonar der elevane gjorde framsteg i si forståing, fekk ei aha-oppleving eller eit gjennombrot. </a:t>
            </a:r>
          </a:p>
          <a:p>
            <a:pPr marL="228600" lvl="1">
              <a:spcBef>
                <a:spcPts val="1000"/>
              </a:spcBef>
            </a:pPr>
            <a:r>
              <a:rPr lang="nn-NO" sz="2200" dirty="0"/>
              <a:t>Det dei lurte på var: </a:t>
            </a:r>
          </a:p>
          <a:p>
            <a:pPr marL="685800" lvl="2">
              <a:spcBef>
                <a:spcPts val="1000"/>
              </a:spcBef>
            </a:pPr>
            <a:r>
              <a:rPr lang="nn-NO" sz="2200" dirty="0"/>
              <a:t>Kva gjer elevane når dei utviklar si forståing? </a:t>
            </a:r>
          </a:p>
          <a:p>
            <a:pPr lvl="1"/>
            <a:r>
              <a:rPr lang="nn-NO" sz="2200" dirty="0"/>
              <a:t>Kan dei</a:t>
            </a:r>
            <a:r>
              <a:rPr lang="nn-NO" sz="2200" dirty="0">
                <a:solidFill>
                  <a:srgbClr val="FF0000"/>
                </a:solidFill>
              </a:rPr>
              <a:t> </a:t>
            </a:r>
            <a:r>
              <a:rPr lang="nn-NO" sz="2200" dirty="0"/>
              <a:t>bli beskrivne generelt?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65699" y="5433859"/>
            <a:ext cx="50132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100" dirty="0"/>
              <a:t>Ron Ritchhart, Mark Church og Karin Morrison (2011): Making Thinking Visible. How to promote engagement, understanding, and independence for all learners</a:t>
            </a:r>
          </a:p>
        </p:txBody>
      </p:sp>
    </p:spTree>
    <p:extLst>
      <p:ext uri="{BB962C8B-B14F-4D97-AF65-F5344CB8AC3E}">
        <p14:creationId xmlns:p14="http://schemas.microsoft.com/office/powerpoint/2010/main" val="2594349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Korleis ser djupnelæring ut?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nn-NO" sz="2200" dirty="0"/>
              <a:t>Dei fann ut at dei måtte basere seg på det elevane sa, kvar elevane hadde merksemda si og kva dei gjorde.</a:t>
            </a:r>
          </a:p>
          <a:p>
            <a:pPr>
              <a:spcBef>
                <a:spcPts val="1800"/>
              </a:spcBef>
            </a:pPr>
            <a:r>
              <a:rPr lang="nn-NO" sz="2200" dirty="0"/>
              <a:t>Dei kom fram til åtte beskrivingar. </a:t>
            </a:r>
          </a:p>
          <a:p>
            <a:pPr>
              <a:spcBef>
                <a:spcPts val="1800"/>
              </a:spcBef>
            </a:pPr>
            <a:r>
              <a:rPr lang="nn-NO" sz="2200" dirty="0"/>
              <a:t>Beskrivingane blei kalla </a:t>
            </a:r>
            <a:r>
              <a:rPr lang="nn-NO" sz="2200" i="1" dirty="0"/>
              <a:t>Thinking </a:t>
            </a:r>
            <a:r>
              <a:rPr lang="nn-NO" sz="2200" i="1" dirty="0" err="1"/>
              <a:t>moves</a:t>
            </a:r>
            <a:r>
              <a:rPr lang="nn-NO" sz="2200" i="1" dirty="0"/>
              <a:t> </a:t>
            </a:r>
            <a:r>
              <a:rPr lang="nn-NO" sz="2200" dirty="0"/>
              <a:t>og er oversett til </a:t>
            </a:r>
            <a:r>
              <a:rPr lang="nn-NO" sz="2200" i="1" dirty="0"/>
              <a:t>tankeprosessar</a:t>
            </a:r>
            <a:r>
              <a:rPr lang="nn-NO" sz="2200" dirty="0"/>
              <a:t>. </a:t>
            </a:r>
          </a:p>
          <a:p>
            <a:pPr>
              <a:spcBef>
                <a:spcPts val="1800"/>
              </a:spcBef>
            </a:pPr>
            <a:r>
              <a:rPr lang="nn-NO" sz="2200" dirty="0"/>
              <a:t>På neste side er det lista opp beskrivingar av kva elevane gjer når dei utviklar si forståing</a:t>
            </a:r>
          </a:p>
          <a:p>
            <a:pPr>
              <a:spcBef>
                <a:spcPts val="1800"/>
              </a:spcBef>
            </a:pPr>
            <a:endParaRPr lang="nn-NO" sz="2200" dirty="0"/>
          </a:p>
        </p:txBody>
      </p:sp>
      <p:sp>
        <p:nvSpPr>
          <p:cNvPr id="4" name="TextBox 3"/>
          <p:cNvSpPr txBox="1"/>
          <p:nvPr/>
        </p:nvSpPr>
        <p:spPr>
          <a:xfrm>
            <a:off x="3824868" y="5467011"/>
            <a:ext cx="50132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000" dirty="0"/>
              <a:t>Ron Ritchhart, Mark Church og Karin Morrison (2011): Making Thinking Visible. How to promote engagement, understanding, and independence for all learners</a:t>
            </a:r>
          </a:p>
        </p:txBody>
      </p:sp>
    </p:spTree>
    <p:extLst>
      <p:ext uri="{BB962C8B-B14F-4D97-AF65-F5344CB8AC3E}">
        <p14:creationId xmlns:p14="http://schemas.microsoft.com/office/powerpoint/2010/main" val="40217558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5738" y="389321"/>
            <a:ext cx="8053189" cy="1325563"/>
          </a:xfrm>
        </p:spPr>
        <p:txBody>
          <a:bodyPr>
            <a:normAutofit/>
          </a:bodyPr>
          <a:lstStyle/>
          <a:p>
            <a:r>
              <a:rPr lang="nn-NO" sz="4400" dirty="0">
                <a:solidFill>
                  <a:srgbClr val="268183"/>
                </a:solidFill>
              </a:rPr>
              <a:t>Tankeprosessar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95737" y="1714884"/>
            <a:ext cx="7802213" cy="4027250"/>
          </a:xfrm>
        </p:spPr>
        <p:txBody>
          <a:bodyPr>
            <a:normAutofit/>
          </a:bodyPr>
          <a:lstStyle/>
          <a:p>
            <a:r>
              <a:rPr lang="nn-NO" sz="2200" dirty="0"/>
              <a:t>observerer nøye og beskriv kva som er der </a:t>
            </a:r>
          </a:p>
          <a:p>
            <a:r>
              <a:rPr lang="nn-NO" sz="2200" dirty="0"/>
              <a:t>byggjer forklaringar og tolkingar</a:t>
            </a:r>
          </a:p>
          <a:p>
            <a:r>
              <a:rPr lang="nn-NO" sz="2200" dirty="0"/>
              <a:t>resonnerer basert på bevis (evidens) </a:t>
            </a:r>
          </a:p>
          <a:p>
            <a:r>
              <a:rPr lang="nn-NO" sz="2200" dirty="0"/>
              <a:t>vurderer ulike synspunkt og perspektiv</a:t>
            </a:r>
            <a:endParaRPr lang="nn-NO" sz="1600" dirty="0"/>
          </a:p>
          <a:p>
            <a:r>
              <a:rPr lang="nn-NO" sz="2200" dirty="0"/>
              <a:t>gjer forbindelsar/koplingar</a:t>
            </a:r>
            <a:endParaRPr lang="nn-NO" sz="1600" dirty="0"/>
          </a:p>
          <a:p>
            <a:r>
              <a:rPr lang="nn-NO" sz="2200" dirty="0"/>
              <a:t>avdekker kompleksitet og går i djupna</a:t>
            </a:r>
          </a:p>
          <a:p>
            <a:r>
              <a:rPr lang="nn-NO" sz="2200" dirty="0"/>
              <a:t>undrar og stiller spørsmål</a:t>
            </a:r>
            <a:endParaRPr lang="nn-NO" sz="1600" dirty="0"/>
          </a:p>
          <a:p>
            <a:r>
              <a:rPr lang="nn-NO" sz="2200" dirty="0"/>
              <a:t>fangar essensen og formulerer konklusjonar</a:t>
            </a:r>
            <a:endParaRPr lang="nn-NO" sz="2200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47230" y="5962173"/>
            <a:ext cx="50132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100" dirty="0"/>
              <a:t>Ron Ritchhart, Mark Church og Karin Morrison (2011): Making Thinking Visible. How to promote engagement, understanding, and independence for all learners</a:t>
            </a:r>
          </a:p>
        </p:txBody>
      </p:sp>
      <p:sp>
        <p:nvSpPr>
          <p:cNvPr id="6" name="Oval Callout 5"/>
          <p:cNvSpPr/>
          <p:nvPr/>
        </p:nvSpPr>
        <p:spPr>
          <a:xfrm>
            <a:off x="5845593" y="2694801"/>
            <a:ext cx="3103334" cy="1661557"/>
          </a:xfrm>
          <a:prstGeom prst="wedgeEllipseCallout">
            <a:avLst>
              <a:gd name="adj1" fmla="val -52592"/>
              <a:gd name="adj2" fmla="val -323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dirty="0"/>
              <a:t>Prosessane kan gå føre seg individuelt eller i samhandling med andre.</a:t>
            </a:r>
          </a:p>
        </p:txBody>
      </p:sp>
    </p:spTree>
    <p:extLst>
      <p:ext uri="{BB962C8B-B14F-4D97-AF65-F5344CB8AC3E}">
        <p14:creationId xmlns:p14="http://schemas.microsoft.com/office/powerpoint/2010/main" val="2302471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Gruppearbeid</a:t>
            </a:r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A883D46C-4712-4EFB-BB3D-1EF2FC8AE2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n-NO" dirty="0"/>
              <a:t>40 minutt</a:t>
            </a:r>
          </a:p>
        </p:txBody>
      </p:sp>
    </p:spTree>
    <p:extLst>
      <p:ext uri="{BB962C8B-B14F-4D97-AF65-F5344CB8AC3E}">
        <p14:creationId xmlns:p14="http://schemas.microsoft.com/office/powerpoint/2010/main" val="5253915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Kva er levande? (5 minutt)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Nå skal </a:t>
            </a:r>
            <a:r>
              <a:rPr lang="nn-NO" sz="2200" dirty="0" err="1"/>
              <a:t>dere</a:t>
            </a:r>
            <a:r>
              <a:rPr lang="nn-NO" sz="2200" dirty="0"/>
              <a:t> være i elevrollen.</a:t>
            </a:r>
          </a:p>
          <a:p>
            <a:pPr marL="0" indent="0">
              <a:buNone/>
            </a:pPr>
            <a:r>
              <a:rPr lang="nn-NO" sz="2200" dirty="0"/>
              <a:t>Følg lenka under og sorter i fellesskap bilda på sida i </a:t>
            </a:r>
            <a:r>
              <a:rPr lang="nn-NO" sz="2200" i="1" dirty="0"/>
              <a:t>levande</a:t>
            </a:r>
            <a:r>
              <a:rPr lang="nn-NO" sz="2200" dirty="0"/>
              <a:t> og </a:t>
            </a:r>
            <a:r>
              <a:rPr lang="nn-NO" sz="2200" i="1" dirty="0"/>
              <a:t>ikkje levande</a:t>
            </a:r>
            <a:r>
              <a:rPr lang="nn-NO" sz="2200" dirty="0"/>
              <a:t>:</a:t>
            </a:r>
          </a:p>
          <a:p>
            <a:r>
              <a:rPr lang="nn-NO" sz="2200" dirty="0">
                <a:hlinkClick r:id="rId2"/>
              </a:rPr>
              <a:t>https://filarkiv.viten.no/levende</a:t>
            </a:r>
            <a:r>
              <a:rPr lang="nn-NO" sz="2200" dirty="0"/>
              <a:t> </a:t>
            </a:r>
          </a:p>
          <a:p>
            <a:pPr marL="0" indent="0">
              <a:buNone/>
            </a:pPr>
            <a:endParaRPr lang="nn-NO" sz="2200" dirty="0">
              <a:hlinkClick r:id="rId3"/>
            </a:endParaRPr>
          </a:p>
          <a:p>
            <a:pPr marL="0" indent="0">
              <a:buNone/>
            </a:pPr>
            <a:endParaRPr lang="nn-NO" sz="2200" dirty="0">
              <a:hlinkClick r:id="rId3"/>
            </a:endParaRPr>
          </a:p>
          <a:p>
            <a:pPr marL="0" indent="0">
              <a:buNone/>
            </a:pPr>
            <a:endParaRPr lang="nn-NO" sz="2200" dirty="0">
              <a:hlinkClick r:id="rId3"/>
            </a:endParaRPr>
          </a:p>
          <a:p>
            <a:pPr marL="0" indent="0">
              <a:buNone/>
            </a:pPr>
            <a:endParaRPr lang="nn-NO" sz="2200" dirty="0">
              <a:hlinkClick r:id="rId3"/>
            </a:endParaRPr>
          </a:p>
          <a:p>
            <a:pPr marL="0" indent="0">
              <a:buNone/>
            </a:pPr>
            <a:endParaRPr lang="nn-NO" sz="2200" dirty="0">
              <a:hlinkClick r:id="rId3"/>
            </a:endParaRPr>
          </a:p>
          <a:p>
            <a:pPr marL="0" indent="0">
              <a:buNone/>
            </a:pPr>
            <a:endParaRPr lang="nn-NO" sz="2200" i="1" dirty="0"/>
          </a:p>
          <a:p>
            <a:pPr marL="0" indent="0">
              <a:buNone/>
            </a:pPr>
            <a:endParaRPr lang="nn-NO" sz="2200" dirty="0"/>
          </a:p>
          <a:p>
            <a:pPr marL="0" indent="0">
              <a:buNone/>
            </a:pPr>
            <a:endParaRPr lang="nn-NO" sz="2200" dirty="0"/>
          </a:p>
        </p:txBody>
      </p:sp>
    </p:spTree>
    <p:extLst>
      <p:ext uri="{BB962C8B-B14F-4D97-AF65-F5344CB8AC3E}">
        <p14:creationId xmlns:p14="http://schemas.microsoft.com/office/powerpoint/2010/main" val="5527343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Gruppearbeid (10 minutt)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5739" y="1822450"/>
            <a:ext cx="7135453" cy="418032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nn-NO" sz="2200" i="1" dirty="0"/>
              <a:t>Kva er levande?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nn-NO" sz="2200" dirty="0"/>
              <a:t>Sjå på bilda i konvolutten de får utdelt.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nn-NO" sz="2200" dirty="0"/>
              <a:t>Sorter bilda i </a:t>
            </a:r>
            <a:r>
              <a:rPr lang="nn-NO" sz="2200" i="1" dirty="0"/>
              <a:t>levande</a:t>
            </a:r>
            <a:r>
              <a:rPr lang="nn-NO" sz="2200" dirty="0"/>
              <a:t> og </a:t>
            </a:r>
            <a:r>
              <a:rPr lang="nn-NO" sz="2200" i="1" dirty="0"/>
              <a:t>ikkje levande</a:t>
            </a:r>
            <a:r>
              <a:rPr lang="nn-NO" sz="2200" dirty="0"/>
              <a:t>, og grunngi kvifor.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br>
              <a:rPr lang="nb-NO" sz="2200" dirty="0"/>
            </a:br>
            <a:endParaRPr lang="nb-NO" sz="2200" dirty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endParaRPr lang="nb-NO" sz="2200" i="1" dirty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endParaRPr lang="nb-NO" sz="2200" dirty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38144327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Summer opp (5 minutt)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5737" y="1825625"/>
            <a:ext cx="5081317" cy="4180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Kvar gruppe fortel korleis dei har sortert bilda, og forklarer korleis dei har tenkt når dei har sortert.</a:t>
            </a:r>
            <a:br>
              <a:rPr lang="nb-NO" sz="2200" dirty="0"/>
            </a:br>
            <a:endParaRPr lang="nb-NO" sz="2200" dirty="0"/>
          </a:p>
          <a:p>
            <a:pPr marL="0" indent="0">
              <a:buNone/>
            </a:pPr>
            <a:endParaRPr lang="nb-NO" sz="2200" i="1" dirty="0"/>
          </a:p>
          <a:p>
            <a:pPr marL="0" indent="0">
              <a:buNone/>
            </a:pPr>
            <a:endParaRPr lang="nb-NO" sz="2200" dirty="0"/>
          </a:p>
          <a:p>
            <a:pPr marL="0" indent="0">
              <a:buNone/>
            </a:pPr>
            <a:endParaRPr lang="nb-NO" sz="2200" dirty="0"/>
          </a:p>
        </p:txBody>
      </p:sp>
      <p:pic>
        <p:nvPicPr>
          <p:cNvPr id="18" name="Picture 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81"/>
          <a:stretch/>
        </p:blipFill>
        <p:spPr bwMode="auto">
          <a:xfrm>
            <a:off x="5919611" y="4781442"/>
            <a:ext cx="1841190" cy="122450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873" y="992561"/>
            <a:ext cx="1602271" cy="11234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107" y="2073461"/>
            <a:ext cx="1357493" cy="145682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871" y="3530282"/>
            <a:ext cx="1720116" cy="12826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89625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Kva seier forskarane om at noko er levande?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b-NO" sz="2400" dirty="0"/>
          </a:p>
          <a:p>
            <a:endParaRPr lang="nb-NO" sz="2400" dirty="0"/>
          </a:p>
          <a:p>
            <a:endParaRPr lang="nb-NO" sz="2400" dirty="0"/>
          </a:p>
          <a:p>
            <a:pPr marL="0" indent="0">
              <a:buNone/>
            </a:pPr>
            <a:br>
              <a:rPr lang="nb-NO" sz="2400" dirty="0"/>
            </a:br>
            <a:endParaRPr lang="nb-NO" sz="2400" dirty="0"/>
          </a:p>
          <a:p>
            <a:pPr marL="0" indent="0">
              <a:buNone/>
            </a:pPr>
            <a:endParaRPr lang="nb-NO" sz="2400" i="1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sp>
        <p:nvSpPr>
          <p:cNvPr id="25" name="Rounded Rectangular Callout 24"/>
          <p:cNvSpPr/>
          <p:nvPr/>
        </p:nvSpPr>
        <p:spPr>
          <a:xfrm>
            <a:off x="5615238" y="2082365"/>
            <a:ext cx="2992070" cy="1347144"/>
          </a:xfrm>
          <a:prstGeom prst="wedgeRoundRectCallout">
            <a:avLst>
              <a:gd name="adj1" fmla="val -49935"/>
              <a:gd name="adj2" fmla="val 7892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dirty="0"/>
              <a:t>Dei vanlegaste kjenneteikna vi brukar i dag for å seie om noko er levande er at det ...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44008" y="3926752"/>
            <a:ext cx="7004254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2000" dirty="0">
                <a:latin typeface="Comic Sans MS" panose="030F0702030302020204" pitchFamily="66" charset="0"/>
              </a:rPr>
              <a:t>tar opp næringsstoff og kvittar seg med avfallsstoff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2000" dirty="0">
                <a:latin typeface="Comic Sans MS" panose="030F0702030302020204" pitchFamily="66" charset="0"/>
              </a:rPr>
              <a:t>har gassutveksling («pustar»)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2000" dirty="0">
                <a:latin typeface="Comic Sans MS" panose="030F0702030302020204" pitchFamily="66" charset="0"/>
              </a:rPr>
              <a:t>veks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2000" dirty="0">
                <a:latin typeface="Comic Sans MS" panose="030F0702030302020204" pitchFamily="66" charset="0"/>
              </a:rPr>
              <a:t>formeirar seg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2000" dirty="0">
                <a:latin typeface="Comic Sans MS" panose="030F0702030302020204" pitchFamily="66" charset="0"/>
              </a:rPr>
              <a:t>bevegar seg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2000" dirty="0">
                <a:latin typeface="Comic Sans MS" panose="030F0702030302020204" pitchFamily="66" charset="0"/>
              </a:rPr>
              <a:t>sansar og reagerer på forandringar i omgivnadane</a:t>
            </a:r>
          </a:p>
        </p:txBody>
      </p:sp>
      <p:sp>
        <p:nvSpPr>
          <p:cNvPr id="4" name="Oval 3"/>
          <p:cNvSpPr/>
          <p:nvPr/>
        </p:nvSpPr>
        <p:spPr>
          <a:xfrm>
            <a:off x="356839" y="1825625"/>
            <a:ext cx="4896479" cy="16759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dirty="0"/>
              <a:t>Menneske har diskutert kva som er kjenneteikn på liv opp gjennom historia, og forskarar  diskuterer framleis dette i dag.</a:t>
            </a:r>
          </a:p>
        </p:txBody>
      </p:sp>
    </p:spTree>
    <p:extLst>
      <p:ext uri="{BB962C8B-B14F-4D97-AF65-F5344CB8AC3E}">
        <p14:creationId xmlns:p14="http://schemas.microsoft.com/office/powerpoint/2010/main" val="26759773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>
                <a:solidFill>
                  <a:schemeClr val="tx2"/>
                </a:solidFill>
              </a:rPr>
              <a:t>Diskuter i grupper </a:t>
            </a:r>
            <a:r>
              <a:rPr lang="nn-NO" dirty="0"/>
              <a:t>(5 minutt)</a:t>
            </a:r>
            <a:endParaRPr lang="nb-NO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0206" y="1981494"/>
            <a:ext cx="6395839" cy="4180320"/>
          </a:xfrm>
        </p:spPr>
        <p:txBody>
          <a:bodyPr/>
          <a:lstStyle/>
          <a:p>
            <a:pPr marL="0" indent="0">
              <a:buNone/>
            </a:pPr>
            <a:r>
              <a:rPr lang="nn-NO" sz="2400" dirty="0"/>
              <a:t>Gjer kjenneteikna at de vil sortere bilda annleis?</a:t>
            </a:r>
          </a:p>
          <a:p>
            <a:endParaRPr lang="nb-NO" sz="2400" dirty="0"/>
          </a:p>
          <a:p>
            <a:endParaRPr lang="nb-NO" sz="2400" dirty="0"/>
          </a:p>
          <a:p>
            <a:pPr marL="0" indent="0">
              <a:buNone/>
            </a:pPr>
            <a:br>
              <a:rPr lang="nb-NO" sz="2400" dirty="0"/>
            </a:br>
            <a:endParaRPr lang="nb-NO" sz="2400" dirty="0"/>
          </a:p>
          <a:p>
            <a:pPr marL="0" indent="0">
              <a:buNone/>
            </a:pPr>
            <a:endParaRPr lang="nb-NO" sz="2400" i="1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5313" y="179377"/>
            <a:ext cx="1312899" cy="9696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402" y="439765"/>
            <a:ext cx="1318438" cy="9905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8212" y="1363120"/>
            <a:ext cx="1161540" cy="12367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8586" y="5545941"/>
            <a:ext cx="1305813" cy="9200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8539" y="5800296"/>
            <a:ext cx="1347730" cy="9255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2390" y="2488017"/>
            <a:ext cx="1371925" cy="9487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8425" y="3385735"/>
            <a:ext cx="1383415" cy="10375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355" y="4154472"/>
            <a:ext cx="1392865" cy="102288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2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0231" y="5065373"/>
            <a:ext cx="1292077" cy="9611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90206" y="2735181"/>
            <a:ext cx="6390306" cy="22467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2000" dirty="0">
                <a:latin typeface="Comic Sans MS" panose="030F0702030302020204" pitchFamily="66" charset="0"/>
              </a:rPr>
              <a:t>tar opp næringsstoff og kvittar seg med avfallsstoff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2000" dirty="0">
                <a:latin typeface="Comic Sans MS" panose="030F0702030302020204" pitchFamily="66" charset="0"/>
              </a:rPr>
              <a:t>har gassutveksling («pustar»)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2000" dirty="0">
                <a:latin typeface="Comic Sans MS" panose="030F0702030302020204" pitchFamily="66" charset="0"/>
              </a:rPr>
              <a:t>veks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2000" dirty="0">
                <a:latin typeface="Comic Sans MS" panose="030F0702030302020204" pitchFamily="66" charset="0"/>
              </a:rPr>
              <a:t>formeirar seg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2000" dirty="0">
                <a:latin typeface="Comic Sans MS" panose="030F0702030302020204" pitchFamily="66" charset="0"/>
              </a:rPr>
              <a:t>bevegar seg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2000" dirty="0">
                <a:latin typeface="Comic Sans MS" panose="030F0702030302020204" pitchFamily="66" charset="0"/>
              </a:rPr>
              <a:t>sansar og reagerer på forandringar i omgivnadene</a:t>
            </a:r>
          </a:p>
        </p:txBody>
      </p:sp>
    </p:spTree>
    <p:extLst>
      <p:ext uri="{BB962C8B-B14F-4D97-AF65-F5344CB8AC3E}">
        <p14:creationId xmlns:p14="http://schemas.microsoft.com/office/powerpoint/2010/main" val="2854751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nb-NO" dirty="0">
                <a:solidFill>
                  <a:srgbClr val="268183"/>
                </a:solidFill>
              </a:rPr>
              <a:t>Mål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nn-NO" sz="2200" dirty="0"/>
              <a:t>Målet med denne modulen er å reflektere over kjenneteikn på djupnelæring hos elevane og grunngi korleis eiga undervisning legg til rette for djupnelæring.</a:t>
            </a:r>
          </a:p>
          <a:p>
            <a:pPr marL="0" indent="0">
              <a:lnSpc>
                <a:spcPct val="100000"/>
              </a:lnSpc>
              <a:buNone/>
            </a:pPr>
            <a:endParaRPr lang="nb-NO" sz="2200" dirty="0"/>
          </a:p>
          <a:p>
            <a:pPr marL="0" indent="0">
              <a:lnSpc>
                <a:spcPct val="100000"/>
              </a:lnSpc>
              <a:buNone/>
            </a:pPr>
            <a:r>
              <a:rPr lang="nb-NO" sz="2200" dirty="0"/>
              <a:t>Tankeprosessene er et didaktisk verktøy man kan bruke for å vurdere om aktivitetene i egen undervisning legger til rette for dybdelæring.</a:t>
            </a:r>
          </a:p>
          <a:p>
            <a:pPr marL="0" indent="0">
              <a:lnSpc>
                <a:spcPct val="100000"/>
              </a:lnSpc>
              <a:buNone/>
            </a:pP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14921025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5739" y="365127"/>
            <a:ext cx="8053189" cy="1188826"/>
          </a:xfrm>
        </p:spPr>
        <p:txBody>
          <a:bodyPr>
            <a:normAutofit/>
          </a:bodyPr>
          <a:lstStyle/>
          <a:p>
            <a:r>
              <a:rPr lang="nn-NO" dirty="0"/>
              <a:t>Tenk-par-del (10 minutt)</a:t>
            </a:r>
            <a:endParaRPr lang="nb-NO" dirty="0">
              <a:solidFill>
                <a:srgbClr val="268183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95739" y="1645539"/>
            <a:ext cx="7583244" cy="418032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nn-NO" sz="2200" dirty="0"/>
              <a:t>Tenk på da de sorterte bilda i </a:t>
            </a:r>
            <a:r>
              <a:rPr lang="nn-NO" sz="2200" i="1" dirty="0"/>
              <a:t>levande</a:t>
            </a:r>
            <a:r>
              <a:rPr lang="nn-NO" sz="2200" dirty="0"/>
              <a:t> og </a:t>
            </a:r>
            <a:r>
              <a:rPr lang="nn-NO" sz="2200" i="1" dirty="0"/>
              <a:t>ikkje levande</a:t>
            </a:r>
            <a:r>
              <a:rPr lang="nn-NO" sz="2200" dirty="0"/>
              <a:t>. Vurder om, og eventuelt korleis, aktiviteten la til rette for djupnelæring. Bruk skjemaet med tankeprosessane til å grunngi. </a:t>
            </a:r>
          </a:p>
          <a:p>
            <a:pPr marL="0" indent="0">
              <a:lnSpc>
                <a:spcPct val="100000"/>
              </a:lnSpc>
              <a:buNone/>
            </a:pPr>
            <a:endParaRPr lang="nn-NO" sz="2200" dirty="0"/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n-NO" sz="2200" dirty="0">
                <a:solidFill>
                  <a:schemeClr val="tx2"/>
                </a:solidFill>
              </a:rPr>
              <a:t>Tenk kvar for dykk (2 minutt)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n-NO" sz="2200" dirty="0">
                <a:solidFill>
                  <a:schemeClr val="tx2"/>
                </a:solidFill>
              </a:rPr>
              <a:t>Diskuter i par (3 minutt)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n-NO" sz="2200" dirty="0">
                <a:solidFill>
                  <a:schemeClr val="tx2"/>
                </a:solidFill>
              </a:rPr>
              <a:t>Del i plenum (5 minutt)</a:t>
            </a:r>
          </a:p>
          <a:p>
            <a:pPr>
              <a:lnSpc>
                <a:spcPct val="100000"/>
              </a:lnSpc>
            </a:pPr>
            <a:endParaRPr lang="nn-NO" sz="2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t="4312" r="5891" b="4578"/>
          <a:stretch/>
        </p:blipFill>
        <p:spPr>
          <a:xfrm>
            <a:off x="4896454" y="3162901"/>
            <a:ext cx="3979361" cy="29897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242810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Nokre lærarar som har prøvd denne aktiviteten kom fram til følgande: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1" b="17212"/>
          <a:stretch/>
        </p:blipFill>
        <p:spPr bwMode="auto">
          <a:xfrm>
            <a:off x="1331211" y="2829464"/>
            <a:ext cx="6010796" cy="26396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7" name="Oval Callout 16"/>
          <p:cNvSpPr/>
          <p:nvPr/>
        </p:nvSpPr>
        <p:spPr>
          <a:xfrm>
            <a:off x="5831457" y="1812219"/>
            <a:ext cx="3088257" cy="1132861"/>
          </a:xfrm>
          <a:prstGeom prst="wedgeEllipseCallout">
            <a:avLst>
              <a:gd name="adj1" fmla="val -44636"/>
              <a:gd name="adj2" fmla="val 605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/>
              <a:t>Korleis passar dette med det de kom fram til?</a:t>
            </a:r>
          </a:p>
        </p:txBody>
      </p:sp>
      <p:sp>
        <p:nvSpPr>
          <p:cNvPr id="6" name="Oval 5"/>
          <p:cNvSpPr/>
          <p:nvPr/>
        </p:nvSpPr>
        <p:spPr>
          <a:xfrm>
            <a:off x="1888177" y="2945080"/>
            <a:ext cx="3705101" cy="341583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18" name="Oval 17"/>
          <p:cNvSpPr/>
          <p:nvPr/>
        </p:nvSpPr>
        <p:spPr>
          <a:xfrm>
            <a:off x="1800874" y="3510950"/>
            <a:ext cx="3792403" cy="312903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19" name="Oval 18"/>
          <p:cNvSpPr/>
          <p:nvPr/>
        </p:nvSpPr>
        <p:spPr>
          <a:xfrm>
            <a:off x="1800873" y="3832584"/>
            <a:ext cx="3705101" cy="296883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20" name="Oval 19"/>
          <p:cNvSpPr/>
          <p:nvPr/>
        </p:nvSpPr>
        <p:spPr>
          <a:xfrm>
            <a:off x="1800874" y="4962630"/>
            <a:ext cx="3792404" cy="332507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1189801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Fagleg påfyll</a:t>
            </a:r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A883D46C-4712-4EFB-BB3D-1EF2FC8AE2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n-NO" dirty="0"/>
              <a:t>20 minutt</a:t>
            </a:r>
          </a:p>
        </p:txBody>
      </p:sp>
    </p:spTree>
    <p:extLst>
      <p:ext uri="{BB962C8B-B14F-4D97-AF65-F5344CB8AC3E}">
        <p14:creationId xmlns:p14="http://schemas.microsoft.com/office/powerpoint/2010/main" val="10426904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739" y="222622"/>
            <a:ext cx="7583243" cy="1325563"/>
          </a:xfrm>
        </p:spPr>
        <p:txBody>
          <a:bodyPr/>
          <a:lstStyle/>
          <a:p>
            <a:r>
              <a:rPr lang="nn-NO" dirty="0"/>
              <a:t>Djupnelæring handlar også om metaperspektiv på kunnskap og læring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3650"/>
          <a:stretch/>
        </p:blipFill>
        <p:spPr bwMode="auto">
          <a:xfrm>
            <a:off x="593012" y="1690689"/>
            <a:ext cx="3283614" cy="43152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Right Brace 6"/>
          <p:cNvSpPr/>
          <p:nvPr/>
        </p:nvSpPr>
        <p:spPr>
          <a:xfrm>
            <a:off x="3424688" y="4399472"/>
            <a:ext cx="776376" cy="1309544"/>
          </a:xfrm>
          <a:prstGeom prst="rightBrace">
            <a:avLst>
              <a:gd name="adj1" fmla="val 116130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5" name="Rounded Rectangle 4"/>
          <p:cNvSpPr/>
          <p:nvPr/>
        </p:nvSpPr>
        <p:spPr>
          <a:xfrm>
            <a:off x="4536373" y="4510124"/>
            <a:ext cx="3512072" cy="11988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Desse handlar om metaperspektiv på kunnskap og læring – dette skal vi sjå nærare på</a:t>
            </a:r>
          </a:p>
        </p:txBody>
      </p:sp>
    </p:spTree>
    <p:extLst>
      <p:ext uri="{BB962C8B-B14F-4D97-AF65-F5344CB8AC3E}">
        <p14:creationId xmlns:p14="http://schemas.microsoft.com/office/powerpoint/2010/main" val="29419272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Metaperspektiv på læring og kunnskap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5739" y="1612241"/>
            <a:ext cx="7583244" cy="4471342"/>
          </a:xfrm>
        </p:spPr>
        <p:txBody>
          <a:bodyPr>
            <a:normAutofit/>
          </a:bodyPr>
          <a:lstStyle/>
          <a:p>
            <a:r>
              <a:rPr lang="nn-NO" sz="2400" dirty="0" err="1"/>
              <a:t>Metaperspektiv</a:t>
            </a:r>
            <a:r>
              <a:rPr lang="nn-NO" sz="2400" dirty="0"/>
              <a:t> på kunnskap handlar om å forstå korleis kunnskap blir til.</a:t>
            </a:r>
          </a:p>
          <a:p>
            <a:r>
              <a:rPr lang="nn-NO" sz="2400" dirty="0" err="1"/>
              <a:t>Metaperspektiv</a:t>
            </a:r>
            <a:r>
              <a:rPr lang="nn-NO" sz="2400" dirty="0"/>
              <a:t> på læring inneber å reflektere over eiga læring.</a:t>
            </a:r>
          </a:p>
          <a:p>
            <a:endParaRPr lang="nn-NO" sz="2400" dirty="0"/>
          </a:p>
          <a:p>
            <a:r>
              <a:rPr lang="nn-NO" sz="2400" dirty="0"/>
              <a:t>Kvifor er det viktig for eleven?</a:t>
            </a:r>
          </a:p>
          <a:p>
            <a:pPr marL="742950" lvl="1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n-NO" sz="2000" dirty="0"/>
              <a:t>Tenk kvar for dykk (1 minutt)</a:t>
            </a:r>
          </a:p>
          <a:p>
            <a:pPr marL="742950" lvl="1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n-NO" sz="2000" dirty="0"/>
              <a:t>Diskuter i par (2 minutt)</a:t>
            </a:r>
          </a:p>
          <a:p>
            <a:pPr marL="742950" lvl="1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n-NO" sz="2000" dirty="0"/>
              <a:t>Del i plenum (2 minutt)</a:t>
            </a:r>
          </a:p>
          <a:p>
            <a:endParaRPr lang="nn-NO" dirty="0"/>
          </a:p>
          <a:p>
            <a:endParaRPr lang="nn-NO" dirty="0"/>
          </a:p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29060333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>
                <a:solidFill>
                  <a:schemeClr val="tx2"/>
                </a:solidFill>
              </a:rPr>
              <a:t>Kvifor</a:t>
            </a:r>
            <a:r>
              <a:rPr lang="nn-NO" dirty="0">
                <a:solidFill>
                  <a:srgbClr val="FF0000"/>
                </a:solidFill>
              </a:rPr>
              <a:t> </a:t>
            </a:r>
            <a:r>
              <a:rPr lang="nn-NO" dirty="0" err="1"/>
              <a:t>metaperspektiv</a:t>
            </a:r>
            <a:r>
              <a:rPr lang="nn-NO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5738" y="1496292"/>
            <a:ext cx="7583244" cy="4406290"/>
          </a:xfrm>
        </p:spPr>
        <p:txBody>
          <a:bodyPr>
            <a:normAutofit/>
          </a:bodyPr>
          <a:lstStyle/>
          <a:p>
            <a:r>
              <a:rPr lang="nn-NO" sz="2200" dirty="0"/>
              <a:t>Metaperspektiv på </a:t>
            </a:r>
            <a:r>
              <a:rPr lang="nn-NO" sz="2200" i="1" dirty="0"/>
              <a:t>læring</a:t>
            </a:r>
            <a:r>
              <a:rPr lang="nn-NO" sz="2200" b="1" dirty="0"/>
              <a:t> </a:t>
            </a:r>
            <a:r>
              <a:rPr lang="nn-NO" sz="2200" dirty="0"/>
              <a:t>handlar om å lære å lære, og hjelper elevane til: </a:t>
            </a:r>
          </a:p>
          <a:p>
            <a:pPr lvl="1"/>
            <a:r>
              <a:rPr lang="nn-NO" sz="2200" dirty="0"/>
              <a:t>å ta kontroll over eiga læring </a:t>
            </a:r>
          </a:p>
          <a:p>
            <a:pPr lvl="1"/>
            <a:r>
              <a:rPr lang="nn-NO" sz="2200" dirty="0"/>
              <a:t>bli sjølvregulerte </a:t>
            </a:r>
          </a:p>
          <a:p>
            <a:pPr marL="457200" lvl="1" indent="0">
              <a:buNone/>
            </a:pPr>
            <a:r>
              <a:rPr lang="nn-NO" sz="2200" dirty="0"/>
              <a:t>som igjen gir betre læring.</a:t>
            </a:r>
          </a:p>
          <a:p>
            <a:endParaRPr lang="nn-NO" sz="2200" dirty="0"/>
          </a:p>
          <a:p>
            <a:r>
              <a:rPr lang="nn-NO" sz="2200" dirty="0"/>
              <a:t>Metaperspektiv på </a:t>
            </a:r>
            <a:r>
              <a:rPr lang="nn-NO" sz="2200" i="1" dirty="0"/>
              <a:t>kunnskap</a:t>
            </a:r>
            <a:r>
              <a:rPr lang="nn-NO" sz="2200" dirty="0"/>
              <a:t> er ein viktig kompetanse for å bli ein kritisk tenkande framtidsborgar.</a:t>
            </a:r>
          </a:p>
          <a:p>
            <a:endParaRPr lang="nn-NO" sz="2200" dirty="0"/>
          </a:p>
          <a:p>
            <a:r>
              <a:rPr lang="nn-NO" sz="2200" dirty="0"/>
              <a:t>I fagfornyinga har derfor fleire fag inkludert praksisar og tenkemåtar i faget som eit av kjerneelementa. </a:t>
            </a:r>
          </a:p>
          <a:p>
            <a:endParaRPr lang="nn-NO" sz="2200" dirty="0"/>
          </a:p>
        </p:txBody>
      </p:sp>
      <p:sp>
        <p:nvSpPr>
          <p:cNvPr id="6" name="TextBox 5"/>
          <p:cNvSpPr txBox="1"/>
          <p:nvPr/>
        </p:nvSpPr>
        <p:spPr>
          <a:xfrm>
            <a:off x="5255730" y="4404719"/>
            <a:ext cx="3247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dirty="0" err="1"/>
              <a:t>Lederman</a:t>
            </a:r>
            <a:r>
              <a:rPr lang="nn-NO" dirty="0"/>
              <a:t> og </a:t>
            </a:r>
            <a:r>
              <a:rPr lang="nn-NO" dirty="0" err="1"/>
              <a:t>Lederman</a:t>
            </a:r>
            <a:r>
              <a:rPr lang="nn-NO" dirty="0"/>
              <a:t> (2014)</a:t>
            </a:r>
          </a:p>
        </p:txBody>
      </p:sp>
      <p:sp>
        <p:nvSpPr>
          <p:cNvPr id="5" name="Rectangle 4"/>
          <p:cNvSpPr/>
          <p:nvPr/>
        </p:nvSpPr>
        <p:spPr>
          <a:xfrm>
            <a:off x="5974187" y="3159141"/>
            <a:ext cx="25294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n-NO" dirty="0" err="1"/>
              <a:t>Hopfenbecker</a:t>
            </a:r>
            <a:r>
              <a:rPr lang="nn-NO" dirty="0"/>
              <a:t>, T (2014) </a:t>
            </a:r>
          </a:p>
        </p:txBody>
      </p:sp>
    </p:spTree>
    <p:extLst>
      <p:ext uri="{BB962C8B-B14F-4D97-AF65-F5344CB8AC3E}">
        <p14:creationId xmlns:p14="http://schemas.microsoft.com/office/powerpoint/2010/main" val="1397651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Metaperspektiv på kunnskap og læring – korleis?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1908" y="1822450"/>
            <a:ext cx="6535050" cy="4180320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nn-NO" sz="2200" dirty="0"/>
              <a:t>Korleis kan du som lærar hjelpe elevar til å tenke på korleis dei lærer og korleis kunnskap blir til? Kan tankeprosesser være til hjelp?</a:t>
            </a:r>
          </a:p>
          <a:p>
            <a:pPr marL="0" indent="0">
              <a:spcAft>
                <a:spcPts val="1200"/>
              </a:spcAft>
              <a:buNone/>
            </a:pPr>
            <a:endParaRPr lang="nb-NO" sz="2200" dirty="0"/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n-NO" sz="2000" dirty="0"/>
              <a:t>Tenk kvar for dykk (1 minutt)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n-NO" sz="2000" dirty="0"/>
              <a:t>Diskuter i par (2 minutt)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n-NO" sz="2000" dirty="0"/>
              <a:t>Del i plenum (2 minutt)</a:t>
            </a:r>
          </a:p>
          <a:p>
            <a:endParaRPr lang="nb-NO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t="4312" r="5891" b="4578"/>
          <a:stretch/>
        </p:blipFill>
        <p:spPr>
          <a:xfrm>
            <a:off x="4861769" y="3016252"/>
            <a:ext cx="3979361" cy="29897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155628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Snakka de om dette?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5738" y="1576243"/>
            <a:ext cx="7583244" cy="4429702"/>
          </a:xfrm>
        </p:spPr>
        <p:txBody>
          <a:bodyPr>
            <a:normAutofit/>
          </a:bodyPr>
          <a:lstStyle/>
          <a:p>
            <a:r>
              <a:rPr lang="nn-NO" sz="2200" dirty="0"/>
              <a:t>Presentere tankeprosessane for elevane.  </a:t>
            </a:r>
          </a:p>
          <a:p>
            <a:r>
              <a:rPr lang="nn-NO" sz="2200" dirty="0"/>
              <a:t>Be elevane om å samanlikne tankeprosessane med korleis forskarar jobbar.</a:t>
            </a:r>
          </a:p>
          <a:p>
            <a:r>
              <a:rPr lang="nn-NO" sz="2200" dirty="0"/>
              <a:t>Be elevane om å tenke over kva tankeprosessar dei har brukt etter gjennomføring av ein aktivitet.</a:t>
            </a:r>
          </a:p>
          <a:p>
            <a:r>
              <a:rPr lang="nn-NO" sz="2200" dirty="0"/>
              <a:t>Bruke læringsstrategiar i undervisninga (f.eks. tenk-par-del) og be elevane om å tenke over kvifor slike er gode å bruke.</a:t>
            </a:r>
          </a:p>
        </p:txBody>
      </p:sp>
    </p:spTree>
    <p:extLst>
      <p:ext uri="{BB962C8B-B14F-4D97-AF65-F5344CB8AC3E}">
        <p14:creationId xmlns:p14="http://schemas.microsoft.com/office/powerpoint/2010/main" val="1070187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2"/>
                </a:solidFill>
              </a:rPr>
              <a:t>Tenk-par-del (5 minutt)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5738" y="1690689"/>
            <a:ext cx="7583244" cy="41731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Korleis kan sorteringsoppgåva legge til rette for </a:t>
            </a:r>
            <a:r>
              <a:rPr lang="nn-NO" sz="2200" dirty="0" err="1"/>
              <a:t>metaperspektiv</a:t>
            </a:r>
            <a:r>
              <a:rPr lang="nn-NO" sz="2200" dirty="0"/>
              <a:t> på kunnskap og læring? </a:t>
            </a:r>
          </a:p>
          <a:p>
            <a:endParaRPr lang="nn-NO" sz="2200" dirty="0"/>
          </a:p>
          <a:p>
            <a:pPr marL="0" indent="0">
              <a:buNone/>
            </a:pPr>
            <a:endParaRPr lang="nn-NO" sz="2200" dirty="0"/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n-NO" sz="2200" dirty="0">
                <a:solidFill>
                  <a:schemeClr val="accent1"/>
                </a:solidFill>
              </a:rPr>
              <a:t>Tenk kvar for dykk (1 minutt)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n-NO" sz="2200" dirty="0">
                <a:solidFill>
                  <a:schemeClr val="accent1"/>
                </a:solidFill>
              </a:rPr>
              <a:t>Diskuter i par (1 minutt)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n-NO" sz="2200" dirty="0">
                <a:solidFill>
                  <a:schemeClr val="accent1"/>
                </a:solidFill>
              </a:rPr>
              <a:t>Del i plenum (3 minutt)</a:t>
            </a:r>
          </a:p>
          <a:p>
            <a:pPr marL="0" indent="0">
              <a:buNone/>
            </a:pPr>
            <a:endParaRPr lang="nb-NO" sz="1800" dirty="0">
              <a:solidFill>
                <a:srgbClr val="FF000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78" t="13663" r="1359" b="2779"/>
          <a:stretch/>
        </p:blipFill>
        <p:spPr bwMode="auto">
          <a:xfrm>
            <a:off x="5244860" y="2380891"/>
            <a:ext cx="3001993" cy="38905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Right Brace 8"/>
          <p:cNvSpPr/>
          <p:nvPr/>
        </p:nvSpPr>
        <p:spPr>
          <a:xfrm flipH="1">
            <a:off x="4804911" y="4873924"/>
            <a:ext cx="724620" cy="1233578"/>
          </a:xfrm>
          <a:prstGeom prst="rightBrace">
            <a:avLst>
              <a:gd name="adj1" fmla="val 116130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28085492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739" y="264514"/>
            <a:ext cx="7583243" cy="1325563"/>
          </a:xfrm>
        </p:spPr>
        <p:txBody>
          <a:bodyPr/>
          <a:lstStyle/>
          <a:p>
            <a:r>
              <a:rPr lang="nn-NO" dirty="0">
                <a:solidFill>
                  <a:schemeClr val="tx2"/>
                </a:solidFill>
              </a:rPr>
              <a:t>Metaperspektiv i sorteringsoppgåva </a:t>
            </a:r>
            <a:r>
              <a:rPr lang="nn-NO" sz="3200" dirty="0">
                <a:solidFill>
                  <a:schemeClr val="tx2"/>
                </a:solidFill>
              </a:rPr>
              <a:t>Snakka de om dette?</a:t>
            </a:r>
          </a:p>
        </p:txBody>
      </p:sp>
      <p:sp>
        <p:nvSpPr>
          <p:cNvPr id="4" name="Oval 3"/>
          <p:cNvSpPr/>
          <p:nvPr/>
        </p:nvSpPr>
        <p:spPr>
          <a:xfrm>
            <a:off x="1074188" y="2443743"/>
            <a:ext cx="4770407" cy="19640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dirty="0"/>
              <a:t>Menneske har diskutert kva som er kjenneteikn på liv opp gjennom historia, og forskarar  diskuterer framleis dette i dag.</a:t>
            </a:r>
          </a:p>
        </p:txBody>
      </p:sp>
      <p:sp>
        <p:nvSpPr>
          <p:cNvPr id="5" name="Rectangle 4"/>
          <p:cNvSpPr/>
          <p:nvPr/>
        </p:nvSpPr>
        <p:spPr>
          <a:xfrm>
            <a:off x="966157" y="1850775"/>
            <a:ext cx="566755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200" i="1" dirty="0">
                <a:solidFill>
                  <a:schemeClr val="tx2"/>
                </a:solidFill>
              </a:rPr>
              <a:t>«Kva seier forskarane om at noko er levande?»</a:t>
            </a:r>
            <a:endParaRPr lang="nb-NO" sz="2200" dirty="0">
              <a:solidFill>
                <a:schemeClr val="tx2"/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8771" y="1140927"/>
            <a:ext cx="1298221" cy="9588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477" y="1735947"/>
            <a:ext cx="1125958" cy="84592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146" y="2279456"/>
            <a:ext cx="985672" cy="104949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3357" y="5699952"/>
            <a:ext cx="1097307" cy="77310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1444" y="5467327"/>
            <a:ext cx="1160374" cy="7968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64" y="5960650"/>
            <a:ext cx="1117939" cy="77310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019" y="4762455"/>
            <a:ext cx="1063776" cy="7978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6790" y="3994456"/>
            <a:ext cx="1104383" cy="8110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713" y="3227442"/>
            <a:ext cx="1074722" cy="7994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7" name="Oval Callout 16"/>
          <p:cNvSpPr/>
          <p:nvPr/>
        </p:nvSpPr>
        <p:spPr>
          <a:xfrm>
            <a:off x="3968481" y="4747343"/>
            <a:ext cx="4373593" cy="1469895"/>
          </a:xfrm>
          <a:prstGeom prst="wedgeEllipseCallout">
            <a:avLst>
              <a:gd name="adj1" fmla="val -45505"/>
              <a:gd name="adj2" fmla="val -91837"/>
            </a:avLst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>
                <a:solidFill>
                  <a:schemeClr val="tx2"/>
                </a:solidFill>
              </a:rPr>
              <a:t>Gjer eleven oppmerksam på at kunnskap blir til gjennom dialog.</a:t>
            </a:r>
          </a:p>
        </p:txBody>
      </p:sp>
    </p:spTree>
    <p:extLst>
      <p:ext uri="{BB962C8B-B14F-4D97-AF65-F5344CB8AC3E}">
        <p14:creationId xmlns:p14="http://schemas.microsoft.com/office/powerpoint/2010/main" val="2822301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nn-NO" dirty="0">
                <a:solidFill>
                  <a:srgbClr val="268183"/>
                </a:solidFill>
              </a:rPr>
              <a:t>Tidsplan for denne økta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8951625"/>
              </p:ext>
            </p:extLst>
          </p:nvPr>
        </p:nvGraphicFramePr>
        <p:xfrm>
          <a:off x="1328882" y="1825625"/>
          <a:ext cx="7150100" cy="2987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89500">
                  <a:extLst>
                    <a:ext uri="{9D8B030D-6E8A-4147-A177-3AD203B41FA5}">
                      <a16:colId xmlns:a16="http://schemas.microsoft.com/office/drawing/2014/main" val="3943618325"/>
                    </a:ext>
                  </a:extLst>
                </a:gridCol>
                <a:gridCol w="2260600">
                  <a:extLst>
                    <a:ext uri="{9D8B030D-6E8A-4147-A177-3AD203B41FA5}">
                      <a16:colId xmlns:a16="http://schemas.microsoft.com/office/drawing/2014/main" val="2311720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n-NO" sz="2200" b="0" noProof="0" dirty="0"/>
                        <a:t>Aktivitet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sz="2200" b="0" noProof="0" dirty="0"/>
                        <a:t>Tid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88578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2200" noProof="0" dirty="0"/>
                        <a:t>Summer</a:t>
                      </a:r>
                      <a:r>
                        <a:rPr lang="nb-NO" sz="2200" baseline="0" noProof="0" dirty="0"/>
                        <a:t> opp forarbeid i grupper</a:t>
                      </a:r>
                      <a:endParaRPr lang="nn-NO" sz="2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sz="2200" noProof="0" dirty="0"/>
                        <a:t>10 minutt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90799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2200" noProof="0" dirty="0"/>
                        <a:t>Fagleg påfyll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sz="2200" noProof="0" dirty="0"/>
                        <a:t> 5 minutt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9641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2200" noProof="0" dirty="0"/>
                        <a:t>Gruppearbeid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200" noProof="0" dirty="0"/>
                        <a:t>40 minutt</a:t>
                      </a:r>
                      <a:endParaRPr lang="nn-NO" sz="22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2200" noProof="0" dirty="0"/>
                        <a:t>Fagleg påfyll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sz="2200" noProof="0" dirty="0"/>
                        <a:t>20 minutt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n-NO" sz="2200" noProof="0" dirty="0"/>
                        <a:t>Førebu</a:t>
                      </a:r>
                      <a:r>
                        <a:rPr lang="nn-NO" sz="2200" baseline="0" noProof="0" dirty="0"/>
                        <a:t> observasjon i klasserommet</a:t>
                      </a:r>
                      <a:endParaRPr lang="nn-NO" sz="2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sz="2200" noProof="0" dirty="0"/>
                        <a:t>15 minutt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22277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n-NO" sz="2200" b="1" noProof="0" dirty="0"/>
                        <a:t>Totalt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sz="2200" b="1" baseline="0" noProof="0" dirty="0"/>
                        <a:t>90 </a:t>
                      </a:r>
                      <a:r>
                        <a:rPr lang="nn-NO" sz="2200" b="1" noProof="0" dirty="0"/>
                        <a:t>minutt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39534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28207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err="1">
                <a:solidFill>
                  <a:schemeClr val="tx2"/>
                </a:solidFill>
              </a:rPr>
              <a:t>Metaperspektiv</a:t>
            </a:r>
            <a:r>
              <a:rPr lang="nn-NO" dirty="0">
                <a:solidFill>
                  <a:schemeClr val="tx2"/>
                </a:solidFill>
              </a:rPr>
              <a:t> i sorteringsoppgåva. </a:t>
            </a:r>
            <a:r>
              <a:rPr lang="nn-NO" sz="3200" dirty="0">
                <a:solidFill>
                  <a:schemeClr val="tx2"/>
                </a:solidFill>
              </a:rPr>
              <a:t>Snakka de om dette?</a:t>
            </a:r>
            <a:endParaRPr lang="nb-NO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0206" y="1981494"/>
            <a:ext cx="6008113" cy="4180320"/>
          </a:xfrm>
        </p:spPr>
        <p:txBody>
          <a:bodyPr/>
          <a:lstStyle/>
          <a:p>
            <a:endParaRPr lang="nb-NO" sz="2400" dirty="0"/>
          </a:p>
          <a:p>
            <a:endParaRPr lang="nb-NO" sz="2400" dirty="0"/>
          </a:p>
          <a:p>
            <a:pPr marL="0" indent="0">
              <a:buNone/>
            </a:pPr>
            <a:br>
              <a:rPr lang="nb-NO" sz="2400" dirty="0"/>
            </a:br>
            <a:endParaRPr lang="nb-NO" sz="2400" dirty="0"/>
          </a:p>
          <a:p>
            <a:pPr marL="0" indent="0">
              <a:buNone/>
            </a:pPr>
            <a:endParaRPr lang="nb-NO" sz="2400" i="1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8771" y="1140927"/>
            <a:ext cx="1298221" cy="9588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477" y="1735947"/>
            <a:ext cx="1125958" cy="84592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146" y="2279456"/>
            <a:ext cx="985672" cy="104949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3357" y="5699952"/>
            <a:ext cx="1097307" cy="77310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1444" y="5467327"/>
            <a:ext cx="1160374" cy="7968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64" y="5960650"/>
            <a:ext cx="1117939" cy="77310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019" y="4762455"/>
            <a:ext cx="1063776" cy="7978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6790" y="3994456"/>
            <a:ext cx="1104383" cy="8110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2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713" y="3227442"/>
            <a:ext cx="1074722" cy="7994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939322" y="3051161"/>
            <a:ext cx="6321477" cy="17543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tar opp næringsstoff og kvittar seg med avfallsstoff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har gassutveksling («pustar»)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veks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formeirar seg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bevegar seg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sansar og reagerer på forandringar i omgivnadene</a:t>
            </a:r>
          </a:p>
        </p:txBody>
      </p:sp>
      <p:sp>
        <p:nvSpPr>
          <p:cNvPr id="4" name="Rectangle 3"/>
          <p:cNvSpPr/>
          <p:nvPr/>
        </p:nvSpPr>
        <p:spPr>
          <a:xfrm>
            <a:off x="828691" y="1981300"/>
            <a:ext cx="626985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200" dirty="0">
                <a:solidFill>
                  <a:schemeClr val="tx2"/>
                </a:solidFill>
              </a:rPr>
              <a:t>«Gjer kjenneteikna at de vil sortere bileta annleis?»</a:t>
            </a:r>
          </a:p>
        </p:txBody>
      </p:sp>
      <p:sp>
        <p:nvSpPr>
          <p:cNvPr id="16" name="Oval Callout 15"/>
          <p:cNvSpPr/>
          <p:nvPr/>
        </p:nvSpPr>
        <p:spPr>
          <a:xfrm>
            <a:off x="2938440" y="2815941"/>
            <a:ext cx="4714535" cy="1704047"/>
          </a:xfrm>
          <a:prstGeom prst="wedgeEllipseCallout">
            <a:avLst>
              <a:gd name="adj1" fmla="val -31834"/>
              <a:gd name="adj2" fmla="val -708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/>
              <a:t>Gjer eleven merksam på at dei reflekterer over si eiga forståing og eigen læringsprosess.</a:t>
            </a:r>
          </a:p>
        </p:txBody>
      </p:sp>
    </p:spTree>
    <p:extLst>
      <p:ext uri="{BB962C8B-B14F-4D97-AF65-F5344CB8AC3E}">
        <p14:creationId xmlns:p14="http://schemas.microsoft.com/office/powerpoint/2010/main" val="7192986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618" y="347480"/>
            <a:ext cx="7583243" cy="1325563"/>
          </a:xfrm>
        </p:spPr>
        <p:txBody>
          <a:bodyPr/>
          <a:lstStyle/>
          <a:p>
            <a:r>
              <a:rPr lang="nn-NO" dirty="0"/>
              <a:t>Oppsummering</a:t>
            </a:r>
            <a:endParaRPr lang="nn-NO" strike="sngStrike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35139" y="1751163"/>
            <a:ext cx="7473722" cy="16778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n-NO" sz="2200"/>
              <a:t>Tankeprosessane er eit nyttig verktøy blant anna for å:</a:t>
            </a:r>
          </a:p>
          <a:p>
            <a:r>
              <a:rPr lang="nn-NO" sz="2200"/>
              <a:t>planlegge undervisning for djupnelæring</a:t>
            </a:r>
          </a:p>
          <a:p>
            <a:r>
              <a:rPr lang="nn-NO" sz="2200"/>
              <a:t>hjelpe elevane å reflektere over eiga læring</a:t>
            </a:r>
            <a:endParaRPr lang="nn-NO" sz="22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4650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Førebu observasjon i klasserommet</a:t>
            </a:r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A883D46C-4712-4EFB-BB3D-1EF2FC8AE2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15 minutt</a:t>
            </a:r>
          </a:p>
        </p:txBody>
      </p:sp>
    </p:spTree>
    <p:extLst>
      <p:ext uri="{BB962C8B-B14F-4D97-AF65-F5344CB8AC3E}">
        <p14:creationId xmlns:p14="http://schemas.microsoft.com/office/powerpoint/2010/main" val="5118335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740" y="205850"/>
            <a:ext cx="7583243" cy="1325563"/>
          </a:xfrm>
        </p:spPr>
        <p:txBody>
          <a:bodyPr>
            <a:normAutofit/>
          </a:bodyPr>
          <a:lstStyle/>
          <a:p>
            <a:r>
              <a:rPr lang="nn-NO" sz="3200" dirty="0"/>
              <a:t>Observer læringa til elevane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5740" y="1262633"/>
            <a:ext cx="7583244" cy="4286495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nn-NO" sz="2200" dirty="0"/>
              <a:t>Vel ei undervisningsøkt du skal gjennomføre. </a:t>
            </a:r>
            <a:endParaRPr lang="nn-NO" sz="2200" b="1" dirty="0"/>
          </a:p>
          <a:p>
            <a:pPr marL="0" indent="0">
              <a:lnSpc>
                <a:spcPct val="100000"/>
              </a:lnSpc>
              <a:buNone/>
            </a:pPr>
            <a:r>
              <a:rPr lang="nn-NO" sz="2200" b="1" dirty="0"/>
              <a:t>Før økta:</a:t>
            </a:r>
          </a:p>
          <a:p>
            <a:pPr marL="685800" lvl="2">
              <a:lnSpc>
                <a:spcPct val="100000"/>
              </a:lnSpc>
              <a:spcBef>
                <a:spcPts val="1000"/>
              </a:spcBef>
            </a:pPr>
            <a:r>
              <a:rPr lang="nn-NO" sz="2200" dirty="0"/>
              <a:t>Vel sorteringsaktiviteten eller tilsvarande aktivitet som du tilpassar temaet for økta.</a:t>
            </a:r>
          </a:p>
          <a:p>
            <a:pPr lvl="1">
              <a:lnSpc>
                <a:spcPct val="100000"/>
              </a:lnSpc>
            </a:pPr>
            <a:r>
              <a:rPr lang="nn-NO" sz="2200" dirty="0"/>
              <a:t>Noter dei tankeprosessane du trur </a:t>
            </a:r>
            <a:br>
              <a:rPr lang="nn-NO" sz="2200" dirty="0"/>
            </a:br>
            <a:r>
              <a:rPr lang="nn-NO" sz="2200" dirty="0"/>
              <a:t>elevane vil bli engasjert i gjennom </a:t>
            </a:r>
            <a:br>
              <a:rPr lang="nn-NO" sz="2200" dirty="0"/>
            </a:br>
            <a:r>
              <a:rPr lang="nn-NO" sz="2200" dirty="0"/>
              <a:t>aktiviteten.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nn-NO" sz="2200" b="1" dirty="0"/>
              <a:t>Etter økta: </a:t>
            </a:r>
          </a:p>
          <a:p>
            <a:pPr marL="800100" lvl="2" indent="-342900">
              <a:lnSpc>
                <a:spcPct val="100000"/>
              </a:lnSpc>
              <a:spcBef>
                <a:spcPts val="1000"/>
              </a:spcBef>
            </a:pPr>
            <a:r>
              <a:rPr lang="nn-NO" sz="2200" dirty="0"/>
              <a:t>Kva tankeprosessar observerte du?</a:t>
            </a:r>
          </a:p>
          <a:p>
            <a:pPr marL="800100" lvl="2" indent="-342900">
              <a:lnSpc>
                <a:spcPct val="100000"/>
              </a:lnSpc>
              <a:spcBef>
                <a:spcPts val="1000"/>
              </a:spcBef>
            </a:pPr>
            <a:r>
              <a:rPr lang="nn-NO" sz="2200" dirty="0"/>
              <a:t>Kva skjedde da? Beskriv kva elevane sa/gjorde.</a:t>
            </a:r>
          </a:p>
          <a:p>
            <a:pPr marL="800100" lvl="2" indent="-342900">
              <a:lnSpc>
                <a:spcPct val="100000"/>
              </a:lnSpc>
              <a:spcBef>
                <a:spcPts val="1000"/>
              </a:spcBef>
            </a:pPr>
            <a:r>
              <a:rPr lang="nn-NO" sz="2200" dirty="0"/>
              <a:t>Korleis kan det å observere tankeprosessane til elevane bidra til å utvikle undervisninga di?</a:t>
            </a:r>
            <a:r>
              <a:rPr lang="nn-NO" sz="2200" strike="sngStrike" dirty="0"/>
              <a:t> 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797444" y="3647420"/>
            <a:ext cx="5645886" cy="11404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n-NO" sz="22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t="4312" r="5891" b="4578"/>
          <a:stretch/>
        </p:blipFill>
        <p:spPr>
          <a:xfrm>
            <a:off x="6057359" y="2764511"/>
            <a:ext cx="2807597" cy="21094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29591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356260" y="2477357"/>
            <a:ext cx="8526483" cy="1427034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nn-NO" dirty="0">
                <a:solidFill>
                  <a:srgbClr val="268183"/>
                </a:solidFill>
              </a:rPr>
              <a:t>Å legge til rette for djupnelæring</a:t>
            </a:r>
            <a:br>
              <a:rPr lang="nn-NO" dirty="0">
                <a:solidFill>
                  <a:srgbClr val="268183"/>
                </a:solidFill>
              </a:rPr>
            </a:br>
            <a:r>
              <a:rPr lang="nn-NO" sz="3600" dirty="0">
                <a:solidFill>
                  <a:srgbClr val="268183"/>
                </a:solidFill>
                <a:cs typeface="Calibri"/>
                <a:sym typeface="Calibri"/>
              </a:rPr>
              <a:t>D</a:t>
            </a:r>
            <a:r>
              <a:rPr lang="nn-NO" sz="3600" dirty="0">
                <a:solidFill>
                  <a:srgbClr val="268183"/>
                </a:solidFill>
                <a:ea typeface="Calibri"/>
                <a:cs typeface="Calibri"/>
                <a:sym typeface="Calibri"/>
              </a:rPr>
              <a:t> – Etterarbeid</a:t>
            </a:r>
            <a:endParaRPr lang="nn-NO" sz="4900" dirty="0">
              <a:solidFill>
                <a:srgbClr val="268183"/>
              </a:solidFill>
            </a:endParaRPr>
          </a:p>
        </p:txBody>
      </p:sp>
      <p:sp>
        <p:nvSpPr>
          <p:cNvPr id="4" name="Undertittel 3">
            <a:extLst>
              <a:ext uri="{FF2B5EF4-FFF2-40B4-BE49-F238E27FC236}">
                <a16:creationId xmlns:a16="http://schemas.microsoft.com/office/drawing/2014/main" id="{DD7B2E6B-256D-4F96-A706-9450185353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31783" y="1912281"/>
            <a:ext cx="5280434" cy="442989"/>
          </a:xfrm>
        </p:spPr>
        <p:txBody>
          <a:bodyPr/>
          <a:lstStyle/>
          <a:p>
            <a:r>
              <a:rPr lang="nn-NO" dirty="0"/>
              <a:t>Modul 1</a:t>
            </a:r>
          </a:p>
        </p:txBody>
      </p:sp>
    </p:spTree>
    <p:extLst>
      <p:ext uri="{BB962C8B-B14F-4D97-AF65-F5344CB8AC3E}">
        <p14:creationId xmlns:p14="http://schemas.microsoft.com/office/powerpoint/2010/main" val="2350475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nb-NO" dirty="0">
                <a:solidFill>
                  <a:srgbClr val="268183"/>
                </a:solidFill>
              </a:rPr>
              <a:t>Mål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nn-NO" sz="2200" dirty="0"/>
              <a:t>Målet med denne modulen er å reflektere over kjenneteikn på djupnelæring hos elevane og grunngi korleis eiga undervisning legg til rette for djupnelæring.</a:t>
            </a:r>
            <a:endParaRPr lang="nb-NO" sz="2200" dirty="0"/>
          </a:p>
          <a:p>
            <a:pPr marL="0" indent="0">
              <a:lnSpc>
                <a:spcPct val="100000"/>
              </a:lnSpc>
              <a:buNone/>
            </a:pPr>
            <a:endParaRPr lang="nb-NO" sz="2200" dirty="0"/>
          </a:p>
          <a:p>
            <a:pPr marL="0" indent="0">
              <a:lnSpc>
                <a:spcPct val="100000"/>
              </a:lnSpc>
              <a:buNone/>
            </a:pPr>
            <a:r>
              <a:rPr lang="nb-NO" sz="2200" dirty="0"/>
              <a:t>Tankeprosessene er et didaktisk verktøy man kan bruke for å vurdere om aktivitetene i egen undervisning legger til rette for dybdelæring.</a:t>
            </a:r>
          </a:p>
        </p:txBody>
      </p:sp>
    </p:spTree>
    <p:extLst>
      <p:ext uri="{BB962C8B-B14F-4D97-AF65-F5344CB8AC3E}">
        <p14:creationId xmlns:p14="http://schemas.microsoft.com/office/powerpoint/2010/main" val="11560291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nn-NO" dirty="0">
                <a:solidFill>
                  <a:srgbClr val="268183"/>
                </a:solidFill>
              </a:rPr>
              <a:t>Tidsplan for denne økta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0205605"/>
              </p:ext>
            </p:extLst>
          </p:nvPr>
        </p:nvGraphicFramePr>
        <p:xfrm>
          <a:off x="1041400" y="1825625"/>
          <a:ext cx="717550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91100">
                  <a:extLst>
                    <a:ext uri="{9D8B030D-6E8A-4147-A177-3AD203B41FA5}">
                      <a16:colId xmlns:a16="http://schemas.microsoft.com/office/drawing/2014/main" val="3943618325"/>
                    </a:ext>
                  </a:extLst>
                </a:gridCol>
                <a:gridCol w="2184400">
                  <a:extLst>
                    <a:ext uri="{9D8B030D-6E8A-4147-A177-3AD203B41FA5}">
                      <a16:colId xmlns:a16="http://schemas.microsoft.com/office/drawing/2014/main" val="2311720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n-NO" sz="2200" b="0" noProof="0" dirty="0"/>
                        <a:t>Aktivitet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sz="2200" b="0" noProof="0" dirty="0"/>
                        <a:t>Tid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88578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n-NO" sz="2200" noProof="0" dirty="0"/>
                        <a:t>Diskuter i grupper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sz="2200" noProof="0" dirty="0"/>
                        <a:t>20 minutt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53475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n-NO" sz="2200" noProof="0" dirty="0"/>
                        <a:t>Summer opp i plenum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sz="2200" noProof="0" dirty="0"/>
                        <a:t>10 minutt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90799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n-NO" sz="2200" noProof="0" dirty="0"/>
                        <a:t>Tenk-par-del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sz="2200" noProof="0" dirty="0"/>
                        <a:t>10 minutt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889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n-NO" sz="2200" noProof="0" dirty="0"/>
                        <a:t>Vegen vidare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sz="2200" noProof="0" dirty="0"/>
                        <a:t>5 minutt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9641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n-NO" sz="2200" b="1" noProof="0" dirty="0"/>
                        <a:t>Totalt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sz="2200" b="1" noProof="0" dirty="0"/>
                        <a:t>45</a:t>
                      </a:r>
                      <a:r>
                        <a:rPr lang="nn-NO" sz="2200" b="1" baseline="0" noProof="0" dirty="0"/>
                        <a:t> </a:t>
                      </a:r>
                      <a:r>
                        <a:rPr lang="nn-NO" sz="2200" b="1" noProof="0" dirty="0"/>
                        <a:t>minutt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39534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188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Diskuter i grupper (20 minutt)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7442" y="1837428"/>
            <a:ext cx="7995684" cy="403912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nn-NO" sz="2200" dirty="0"/>
              <a:t>Korleis gjennomførte du sorteringsaktiviteten/tilsvarande aktivitet med elevane dine?</a:t>
            </a:r>
          </a:p>
          <a:p>
            <a:pPr>
              <a:lnSpc>
                <a:spcPct val="100000"/>
              </a:lnSpc>
            </a:pPr>
            <a:r>
              <a:rPr lang="nn-NO" sz="2200" dirty="0"/>
              <a:t>Kva tankeprosessar observerte du hos elevane?</a:t>
            </a:r>
          </a:p>
          <a:p>
            <a:pPr lvl="1">
              <a:lnSpc>
                <a:spcPct val="100000"/>
              </a:lnSpc>
            </a:pPr>
            <a:r>
              <a:rPr lang="nn-NO" sz="2200" dirty="0"/>
              <a:t>Kva skjedde da? Beskriv kva elevane sa/gjorde.</a:t>
            </a:r>
          </a:p>
          <a:p>
            <a:pPr>
              <a:lnSpc>
                <a:spcPct val="100000"/>
              </a:lnSpc>
            </a:pPr>
            <a:r>
              <a:rPr lang="nn-NO" sz="2200" dirty="0"/>
              <a:t>Korleis kan det å observere tankeprosessane til elevane bidra til å utvikle undervisninga di?</a:t>
            </a:r>
            <a:r>
              <a:rPr lang="nn-NO" sz="2200" strike="sngStrike" dirty="0"/>
              <a:t>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4312" r="5891" b="4578"/>
          <a:stretch/>
        </p:blipFill>
        <p:spPr>
          <a:xfrm>
            <a:off x="4795283" y="4166557"/>
            <a:ext cx="3226337" cy="24240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76124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Summer opp i plenum (10 minutt)</a:t>
            </a:r>
            <a:endParaRPr lang="nn-NO" dirty="0">
              <a:solidFill>
                <a:srgbClr val="268183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95738" y="2011679"/>
            <a:ext cx="7205846" cy="39942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Summer opp i plenum der kvar gruppe fortel kva dei snakka om.</a:t>
            </a:r>
          </a:p>
        </p:txBody>
      </p:sp>
    </p:spTree>
    <p:extLst>
      <p:ext uri="{BB962C8B-B14F-4D97-AF65-F5344CB8AC3E}">
        <p14:creationId xmlns:p14="http://schemas.microsoft.com/office/powerpoint/2010/main" val="17230163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Mål </a:t>
            </a:r>
            <a:endParaRPr lang="en-US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95738" y="1825625"/>
            <a:ext cx="4133462" cy="418032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nn-NO" sz="2200" dirty="0"/>
              <a:t>Målet med denne modulen er å reflektere over kjenneteikn på djupnelæring hos elevane og grunngi korleis eiga undervisning legg til rette for djupnelæring.</a:t>
            </a:r>
          </a:p>
          <a:p>
            <a:pPr marL="0" indent="0">
              <a:lnSpc>
                <a:spcPct val="100000"/>
              </a:lnSpc>
              <a:buNone/>
            </a:pPr>
            <a:endParaRPr lang="nb-NO" sz="2200" dirty="0"/>
          </a:p>
          <a:p>
            <a:pPr marL="0" indent="0">
              <a:lnSpc>
                <a:spcPct val="100000"/>
              </a:lnSpc>
              <a:buNone/>
            </a:pPr>
            <a:r>
              <a:rPr lang="nb-NO" sz="2200" dirty="0"/>
              <a:t>Tankeprosessene er et didaktisk verktøy man kan bruke for å vurdere om aktivitetene i egen undervisning legger til rette for dybdelæring.</a:t>
            </a:r>
          </a:p>
          <a:p>
            <a:endParaRPr lang="en-US" dirty="0"/>
          </a:p>
        </p:txBody>
      </p:sp>
      <p:sp>
        <p:nvSpPr>
          <p:cNvPr id="10" name="Rounded Rectangular Callout 2"/>
          <p:cNvSpPr/>
          <p:nvPr/>
        </p:nvSpPr>
        <p:spPr>
          <a:xfrm>
            <a:off x="3898505" y="351412"/>
            <a:ext cx="3965609" cy="1097279"/>
          </a:xfrm>
          <a:prstGeom prst="wedgeRoundRectCallout">
            <a:avLst>
              <a:gd name="adj1" fmla="val -75150"/>
              <a:gd name="adj2" fmla="val 3103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800" dirty="0"/>
              <a:t>Husker du målet med denne modulen?</a:t>
            </a:r>
          </a:p>
        </p:txBody>
      </p:sp>
      <p:pic>
        <p:nvPicPr>
          <p:cNvPr id="6" name="Picture 4"/>
          <p:cNvPicPr>
            <a:picLocks noChangeAspect="1"/>
          </p:cNvPicPr>
          <p:nvPr/>
        </p:nvPicPr>
        <p:blipFill rotWithShape="1">
          <a:blip r:embed="rId2"/>
          <a:srcRect t="4312" r="5891" b="4578"/>
          <a:stretch/>
        </p:blipFill>
        <p:spPr>
          <a:xfrm>
            <a:off x="4861769" y="3016252"/>
            <a:ext cx="3979361" cy="29897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68576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Summer opp forarbeid</a:t>
            </a:r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A883D46C-4712-4EFB-BB3D-1EF2FC8AE2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10 minutt</a:t>
            </a:r>
          </a:p>
        </p:txBody>
      </p:sp>
    </p:spTree>
    <p:extLst>
      <p:ext uri="{BB962C8B-B14F-4D97-AF65-F5344CB8AC3E}">
        <p14:creationId xmlns:p14="http://schemas.microsoft.com/office/powerpoint/2010/main" val="19849175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/>
              <a:t>Tenk-par-del (10 minutt)</a:t>
            </a:r>
            <a:endParaRPr lang="nn-NO">
              <a:solidFill>
                <a:srgbClr val="268183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95738" y="1690689"/>
            <a:ext cx="7583244" cy="4180320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nn-NO" sz="2200" dirty="0"/>
            </a:br>
            <a:r>
              <a:rPr lang="nn-NO" sz="2200" dirty="0"/>
              <a:t>Korleis </a:t>
            </a:r>
            <a:r>
              <a:rPr lang="nn-NO" sz="2400" dirty="0"/>
              <a:t>kan du bruke tankeprosessane i framtidig undervisningspraksis? </a:t>
            </a:r>
            <a:endParaRPr lang="nn-NO" sz="2200" dirty="0"/>
          </a:p>
          <a:p>
            <a:pPr marL="0" indent="0">
              <a:buNone/>
            </a:pPr>
            <a:endParaRPr lang="nn-NO" sz="2200" dirty="0"/>
          </a:p>
          <a:p>
            <a:r>
              <a:rPr lang="nn-NO" sz="2200" dirty="0">
                <a:solidFill>
                  <a:schemeClr val="tx2"/>
                </a:solidFill>
              </a:rPr>
              <a:t>Tenk kvar for dykk (2 minutt)</a:t>
            </a:r>
          </a:p>
          <a:p>
            <a:r>
              <a:rPr lang="nn-NO" sz="2200" dirty="0">
                <a:solidFill>
                  <a:schemeClr val="tx2"/>
                </a:solidFill>
              </a:rPr>
              <a:t>Diskuter i par (3 minutt)</a:t>
            </a:r>
          </a:p>
          <a:p>
            <a:r>
              <a:rPr lang="nn-NO" sz="2200" dirty="0">
                <a:solidFill>
                  <a:schemeClr val="tx2"/>
                </a:solidFill>
              </a:rPr>
              <a:t>Del i plenum (5 minutt)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4312" r="5891" b="4578"/>
          <a:stretch/>
        </p:blipFill>
        <p:spPr>
          <a:xfrm>
            <a:off x="4861769" y="3016252"/>
            <a:ext cx="3979361" cy="29897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16001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5"/>
          <p:cNvSpPr txBox="1">
            <a:spLocks noGrp="1"/>
          </p:cNvSpPr>
          <p:nvPr>
            <p:ph type="title"/>
          </p:nvPr>
        </p:nvSpPr>
        <p:spPr>
          <a:xfrm>
            <a:off x="895739" y="365126"/>
            <a:ext cx="7583243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spcBef>
                <a:spcPts val="0"/>
              </a:spcBef>
              <a:buClr>
                <a:srgbClr val="268183"/>
              </a:buClr>
              <a:buSzPts val="3600"/>
            </a:pPr>
            <a:r>
              <a:rPr lang="x-none" sz="3600" b="0" i="0" u="none" strike="noStrike" cap="none" dirty="0">
                <a:solidFill>
                  <a:srgbClr val="268183"/>
                </a:solidFill>
                <a:latin typeface="Calibri"/>
                <a:ea typeface="Calibri"/>
                <a:cs typeface="Calibri"/>
                <a:sym typeface="Calibri"/>
              </a:rPr>
              <a:t>Ve</a:t>
            </a:r>
            <a:r>
              <a:rPr lang="nb-NO" sz="3600" b="0" i="0" u="none" strike="noStrike" cap="none" dirty="0">
                <a:solidFill>
                  <a:srgbClr val="268183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lang="x-none" sz="3600" b="0" i="0" u="none" strike="noStrike" cap="none" dirty="0">
                <a:solidFill>
                  <a:srgbClr val="268183"/>
                </a:solidFill>
                <a:latin typeface="Calibri"/>
                <a:ea typeface="Calibri"/>
                <a:cs typeface="Calibri"/>
                <a:sym typeface="Calibri"/>
              </a:rPr>
              <a:t>en vid</a:t>
            </a:r>
            <a:r>
              <a:rPr lang="nb-NO" sz="3600" b="0" i="0" u="none" strike="noStrike" cap="none" dirty="0">
                <a:solidFill>
                  <a:srgbClr val="268183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x-none" sz="3600" b="0" i="0" u="none" strike="noStrike" cap="none" dirty="0">
                <a:solidFill>
                  <a:srgbClr val="268183"/>
                </a:solidFill>
                <a:latin typeface="Calibri"/>
                <a:ea typeface="Calibri"/>
                <a:cs typeface="Calibri"/>
                <a:sym typeface="Calibri"/>
              </a:rPr>
              <a:t>re</a:t>
            </a:r>
            <a:r>
              <a:rPr lang="nb-NO" sz="3600" b="0" i="0" u="none" strike="noStrike" cap="none" dirty="0">
                <a:solidFill>
                  <a:srgbClr val="26818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b-NO" dirty="0"/>
              <a:t>(5 minutt)</a:t>
            </a:r>
            <a:endParaRPr dirty="0"/>
          </a:p>
        </p:txBody>
      </p:sp>
      <p:sp>
        <p:nvSpPr>
          <p:cNvPr id="212" name="Google Shape;212;p35"/>
          <p:cNvSpPr txBox="1">
            <a:spLocks noGrp="1"/>
          </p:cNvSpPr>
          <p:nvPr>
            <p:ph type="body" idx="1"/>
          </p:nvPr>
        </p:nvSpPr>
        <p:spPr>
          <a:xfrm>
            <a:off x="895738" y="1819125"/>
            <a:ext cx="7583100" cy="41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2200"/>
              <a:buNone/>
            </a:pPr>
            <a:r>
              <a:rPr lang="nn-NO" sz="22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Sjå gjennom </a:t>
            </a:r>
            <a:r>
              <a:rPr lang="nn-NO" sz="2200" i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Introduksjon </a:t>
            </a:r>
            <a:r>
              <a:rPr lang="nn-NO" sz="22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og </a:t>
            </a:r>
            <a:r>
              <a:rPr lang="nn-NO" sz="2200" i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A – Forarbeid </a:t>
            </a:r>
            <a:r>
              <a:rPr lang="nn-NO" sz="22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i det som blir deira neste modul.</a:t>
            </a:r>
            <a:endParaRPr lang="nn-NO" sz="2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757924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Kjelder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984288" y="2255044"/>
            <a:ext cx="7111504" cy="3597115"/>
          </a:xfrm>
        </p:spPr>
        <p:txBody>
          <a:bodyPr>
            <a:normAutofit fontScale="85000" lnSpcReduction="20000"/>
          </a:bodyPr>
          <a:lstStyle/>
          <a:p>
            <a:pPr marL="457200" indent="-457200" algn="l" eaLnBrk="0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Ron Ritchhart, Mark Church og Karin Morrison (2011): Making Thinking Visible. How to promote engagement, understanding, and independence for all learners.</a:t>
            </a:r>
          </a:p>
          <a:p>
            <a:pPr marL="457200" indent="-457200" algn="l" eaLnBrk="0">
              <a:lnSpc>
                <a:spcPct val="120000"/>
              </a:lnSpc>
              <a:spcBef>
                <a:spcPts val="0"/>
              </a:spcBef>
            </a:pPr>
            <a:endParaRPr lang="nb-NO" dirty="0"/>
          </a:p>
          <a:p>
            <a:pPr marL="457200" indent="-457200" algn="l" eaLnBrk="0">
              <a:lnSpc>
                <a:spcPct val="120000"/>
              </a:lnSpc>
              <a:spcBef>
                <a:spcPts val="0"/>
              </a:spcBef>
            </a:pPr>
            <a:r>
              <a:rPr lang="nb-NO" dirty="0" err="1"/>
              <a:t>Lederman</a:t>
            </a:r>
            <a:r>
              <a:rPr lang="nb-NO" dirty="0"/>
              <a:t> og </a:t>
            </a:r>
            <a:r>
              <a:rPr lang="nb-NO" dirty="0" err="1"/>
              <a:t>Lederman</a:t>
            </a:r>
            <a:r>
              <a:rPr lang="nb-NO" dirty="0"/>
              <a:t> (2014): Research </a:t>
            </a:r>
            <a:r>
              <a:rPr lang="nb-NO" dirty="0" err="1"/>
              <a:t>on</a:t>
            </a:r>
            <a:r>
              <a:rPr lang="nb-NO" dirty="0"/>
              <a:t> </a:t>
            </a:r>
            <a:r>
              <a:rPr lang="nb-NO" dirty="0" err="1"/>
              <a:t>Teaching</a:t>
            </a:r>
            <a:r>
              <a:rPr lang="nb-NO" dirty="0"/>
              <a:t> and Learning </a:t>
            </a:r>
            <a:r>
              <a:rPr lang="nb-NO" dirty="0" err="1"/>
              <a:t>of</a:t>
            </a:r>
            <a:r>
              <a:rPr lang="nb-NO" dirty="0"/>
              <a:t> Nature </a:t>
            </a:r>
            <a:r>
              <a:rPr lang="nb-NO" dirty="0" err="1"/>
              <a:t>of</a:t>
            </a:r>
            <a:r>
              <a:rPr lang="nb-NO" dirty="0"/>
              <a:t> Science. In </a:t>
            </a:r>
            <a:r>
              <a:rPr lang="nb-NO" dirty="0" err="1"/>
              <a:t>Lederman</a:t>
            </a:r>
            <a:r>
              <a:rPr lang="nb-NO" dirty="0"/>
              <a:t> &amp; </a:t>
            </a:r>
            <a:r>
              <a:rPr lang="nb-NO" dirty="0" err="1"/>
              <a:t>Abell</a:t>
            </a:r>
            <a:r>
              <a:rPr lang="nb-NO" dirty="0"/>
              <a:t>: </a:t>
            </a:r>
            <a:r>
              <a:rPr lang="nb-NO" i="1" dirty="0" err="1"/>
              <a:t>Handbook</a:t>
            </a:r>
            <a:r>
              <a:rPr lang="nb-NO" i="1" dirty="0"/>
              <a:t> </a:t>
            </a:r>
            <a:r>
              <a:rPr lang="nb-NO" i="1" dirty="0" err="1"/>
              <a:t>of</a:t>
            </a:r>
            <a:r>
              <a:rPr lang="nb-NO" i="1" dirty="0"/>
              <a:t> Research </a:t>
            </a:r>
            <a:r>
              <a:rPr lang="nb-NO" i="1" dirty="0" err="1"/>
              <a:t>on</a:t>
            </a:r>
            <a:r>
              <a:rPr lang="nb-NO" i="1" dirty="0"/>
              <a:t> Science </a:t>
            </a:r>
            <a:r>
              <a:rPr lang="nb-NO" i="1" dirty="0" err="1"/>
              <a:t>Education</a:t>
            </a:r>
            <a:r>
              <a:rPr lang="nb-NO" i="1" dirty="0"/>
              <a:t>.</a:t>
            </a:r>
            <a:r>
              <a:rPr lang="nb-NO" dirty="0"/>
              <a:t> Kap. 30, s. 600–620.</a:t>
            </a:r>
          </a:p>
          <a:p>
            <a:pPr marL="457200" indent="-457200" algn="l" eaLnBrk="0">
              <a:lnSpc>
                <a:spcPct val="120000"/>
              </a:lnSpc>
              <a:spcBef>
                <a:spcPts val="0"/>
              </a:spcBef>
            </a:pPr>
            <a:endParaRPr lang="nb-NO" dirty="0"/>
          </a:p>
          <a:p>
            <a:pPr marL="457200" indent="-457200" algn="l" eaLnBrk="0">
              <a:lnSpc>
                <a:spcPct val="120000"/>
              </a:lnSpc>
              <a:spcBef>
                <a:spcPts val="0"/>
              </a:spcBef>
            </a:pPr>
            <a:r>
              <a:rPr lang="nb-NO" dirty="0" err="1"/>
              <a:t>Hopfenbecker</a:t>
            </a:r>
            <a:r>
              <a:rPr lang="nb-NO" dirty="0"/>
              <a:t>, T. (2014). </a:t>
            </a:r>
            <a:r>
              <a:rPr lang="nb-NO" i="1" dirty="0"/>
              <a:t>Strategier for læring. Om selvregulering, vurdering og god undervisning</a:t>
            </a:r>
            <a:r>
              <a:rPr lang="nb-NO" dirty="0"/>
              <a:t>. Oslo: Universitetsforlaget.</a:t>
            </a:r>
          </a:p>
          <a:p>
            <a:pPr marL="457200" indent="-457200" algn="l" eaLnBrk="0">
              <a:lnSpc>
                <a:spcPct val="120000"/>
              </a:lnSpc>
              <a:spcBef>
                <a:spcPts val="0"/>
              </a:spcBef>
            </a:pPr>
            <a:endParaRPr lang="nb-NO" dirty="0"/>
          </a:p>
          <a:p>
            <a:pPr marL="457200" indent="-457200" algn="l" eaLnBrk="0">
              <a:lnSpc>
                <a:spcPct val="120000"/>
              </a:lnSpc>
              <a:spcBef>
                <a:spcPts val="0"/>
              </a:spcBef>
            </a:pPr>
            <a:r>
              <a:rPr lang="nb-NO" dirty="0" err="1"/>
              <a:t>Sawyer</a:t>
            </a:r>
            <a:r>
              <a:rPr lang="nb-NO" dirty="0"/>
              <a:t>, K. (2014): The </a:t>
            </a:r>
            <a:r>
              <a:rPr lang="nb-NO" dirty="0" err="1"/>
              <a:t>cambridge</a:t>
            </a:r>
            <a:r>
              <a:rPr lang="nb-NO" dirty="0"/>
              <a:t> </a:t>
            </a:r>
            <a:r>
              <a:rPr lang="nb-NO" dirty="0" err="1"/>
              <a:t>Handbook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Learning </a:t>
            </a:r>
            <a:r>
              <a:rPr lang="nb-NO" dirty="0" err="1"/>
              <a:t>Science</a:t>
            </a:r>
            <a:r>
              <a:rPr lang="nb-NO" dirty="0"/>
              <a:t>. Cambridge.</a:t>
            </a:r>
          </a:p>
          <a:p>
            <a:pPr indent="-457200" algn="l">
              <a:lnSpc>
                <a:spcPct val="120000"/>
              </a:lnSpc>
              <a:spcBef>
                <a:spcPts val="0"/>
              </a:spcBef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74767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5739" y="284026"/>
            <a:ext cx="7583243" cy="1325563"/>
          </a:xfrm>
        </p:spPr>
        <p:txBody>
          <a:bodyPr>
            <a:normAutofit/>
          </a:bodyPr>
          <a:lstStyle/>
          <a:p>
            <a:r>
              <a:rPr lang="nn-NO" dirty="0"/>
              <a:t>Gruppearbeid (5 minutt)</a:t>
            </a:r>
            <a:endParaRPr lang="nb-NO" dirty="0">
              <a:solidFill>
                <a:srgbClr val="268183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95739" y="1785582"/>
            <a:ext cx="3842517" cy="4180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Bruk notata frå </a:t>
            </a:r>
            <a:r>
              <a:rPr lang="nn-NO" sz="2200" i="1" dirty="0"/>
              <a:t>A – Forarbeid </a:t>
            </a:r>
            <a:r>
              <a:rPr lang="nn-NO" sz="2200" dirty="0"/>
              <a:t>og diskuter i grupper på tre–fire personar:</a:t>
            </a:r>
          </a:p>
          <a:p>
            <a:pPr marL="0" indent="0">
              <a:buNone/>
            </a:pPr>
            <a:endParaRPr lang="nn-NO" sz="2200" dirty="0"/>
          </a:p>
          <a:p>
            <a:pPr marL="0" indent="0">
              <a:buNone/>
            </a:pPr>
            <a:r>
              <a:rPr lang="nn-NO" sz="2200" dirty="0"/>
              <a:t>Samanlikn dei to skjemaa.</a:t>
            </a:r>
          </a:p>
          <a:p>
            <a:r>
              <a:rPr lang="nn-NO" sz="2200" dirty="0"/>
              <a:t>Kva handlar dei om?</a:t>
            </a:r>
          </a:p>
          <a:p>
            <a:r>
              <a:rPr lang="nn-NO" sz="2200" dirty="0"/>
              <a:t>Kva har dei til felles, og kva er forskjellen?</a:t>
            </a:r>
          </a:p>
          <a:p>
            <a:r>
              <a:rPr lang="nn-NO" sz="2200" dirty="0"/>
              <a:t>Korleis kan de bruke desse i eiga undervisning</a:t>
            </a:r>
            <a:r>
              <a:rPr lang="nn-NO" sz="2600" dirty="0"/>
              <a:t>? </a:t>
            </a:r>
          </a:p>
          <a:p>
            <a:pPr marL="0" indent="0">
              <a:lnSpc>
                <a:spcPct val="100000"/>
              </a:lnSpc>
              <a:buNone/>
            </a:pPr>
            <a:endParaRPr lang="nb-NO" sz="2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4312" r="5891" b="4578"/>
          <a:stretch/>
        </p:blipFill>
        <p:spPr>
          <a:xfrm>
            <a:off x="5464454" y="1325905"/>
            <a:ext cx="3238686" cy="24333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2665" y="4180471"/>
            <a:ext cx="3466467" cy="24032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37258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5738" y="261612"/>
            <a:ext cx="7583243" cy="1325563"/>
          </a:xfrm>
        </p:spPr>
        <p:txBody>
          <a:bodyPr>
            <a:normAutofit/>
          </a:bodyPr>
          <a:lstStyle/>
          <a:p>
            <a:pPr algn="l"/>
            <a:r>
              <a:rPr lang="nn-NO" dirty="0"/>
              <a:t>Felles oppsummering (5 minutt)</a:t>
            </a:r>
            <a:endParaRPr lang="nn-NO" dirty="0">
              <a:solidFill>
                <a:srgbClr val="268183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95738" y="1825625"/>
            <a:ext cx="3949394" cy="418032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nn-NO" sz="2200" dirty="0"/>
              <a:t>Kvar gruppe presenterer kort kva dei har snakka om:</a:t>
            </a:r>
          </a:p>
          <a:p>
            <a:pPr marL="0" indent="0">
              <a:buNone/>
            </a:pPr>
            <a:r>
              <a:rPr lang="nn-NO" sz="2200" dirty="0"/>
              <a:t>Samanlikn dei to skjemaa.</a:t>
            </a:r>
          </a:p>
          <a:p>
            <a:r>
              <a:rPr lang="nn-NO" sz="2200" dirty="0"/>
              <a:t>Kva handlar dei om?</a:t>
            </a:r>
          </a:p>
          <a:p>
            <a:r>
              <a:rPr lang="nn-NO" sz="2200" dirty="0"/>
              <a:t>Kva har dei til felles, og kva er forskjellen?</a:t>
            </a:r>
          </a:p>
          <a:p>
            <a:r>
              <a:rPr lang="nn-NO" sz="2200" dirty="0"/>
              <a:t>Korleis kan de bruke desse i eiga undervisning</a:t>
            </a:r>
            <a:r>
              <a:rPr lang="nn-NO" sz="2600" dirty="0"/>
              <a:t>? </a:t>
            </a:r>
          </a:p>
          <a:p>
            <a:pPr lvl="1"/>
            <a:endParaRPr lang="nn-NO" sz="1800" dirty="0"/>
          </a:p>
          <a:p>
            <a:pPr marL="0" indent="0">
              <a:buNone/>
            </a:pPr>
            <a:endParaRPr lang="nn-NO" sz="22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t="4312" r="5891" b="4578"/>
          <a:stretch/>
        </p:blipFill>
        <p:spPr>
          <a:xfrm>
            <a:off x="5529532" y="1431899"/>
            <a:ext cx="3331592" cy="25031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4657" y="4253623"/>
            <a:ext cx="3466467" cy="24032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37708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Fagleg påfyll</a:t>
            </a:r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A883D46C-4712-4EFB-BB3D-1EF2FC8AE2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n-NO" dirty="0"/>
              <a:t>5 minutt</a:t>
            </a:r>
          </a:p>
        </p:txBody>
      </p:sp>
    </p:spTree>
    <p:extLst>
      <p:ext uri="{BB962C8B-B14F-4D97-AF65-F5344CB8AC3E}">
        <p14:creationId xmlns:p14="http://schemas.microsoft.com/office/powerpoint/2010/main" val="2008721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95739" y="529036"/>
            <a:ext cx="7583243" cy="1325563"/>
          </a:xfrm>
        </p:spPr>
        <p:txBody>
          <a:bodyPr>
            <a:normAutofit/>
          </a:bodyPr>
          <a:lstStyle/>
          <a:p>
            <a:r>
              <a:rPr lang="nn-NO" dirty="0"/>
              <a:t>I førre modul ble vi kjent med dette skjemaet som …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95739" y="2286000"/>
            <a:ext cx="3046533" cy="3522740"/>
          </a:xfrm>
        </p:spPr>
        <p:txBody>
          <a:bodyPr>
            <a:normAutofit/>
          </a:bodyPr>
          <a:lstStyle/>
          <a:p>
            <a:r>
              <a:rPr lang="nn-NO" sz="2200" dirty="0"/>
              <a:t>beskriv nokre av læringsprosessane</a:t>
            </a:r>
          </a:p>
          <a:p>
            <a:r>
              <a:rPr lang="nn-NO" sz="2200" dirty="0"/>
              <a:t>skil mellom overflate- og djupnelæring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020" y="2520101"/>
            <a:ext cx="4405962" cy="30545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1538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6215646" y="2867678"/>
            <a:ext cx="273900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200" dirty="0"/>
              <a:t>Tankeprosessane frå forarbeidet beskriv prosessar som legg til rette for desse kjenneteikna på djupnelæring.</a:t>
            </a:r>
          </a:p>
          <a:p>
            <a:endParaRPr lang="nn-NO" sz="2200" dirty="0"/>
          </a:p>
        </p:txBody>
      </p:sp>
      <p:sp>
        <p:nvSpPr>
          <p:cNvPr id="12" name="Title 2"/>
          <p:cNvSpPr>
            <a:spLocks noGrp="1"/>
          </p:cNvSpPr>
          <p:nvPr>
            <p:ph type="title"/>
          </p:nvPr>
        </p:nvSpPr>
        <p:spPr>
          <a:xfrm>
            <a:off x="776377" y="365126"/>
            <a:ext cx="8367623" cy="1325563"/>
          </a:xfrm>
        </p:spPr>
        <p:txBody>
          <a:bodyPr>
            <a:normAutofit/>
          </a:bodyPr>
          <a:lstStyle/>
          <a:p>
            <a:r>
              <a:rPr lang="nn-NO" dirty="0">
                <a:solidFill>
                  <a:schemeClr val="tx2"/>
                </a:solidFill>
              </a:rPr>
              <a:t>No skal vi sjå nærare på læringsprosessar som legg til rette for djupnelæring</a:t>
            </a:r>
            <a:endParaRPr lang="nn-NO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989" y="2590545"/>
            <a:ext cx="5433641" cy="37669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ounded Rectangle 7"/>
          <p:cNvSpPr/>
          <p:nvPr/>
        </p:nvSpPr>
        <p:spPr>
          <a:xfrm>
            <a:off x="2984523" y="2967487"/>
            <a:ext cx="2519288" cy="1802023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ight Brace 8"/>
          <p:cNvSpPr/>
          <p:nvPr/>
        </p:nvSpPr>
        <p:spPr>
          <a:xfrm>
            <a:off x="5177928" y="2967487"/>
            <a:ext cx="880208" cy="1802023"/>
          </a:xfrm>
          <a:prstGeom prst="rightBrace">
            <a:avLst>
              <a:gd name="adj1" fmla="val 116130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40704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Realfagsløyper">
      <a:dk1>
        <a:srgbClr val="333333"/>
      </a:dk1>
      <a:lt1>
        <a:srgbClr val="FFFFFF"/>
      </a:lt1>
      <a:dk2>
        <a:srgbClr val="268183"/>
      </a:dk2>
      <a:lt2>
        <a:srgbClr val="E7E6E6"/>
      </a:lt2>
      <a:accent1>
        <a:srgbClr val="037F83"/>
      </a:accent1>
      <a:accent2>
        <a:srgbClr val="18B3B7"/>
      </a:accent2>
      <a:accent3>
        <a:srgbClr val="FDB90C"/>
      </a:accent3>
      <a:accent4>
        <a:srgbClr val="D3EEEE"/>
      </a:accent4>
      <a:accent5>
        <a:srgbClr val="268183"/>
      </a:accent5>
      <a:accent6>
        <a:srgbClr val="E25143"/>
      </a:accent6>
      <a:hlink>
        <a:srgbClr val="037F83"/>
      </a:hlink>
      <a:folHlink>
        <a:srgbClr val="037F83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9" id="{4C339673-3458-D54E-BAD1-9F5EA0A7244E}" vid="{3DC8B92C-5C4A-6D4A-AA28-A98CFDCD97D3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23862</TotalTime>
  <Words>1782</Words>
  <Application>Microsoft Office PowerPoint</Application>
  <PresentationFormat>Skjermfremvisning (4:3)</PresentationFormat>
  <Paragraphs>264</Paragraphs>
  <Slides>42</Slides>
  <Notes>22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42</vt:i4>
      </vt:variant>
    </vt:vector>
  </HeadingPairs>
  <TitlesOfParts>
    <vt:vector size="46" baseType="lpstr">
      <vt:lpstr>Arial</vt:lpstr>
      <vt:lpstr>Calibri</vt:lpstr>
      <vt:lpstr>Comic Sans MS</vt:lpstr>
      <vt:lpstr>Office-tema</vt:lpstr>
      <vt:lpstr>Å legge til rette for djupnelæring  B – Samarbeid</vt:lpstr>
      <vt:lpstr>Mål</vt:lpstr>
      <vt:lpstr>Tidsplan for denne økta</vt:lpstr>
      <vt:lpstr>Summer opp forarbeid</vt:lpstr>
      <vt:lpstr>Gruppearbeid (5 minutt)</vt:lpstr>
      <vt:lpstr>Felles oppsummering (5 minutt)</vt:lpstr>
      <vt:lpstr>Fagleg påfyll</vt:lpstr>
      <vt:lpstr>I førre modul ble vi kjent med dette skjemaet som …</vt:lpstr>
      <vt:lpstr>No skal vi sjå nærare på læringsprosessar som legg til rette for djupnelæring</vt:lpstr>
      <vt:lpstr>Tenk-par (2 minutt)</vt:lpstr>
      <vt:lpstr>Korleis gjere læringsprosessane til elevane synleg for læraren?</vt:lpstr>
      <vt:lpstr>Korleis ser djupnelæring ut?</vt:lpstr>
      <vt:lpstr>Tankeprosessar</vt:lpstr>
      <vt:lpstr>Gruppearbeid</vt:lpstr>
      <vt:lpstr>Kva er levande? (5 minutt)</vt:lpstr>
      <vt:lpstr>Gruppearbeid (10 minutt)</vt:lpstr>
      <vt:lpstr>Summer opp (5 minutt)</vt:lpstr>
      <vt:lpstr>Kva seier forskarane om at noko er levande?</vt:lpstr>
      <vt:lpstr>Diskuter i grupper (5 minutt)</vt:lpstr>
      <vt:lpstr>Tenk-par-del (10 minutt)</vt:lpstr>
      <vt:lpstr>Nokre lærarar som har prøvd denne aktiviteten kom fram til følgande:</vt:lpstr>
      <vt:lpstr>Fagleg påfyll</vt:lpstr>
      <vt:lpstr>Djupnelæring handlar også om metaperspektiv på kunnskap og læring</vt:lpstr>
      <vt:lpstr>Metaperspektiv på læring og kunnskap</vt:lpstr>
      <vt:lpstr>Kvifor metaperspektiv?</vt:lpstr>
      <vt:lpstr>Metaperspektiv på kunnskap og læring – korleis?</vt:lpstr>
      <vt:lpstr>Snakka de om dette?</vt:lpstr>
      <vt:lpstr>Tenk-par-del (5 minutt)</vt:lpstr>
      <vt:lpstr>Metaperspektiv i sorteringsoppgåva Snakka de om dette?</vt:lpstr>
      <vt:lpstr>Metaperspektiv i sorteringsoppgåva. Snakka de om dette?</vt:lpstr>
      <vt:lpstr>Oppsummering</vt:lpstr>
      <vt:lpstr>Førebu observasjon i klasserommet</vt:lpstr>
      <vt:lpstr>Observer læringa til elevane</vt:lpstr>
      <vt:lpstr>Å legge til rette for djupnelæring D – Etterarbeid</vt:lpstr>
      <vt:lpstr>Mål</vt:lpstr>
      <vt:lpstr>Tidsplan for denne økta</vt:lpstr>
      <vt:lpstr>Diskuter i grupper (20 minutt)</vt:lpstr>
      <vt:lpstr>Summer opp i plenum (10 minutt)</vt:lpstr>
      <vt:lpstr>Mål </vt:lpstr>
      <vt:lpstr>Tenk-par-del (10 minutt)</vt:lpstr>
      <vt:lpstr>Vegen vidare (5 minutt)</vt:lpstr>
      <vt:lpstr>Kjelder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Realfagsløyper 2017</dc:title>
  <dc:creator>Hilde Osmo Reindal</dc:creator>
  <cp:lastModifiedBy>Øystein Sørborg</cp:lastModifiedBy>
  <cp:revision>1076</cp:revision>
  <cp:lastPrinted>2018-02-20T14:13:22Z</cp:lastPrinted>
  <dcterms:created xsi:type="dcterms:W3CDTF">2017-08-11T05:42:55Z</dcterms:created>
  <dcterms:modified xsi:type="dcterms:W3CDTF">2026-08-13T14:29:34Z</dcterms:modified>
</cp:coreProperties>
</file>